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1"/>
  </p:notesMasterIdLst>
  <p:sldIdLst>
    <p:sldId id="339" r:id="rId5"/>
    <p:sldId id="320" r:id="rId6"/>
    <p:sldId id="607" r:id="rId7"/>
    <p:sldId id="640" r:id="rId8"/>
    <p:sldId id="628" r:id="rId9"/>
    <p:sldId id="644" r:id="rId10"/>
    <p:sldId id="642" r:id="rId11"/>
    <p:sldId id="629" r:id="rId12"/>
    <p:sldId id="641" r:id="rId13"/>
    <p:sldId id="600" r:id="rId14"/>
    <p:sldId id="636" r:id="rId15"/>
    <p:sldId id="637" r:id="rId16"/>
    <p:sldId id="638" r:id="rId17"/>
    <p:sldId id="639" r:id="rId18"/>
    <p:sldId id="608" r:id="rId19"/>
    <p:sldId id="630" r:id="rId20"/>
    <p:sldId id="611" r:id="rId21"/>
    <p:sldId id="626" r:id="rId22"/>
    <p:sldId id="631" r:id="rId23"/>
    <p:sldId id="632" r:id="rId24"/>
    <p:sldId id="633" r:id="rId25"/>
    <p:sldId id="624" r:id="rId26"/>
    <p:sldId id="643" r:id="rId27"/>
    <p:sldId id="634" r:id="rId28"/>
    <p:sldId id="635" r:id="rId29"/>
    <p:sldId id="291" r:id="rId30"/>
  </p:sldIdLst>
  <p:sldSz cx="12192000" cy="6858000"/>
  <p:notesSz cx="6858000" cy="9144000"/>
  <p:embeddedFontLst>
    <p:embeddedFont>
      <p:font typeface="Alegreya Sans" panose="020B0604020202020204" charset="0"/>
      <p:regular r:id="rId32"/>
      <p:bold r:id="rId33"/>
      <p:italic r:id="rId34"/>
      <p:boldItalic r:id="rId35"/>
    </p:embeddedFont>
    <p:embeddedFont>
      <p:font typeface="Alegreya Sans Black" panose="020B0604020202020204" charset="0"/>
      <p:bold r:id="rId36"/>
      <p:boldItalic r:id="rId37"/>
    </p:embeddedFont>
    <p:embeddedFont>
      <p:font typeface="Aleo" panose="00000500000000000000" pitchFamily="2"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Exo 2" panose="020B0604020202020204" charset="0"/>
      <p:regular r:id="rId46"/>
      <p:bold r:id="rId47"/>
      <p:italic r:id="rId48"/>
      <p:boldItalic r:id="rId49"/>
    </p:embeddedFont>
    <p:embeddedFont>
      <p:font typeface="Segoe UI" panose="020B0502040204020203" pitchFamily="34" charset="0"/>
      <p:regular r:id="rId50"/>
      <p:bold r:id="rId51"/>
      <p:italic r:id="rId52"/>
      <p:boldItalic r:id="rId53"/>
    </p:embeddedFont>
  </p:embeddedFontLst>
  <p:defaultTex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p:defaultTextStyle>
  <p:extLst>
    <p:ext uri="{521415D9-36F7-43E2-AB2F-B90AF26B5E84}">
      <p14:sectionLst xmlns:p14="http://schemas.microsoft.com/office/powerpoint/2010/main">
        <p14:section name="Template Slides" id="{332D5C40-B027-4235-8094-5F04C310F95D}">
          <p14:sldIdLst>
            <p14:sldId id="339"/>
            <p14:sldId id="320"/>
            <p14:sldId id="607"/>
            <p14:sldId id="640"/>
            <p14:sldId id="628"/>
            <p14:sldId id="644"/>
            <p14:sldId id="642"/>
            <p14:sldId id="629"/>
            <p14:sldId id="641"/>
            <p14:sldId id="600"/>
            <p14:sldId id="636"/>
            <p14:sldId id="637"/>
            <p14:sldId id="638"/>
            <p14:sldId id="639"/>
            <p14:sldId id="608"/>
            <p14:sldId id="630"/>
            <p14:sldId id="611"/>
            <p14:sldId id="626"/>
            <p14:sldId id="631"/>
            <p14:sldId id="632"/>
            <p14:sldId id="633"/>
            <p14:sldId id="624"/>
            <p14:sldId id="643"/>
            <p14:sldId id="634"/>
            <p14:sldId id="635"/>
            <p14:sldId id="29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B66F41-2A8E-2156-9A7B-620013A5B44E}" name="Thomas Mills" initials="TM" userId="S::thomas.mills@fairtrade.org.uk::2b261c28-b1f4-42dc-bcb2-afa39a26a49e" providerId="AD"/>
  <p188:author id="{A5B76856-300E-B5A7-144C-A656D649CC7F}" name="Bridget Cuttell" initials="BC" userId="S::Bridget.Cuttell@fairtrade.org.uk::383414d1-f813-493d-bf36-24e333e6ec4d" providerId="AD"/>
  <p188:author id="{B06896DD-8CAE-87A4-FB9E-7FF3D238C922}" name="Anna Mann" initials="AM" userId="S::anna.mann@fairtrade.org.uk::cf7d0f5e-d7b1-44d8-8ad0-a2f50c5355ca" providerId="AD"/>
  <p188:author id="{8BED19E0-4518-A7E1-55A1-D2CC2D58AE04}" name="Nick Cowles" initials="NC" userId="S::Nicholas.Cowles@fairtrade.org.uk::bbfff643-1196-4f37-917a-c99dcf381a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stera" initials="et" lastIdx="8" clrIdx="0">
    <p:extLst>
      <p:ext uri="{19B8F6BF-5375-455C-9EA6-DF929625EA0E}">
        <p15:presenceInfo xmlns:p15="http://schemas.microsoft.com/office/powerpoint/2012/main" userId="este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FAD4"/>
    <a:srgbClr val="FF4571"/>
    <a:srgbClr val="D3FF47"/>
    <a:srgbClr val="FFFFFF"/>
    <a:srgbClr val="AFC3FF"/>
    <a:srgbClr val="9CA399"/>
    <a:srgbClr val="DADADA"/>
    <a:srgbClr val="FFB5C6"/>
    <a:srgbClr val="FF8FAA"/>
    <a:srgbClr val="D4FF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725354-F5CC-4E82-9734-138B2AFCE796}" v="1" dt="2023-01-13T14:50:48.420"/>
    <p1510:client id="{8919C719-E89F-4C27-5D69-A979B8595F8B}" v="6" dt="2023-01-27T16:54:26.571"/>
    <p1510:client id="{A9ABE891-9C98-3951-9B6F-945F29F57AA1}" v="1621" dt="2023-01-27T14:42:32.426"/>
    <p1510:client id="{C8AC875B-EFBF-BE0E-2850-9987231D0048}" v="1" dt="2023-01-27T13:44:05.021"/>
    <p1510:client id="{D0D6876F-5D67-991E-C1FF-1238427BBD3A}" v="1770" dt="2023-01-26T15:59:04.470"/>
    <p1510:client id="{D378F885-F6D8-7CE7-D8C3-96CAC49ADE97}" v="5" dt="2023-01-27T16:47:53.872"/>
    <p1510:client id="{E0E83DD0-AED1-A927-3D7F-BCF2F83EA4D2}" v="50" dt="2023-01-25T16:43:09.888"/>
    <p1510:client id="{E40A5918-424F-BA3B-1403-CD8A9D4F03A2}" v="873" dt="2023-01-26T11:19:53.4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463" autoAdjust="0"/>
  </p:normalViewPr>
  <p:slideViewPr>
    <p:cSldViewPr snapToGrid="0">
      <p:cViewPr varScale="1">
        <p:scale>
          <a:sx n="40" d="100"/>
          <a:sy n="40" d="100"/>
        </p:scale>
        <p:origin x="16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10.fntdata"/><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6A55B5-5634-402A-B0A0-4225984B71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212AA8C-BADE-4044-9B75-5A44B8FCF83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1D4BA26-D908-4BB7-8E1F-074A1CDBC77A}" type="datetimeFigureOut">
              <a:rPr lang="en-US"/>
              <a:pPr>
                <a:defRPr/>
              </a:pPr>
              <a:t>2/17/2023</a:t>
            </a:fld>
            <a:endParaRPr lang="en-US"/>
          </a:p>
        </p:txBody>
      </p:sp>
      <p:sp>
        <p:nvSpPr>
          <p:cNvPr id="4" name="Slide Image Placeholder 3">
            <a:extLst>
              <a:ext uri="{FF2B5EF4-FFF2-40B4-BE49-F238E27FC236}">
                <a16:creationId xmlns:a16="http://schemas.microsoft.com/office/drawing/2014/main" id="{73603908-BB12-41A4-AC06-C705019CEE6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A15A53B-ED75-4CAC-A914-606CBD990C3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7B26028-E9E1-4590-86E1-9CCC3809E14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9959F4C5-6E32-408D-96E4-2C9A1F1A13F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B61E726-9247-4B66-893B-8C85E1BD2FC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irtrade.net/news/fairtrade-producers-plant-more-than-300-000-trees-highlighting-urgent-need-for-climate-act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ur02.safelinks.protection.outlook.com/?url=https%3A%2F%2Fyoutu.be%2FHFo3OzCZC6w&amp;data=05%7C01%7Cstefan.donnelly%40fairtrade.org.uk%7Cb57b616fb8e84c7fa45c08db0052e328%7C2cdd2414d03b4d28bcab551ebb489a59%7C0%7C0%7C638104128216307766%7CUnknown%7CTWFpbGZsb3d8eyJWIjoiMC4wLjAwMDAiLCJQIjoiV2luMzIiLCJBTiI6Ik1haWwiLCJXVCI6Mn0%3D%7C3000%7C%7C%7C&amp;sdata=MKusZQqGpl3ilbkO4gQVLcfz6F9qcvZxBXhPxkNkRcM%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Hello and thank you so much for listening to me and getting involved in Fairtrade Fortnight.</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15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Fairtrade Fortnight is a special time each year when tens of thousands of people commit to take action. Action to deliver a fairer deal for people too often exploited by our deeply unfair global trade system. </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Today, millions around the world, no matter how hard they work, are unable to earn enough for essentials like food, clean water and medical treatment because of modern trade structures built on the legacy of colonialism and centuries of exploitation.</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With so many people unable to afford the essentials, communities in the countries that produce crops like coffee, cocoa and bananas are finding it extremely hard to adapt to climate change. Increasingly extreme and unpredictable weather is already threatening lives and livelihoods.</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15000"/>
              </a:lnSpc>
              <a:spcAft>
                <a:spcPts val="800"/>
              </a:spcAft>
            </a:pPr>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15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But this doesn’t just threaten the future of communities. It also threatens the future of crops like those I just mentioned – many expert predictions suggest certain crops could become much more difficult to find in future.</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15000"/>
              </a:lnSpc>
              <a:spcAft>
                <a:spcPts val="800"/>
              </a:spcAft>
            </a:pPr>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15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And that is what I’m going to talk about over the next 30 minutes or so.</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1</a:t>
            </a:fld>
            <a:endParaRPr lang="en-US"/>
          </a:p>
        </p:txBody>
      </p:sp>
    </p:spTree>
    <p:extLst>
      <p:ext uri="{BB962C8B-B14F-4D97-AF65-F5344CB8AC3E}">
        <p14:creationId xmlns:p14="http://schemas.microsoft.com/office/powerpoint/2010/main" val="3638163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That’s why we’re launching our Endangered Aisle campaign this Fairtrade Fortnight. It asks the question, what will happen if we don’t start paying farmers enough to both adapt to the climate crisis, take on the global cost of living emergency and meet their basic needs?</a:t>
            </a:r>
          </a:p>
          <a:p>
            <a:pPr>
              <a:lnSpc>
                <a:spcPct val="115000"/>
              </a:lnSpc>
              <a:spcAft>
                <a:spcPts val="800"/>
              </a:spcAft>
            </a:pP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The Answer: Our </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favourite</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foods could soon be much harder to find on our shelves, as climate change and unfair trade force farmers out of business.</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15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Our </a:t>
            </a: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Endangered Aisle </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campaign highlights the urgent threat to the future of the foods we love and the livelihoods of the people who grow them. Without our support for fairer prices today, farmers will find it even harder to tackle the climate and economic challenges of the future. ​</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r>
              <a:rPr lang="en-US" sz="1800" dirty="0">
                <a:effectLst/>
                <a:latin typeface="Exo 2" panose="00000500000000000000" pitchFamily="50" charset="0"/>
                <a:ea typeface="Times New Roman" panose="02020603050405020304" pitchFamily="18" charset="0"/>
                <a:cs typeface="Times New Roman" panose="02020603050405020304" pitchFamily="18" charset="0"/>
              </a:rPr>
              <a:t>We can act. Choose Fairtrade to back the farmers behind some of our </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favourite</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products to ensure they are paid more fairly and can keep farming through these huge global challenges</a:t>
            </a:r>
            <a:endParaRPr lang="en-GB"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10</a:t>
            </a:fld>
            <a:endParaRPr lang="en-US"/>
          </a:p>
        </p:txBody>
      </p:sp>
    </p:spTree>
    <p:extLst>
      <p:ext uri="{BB962C8B-B14F-4D97-AF65-F5344CB8AC3E}">
        <p14:creationId xmlns:p14="http://schemas.microsoft.com/office/powerpoint/2010/main" val="3958871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Which crops are in danger due to climate change?</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Research over the past few years has shown lots of our Fairtrade </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favourites</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could be endangered. And that could mean serious consequences for the future of coffee farmers like Hugo, who we met in a previous slide, or Esperanza, pictured holding some coffee cherries on this slide.</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To give a few examples of what climate change means for coffee farmers:</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93% of the Fairtrade coffee farmers in Kenya surveyed</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are already experiencing the effects of climate change, including more plant diseases and increasingly erratic rainfall.</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By 2050 </a:t>
            </a: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up to half of the land currently used to farm coffee may be unusable.</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Between 2012 and 2017, plant disease Coffee Rust caused </a:t>
            </a: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more than $3 billion in damage</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and </a:t>
            </a: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forced almost 2 million farmers off their land</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Plant diseases, unpredictable weather and damage to soil quality combining with continued volatile coffee prices is a toxic mix for coffee farmers. Financial hardship could force their businesses to close, making coffee harder to get on supermarket shelves around the world.</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11</a:t>
            </a:fld>
            <a:endParaRPr lang="en-US"/>
          </a:p>
        </p:txBody>
      </p:sp>
    </p:spTree>
    <p:extLst>
      <p:ext uri="{BB962C8B-B14F-4D97-AF65-F5344CB8AC3E}">
        <p14:creationId xmlns:p14="http://schemas.microsoft.com/office/powerpoint/2010/main" val="1074033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Bananas too face real threats from climate change. To give two examples</a:t>
            </a:r>
          </a:p>
          <a:p>
            <a:pPr>
              <a:lnSpc>
                <a:spcPct val="107000"/>
              </a:lnSpc>
              <a:spcAft>
                <a:spcPts val="800"/>
              </a:spcAft>
            </a:pP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2017 </a:t>
            </a: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floods in Peru which destroyed many banana crops</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were made more likely by the effects of climate change</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Banana growers in the Caribbean and Latin America are being forced to prepare for </a:t>
            </a: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more frequent heatwaves and droughts</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which will threaten their crops.</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Although not directly related to climate change, the plant disease </a:t>
            </a: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TR4 threatens the future of the world's most common banana species</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 the Cavendish banana. Combined with climate change, this is a real threat to the future of many banana producers, like </a:t>
            </a:r>
            <a:r>
              <a:rPr lang="en-US" sz="1800" b="1" dirty="0" err="1">
                <a:effectLst/>
                <a:latin typeface="Exo 2" panose="00000500000000000000" pitchFamily="50" charset="0"/>
                <a:ea typeface="Times New Roman" panose="02020603050405020304" pitchFamily="18" charset="0"/>
                <a:cs typeface="Times New Roman" panose="02020603050405020304" pitchFamily="18" charset="0"/>
              </a:rPr>
              <a:t>Reymundo</a:t>
            </a: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 Villarreal, Fairtrade banana grower in Peru.</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r>
              <a:rPr lang="en-US" sz="1800" dirty="0">
                <a:effectLst/>
                <a:latin typeface="Exo 2" panose="00000500000000000000" pitchFamily="50" charset="0"/>
                <a:ea typeface="Times New Roman" panose="02020603050405020304" pitchFamily="18" charset="0"/>
                <a:cs typeface="Times New Roman" panose="02020603050405020304" pitchFamily="18" charset="0"/>
              </a:rPr>
              <a:t>With Fairtrade, he has been able to invest in using natural fertilizers to make the soil more resilient. But scaling up that work depends on more people choosing Fairtrade. And to tackle the root cause of the challenges facing banana growers like </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Reymundo</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we need to see serious global action on climate change as well as fairer global trade structures.</a:t>
            </a:r>
            <a:endParaRPr lang="en-GB"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12</a:t>
            </a:fld>
            <a:endParaRPr lang="en-US"/>
          </a:p>
        </p:txBody>
      </p:sp>
    </p:spTree>
    <p:extLst>
      <p:ext uri="{BB962C8B-B14F-4D97-AF65-F5344CB8AC3E}">
        <p14:creationId xmlns:p14="http://schemas.microsoft.com/office/powerpoint/2010/main" val="432258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In fact there are serious and immediate challenges facing almost all the crops and goods Fairtrade farmers and workers produce. To take two more examples.</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Increased heatwaves and drought will </a:t>
            </a: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force cocoa farmers in </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Côte d'Ivoire and Ghana</a:t>
            </a: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 to adapt their farming methods to survive</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something they need money to do sustainably</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800" b="1"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Fairtrade tea growers</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in India are already reporting more flooding, along with extreme temperatures and water scarcity, due to climate change.</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In fact, </a:t>
            </a: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80 percent of the world’s food comes from 500 million family farms, </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where people are increasingly facing the worst effects of the climate crisis. </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Those earning the least are most likely to be unable to continue. So climate change and unfair trade is a huge threat to the future of many of our </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favourite</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foods.</a:t>
            </a:r>
          </a:p>
          <a:p>
            <a:pPr>
              <a:lnSpc>
                <a:spcPct val="107000"/>
              </a:lnSpc>
              <a:spcAft>
                <a:spcPts val="800"/>
              </a:spcAft>
            </a:pP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r>
              <a:rPr lang="en-US" sz="1800" dirty="0">
                <a:effectLst/>
                <a:latin typeface="Exo 2" panose="00000500000000000000" pitchFamily="50" charset="0"/>
                <a:ea typeface="Times New Roman" panose="02020603050405020304" pitchFamily="18" charset="0"/>
                <a:cs typeface="Times New Roman" panose="02020603050405020304" pitchFamily="18" charset="0"/>
              </a:rPr>
              <a:t>And remember the climate crisis itself is deeply unfair. We all live with climate change, but those who did the least to cause it are already living with the worst consequences.</a:t>
            </a:r>
            <a:endParaRPr lang="en-GB" dirty="0">
              <a:latin typeface="Exo 2"/>
            </a:endParaRPr>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13</a:t>
            </a:fld>
            <a:endParaRPr lang="en-US"/>
          </a:p>
        </p:txBody>
      </p:sp>
    </p:spTree>
    <p:extLst>
      <p:ext uri="{BB962C8B-B14F-4D97-AF65-F5344CB8AC3E}">
        <p14:creationId xmlns:p14="http://schemas.microsoft.com/office/powerpoint/2010/main" val="1835030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There’s lots of interesting material being created around our ‘Endangered Aisle’ campaign. To find out more please visit </a:t>
            </a: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fairtrade.org.uk/</a:t>
            </a:r>
            <a:r>
              <a:rPr lang="en-US" sz="1800" b="1" dirty="0" err="1">
                <a:effectLst/>
                <a:latin typeface="Exo 2" panose="00000500000000000000" pitchFamily="50" charset="0"/>
                <a:ea typeface="Times New Roman" panose="02020603050405020304" pitchFamily="18" charset="0"/>
                <a:cs typeface="Times New Roman" panose="02020603050405020304" pitchFamily="18" charset="0"/>
              </a:rPr>
              <a:t>endangeredaisle</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0" indent="0">
              <a:buFont typeface="Wingdings" panose="05000000000000000000" pitchFamily="2" charset="2"/>
              <a:buNone/>
            </a:pPr>
            <a:endParaRPr lang="en-GB" dirty="0">
              <a:latin typeface="Exo 2"/>
            </a:endParaRPr>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14</a:t>
            </a:fld>
            <a:endParaRPr lang="en-US"/>
          </a:p>
        </p:txBody>
      </p:sp>
    </p:spTree>
    <p:extLst>
      <p:ext uri="{BB962C8B-B14F-4D97-AF65-F5344CB8AC3E}">
        <p14:creationId xmlns:p14="http://schemas.microsoft.com/office/powerpoint/2010/main" val="1754246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How can we take on these challenges? How can we be part of the solution?</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15</a:t>
            </a:fld>
            <a:endParaRPr lang="en-US"/>
          </a:p>
        </p:txBody>
      </p:sp>
    </p:spTree>
    <p:extLst>
      <p:ext uri="{BB962C8B-B14F-4D97-AF65-F5344CB8AC3E}">
        <p14:creationId xmlns:p14="http://schemas.microsoft.com/office/powerpoint/2010/main" val="2890702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Well one way is by buying and supporting Fairtrade</a:t>
            </a:r>
          </a:p>
          <a:p>
            <a:pPr>
              <a:lnSpc>
                <a:spcPct val="107000"/>
              </a:lnSpc>
              <a:spcAft>
                <a:spcPts val="800"/>
              </a:spcAft>
            </a:pP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Aleo" panose="00000500000000000000" pitchFamily="2" charset="0"/>
              <a:buChar char="•"/>
              <a:tabLst>
                <a:tab pos="457200" algn="l"/>
              </a:tabLs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With higher incomes farmers can take positive steps. For example, in 2022, choosing to use  Fairtrade Premium funds to cover their costs, Fairtrade producers across Latin America and the Caribbean have planted more than 300,000 trees in a six-month tree-planting drive, with more than 100 Fairtrade organizations across 20 countries getting involved. (</a:t>
            </a:r>
            <a:r>
              <a:rPr lang="en-US" sz="1800" u="sng" dirty="0">
                <a:solidFill>
                  <a:srgbClr val="7B1DAB"/>
                </a:solidFill>
                <a:effectLst/>
                <a:latin typeface="Exo 2" panose="00000500000000000000" pitchFamily="50" charset="0"/>
                <a:ea typeface="Times New Roman" panose="02020603050405020304" pitchFamily="18" charset="0"/>
                <a:cs typeface="Times New Roman" panose="02020603050405020304" pitchFamily="18" charset="0"/>
                <a:hlinkClick r:id="rId3"/>
              </a:rPr>
              <a:t>Fairtrade producers plant more than 300,000 trees, highlighting urgent need for climate action -</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You can see a representative from ATAISI Co-Operative in El Salvador celebrating the launch of this initiative on the slides. That </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co-operative</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produce Fairtrade coffee, honey and sugar, and now the farmland contains more trees that will both help tackle the climate crisis and protect their crops, local soil quality and bio-diversity.</a:t>
            </a:r>
          </a:p>
          <a:p>
            <a:pPr marL="0" lvl="0" indent="0">
              <a:lnSpc>
                <a:spcPct val="107000"/>
              </a:lnSpc>
              <a:spcAft>
                <a:spcPts val="800"/>
              </a:spcAft>
              <a:buFont typeface="Aleo" panose="00000500000000000000" pitchFamily="2" charset="0"/>
              <a:buNone/>
              <a:tabLst>
                <a:tab pos="457200" algn="l"/>
              </a:tabLst>
            </a:pP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Aleo" panose="00000500000000000000" pitchFamily="2" charset="0"/>
              <a:buChar char="•"/>
              <a:tabLst>
                <a:tab pos="457200" algn="l"/>
              </a:tabLs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In 2019/20, Fairtrade Premium spent on projects with an environmental impact included: clean water and sanitation facilities, composting </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programmes</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crop diversification </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programmes</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investment in energy infrastructure, community environmental </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programmes</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and farmer training in pest management, product quality improvement, productivity improvement, soil management and water management. (Fairtrade </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FairLens</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research) </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The Fairtrade Standards involve many environmental protections, including promoting bio-diversity, preventing water waste and </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minimising</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carbon emissions</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16</a:t>
            </a:fld>
            <a:endParaRPr lang="en-US"/>
          </a:p>
        </p:txBody>
      </p:sp>
    </p:spTree>
    <p:extLst>
      <p:ext uri="{BB962C8B-B14F-4D97-AF65-F5344CB8AC3E}">
        <p14:creationId xmlns:p14="http://schemas.microsoft.com/office/powerpoint/2010/main" val="930824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Now let’s make it personal. Let’s explore the story of one particular Fairtrade cocoa farmer, and how she’s taken on these challenges using the power of Fairtrade. This is Emelia </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Debrah’s</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story</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17</a:t>
            </a:fld>
            <a:endParaRPr lang="en-US"/>
          </a:p>
        </p:txBody>
      </p:sp>
    </p:spTree>
    <p:extLst>
      <p:ext uri="{BB962C8B-B14F-4D97-AF65-F5344CB8AC3E}">
        <p14:creationId xmlns:p14="http://schemas.microsoft.com/office/powerpoint/2010/main" val="511786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Emelia </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Debrah</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is a cocoa farmer who had previously struggled with debt and was able to turn her finances around with the support of her Fairtrade co-op.</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r>
              <a:rPr lang="en-US" sz="1800" dirty="0">
                <a:effectLst/>
                <a:latin typeface="Exo 2" panose="00000500000000000000" pitchFamily="50" charset="0"/>
                <a:ea typeface="Times New Roman" panose="02020603050405020304" pitchFamily="18" charset="0"/>
                <a:cs typeface="Times New Roman" panose="02020603050405020304" pitchFamily="18" charset="0"/>
              </a:rPr>
              <a:t>Emelia received training and support which allowed her to increase the productivity of her land and become more self-sufficient, meaning that she can better manage rising living costs and continue to protect the future of cocoa.</a:t>
            </a:r>
            <a:endParaRPr lang="en-GB"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18</a:t>
            </a:fld>
            <a:endParaRPr lang="en-US"/>
          </a:p>
        </p:txBody>
      </p:sp>
    </p:spTree>
    <p:extLst>
      <p:ext uri="{BB962C8B-B14F-4D97-AF65-F5344CB8AC3E}">
        <p14:creationId xmlns:p14="http://schemas.microsoft.com/office/powerpoint/2010/main" val="862354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7000"/>
              </a:lnSpc>
              <a:spcBef>
                <a:spcPct val="30000"/>
              </a:spcBef>
              <a:spcAft>
                <a:spcPts val="800"/>
              </a:spcAft>
              <a:buClrTx/>
              <a:buSzTx/>
              <a:buFontTx/>
              <a:buNone/>
              <a:tabLst/>
              <a:defRPr/>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In 2018, life looked quite different for Emelia. The land she farmed wasn’t fertile, it became very water-logged and she struggled to make a decent living. She describes how she got into debt and suffered serious hardship for a time. It’s clear these are raw memories, but sadly it’s a story that’s all too common in Ghana where incomes from cocoa are seldom enough to cover the rising cost of farming inputs and living expenses</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19</a:t>
            </a:fld>
            <a:endParaRPr lang="en-US"/>
          </a:p>
        </p:txBody>
      </p:sp>
    </p:spTree>
    <p:extLst>
      <p:ext uri="{BB962C8B-B14F-4D97-AF65-F5344CB8AC3E}">
        <p14:creationId xmlns:p14="http://schemas.microsoft.com/office/powerpoint/2010/main" val="323874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slide to introduce yourself)</a:t>
            </a:r>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2</a:t>
            </a:fld>
            <a:endParaRPr lang="en-US"/>
          </a:p>
        </p:txBody>
      </p:sp>
    </p:spTree>
    <p:extLst>
      <p:ext uri="{BB962C8B-B14F-4D97-AF65-F5344CB8AC3E}">
        <p14:creationId xmlns:p14="http://schemas.microsoft.com/office/powerpoint/2010/main" val="15652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dirty="0">
                <a:effectLst/>
                <a:latin typeface="Exo 2" panose="00000500000000000000" pitchFamily="50" charset="0"/>
                <a:ea typeface="Calibri" panose="020F0502020204030204" pitchFamily="34" charset="0"/>
                <a:cs typeface="Times New Roman" panose="02020603050405020304" pitchFamily="18" charset="0"/>
              </a:rPr>
              <a:t>Emelia then joined the Sankofa project.</a:t>
            </a:r>
            <a:endParaRPr lang="en-GB" sz="12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200" dirty="0">
              <a:effectLst/>
              <a:latin typeface="Exo 2" panose="00000500000000000000" pitchFamily="50"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Exo 2" panose="00000500000000000000" pitchFamily="50" charset="0"/>
                <a:ea typeface="Calibri" panose="020F0502020204030204" pitchFamily="34" charset="0"/>
                <a:cs typeface="Times New Roman" panose="02020603050405020304" pitchFamily="18" charset="0"/>
              </a:rPr>
              <a:t>This project, currently only available to members of the Fairtrade cocoa-growing </a:t>
            </a:r>
            <a:r>
              <a:rPr lang="en-US" sz="1200" dirty="0" err="1">
                <a:effectLst/>
                <a:latin typeface="Exo 2" panose="00000500000000000000" pitchFamily="50" charset="0"/>
                <a:ea typeface="Calibri" panose="020F0502020204030204" pitchFamily="34" charset="0"/>
                <a:cs typeface="Times New Roman" panose="02020603050405020304" pitchFamily="18" charset="0"/>
              </a:rPr>
              <a:t>co-operative</a:t>
            </a:r>
            <a:r>
              <a:rPr lang="en-US" sz="1200" dirty="0">
                <a:effectLst/>
                <a:latin typeface="Exo 2" panose="00000500000000000000" pitchFamily="50" charset="0"/>
                <a:ea typeface="Calibri" panose="020F0502020204030204" pitchFamily="34" charset="0"/>
                <a:cs typeface="Times New Roman" panose="02020603050405020304" pitchFamily="18" charset="0"/>
              </a:rPr>
              <a:t> </a:t>
            </a:r>
            <a:r>
              <a:rPr lang="en-US" sz="1200" dirty="0" err="1">
                <a:effectLst/>
                <a:latin typeface="Exo 2" panose="00000500000000000000" pitchFamily="50" charset="0"/>
                <a:ea typeface="Calibri" panose="020F0502020204030204" pitchFamily="34" charset="0"/>
                <a:cs typeface="Times New Roman" panose="02020603050405020304" pitchFamily="18" charset="0"/>
              </a:rPr>
              <a:t>Kuapa</a:t>
            </a:r>
            <a:r>
              <a:rPr lang="en-US" sz="1200" dirty="0">
                <a:effectLst/>
                <a:latin typeface="Exo 2" panose="00000500000000000000" pitchFamily="50" charset="0"/>
                <a:ea typeface="Calibri" panose="020F0502020204030204" pitchFamily="34" charset="0"/>
                <a:cs typeface="Times New Roman" panose="02020603050405020304" pitchFamily="18" charset="0"/>
              </a:rPr>
              <a:t> </a:t>
            </a:r>
            <a:r>
              <a:rPr lang="en-US" sz="1200" dirty="0" err="1">
                <a:effectLst/>
                <a:latin typeface="Exo 2" panose="00000500000000000000" pitchFamily="50" charset="0"/>
                <a:ea typeface="Calibri" panose="020F0502020204030204" pitchFamily="34" charset="0"/>
                <a:cs typeface="Times New Roman" panose="02020603050405020304" pitchFamily="18" charset="0"/>
              </a:rPr>
              <a:t>Kokoo</a:t>
            </a:r>
            <a:r>
              <a:rPr lang="en-US" sz="1200" dirty="0">
                <a:effectLst/>
                <a:latin typeface="Exo 2" panose="00000500000000000000" pitchFamily="50" charset="0"/>
                <a:ea typeface="Calibri" panose="020F0502020204030204" pitchFamily="34" charset="0"/>
                <a:cs typeface="Times New Roman" panose="02020603050405020304" pitchFamily="18" charset="0"/>
              </a:rPr>
              <a:t>, is all about equipping farmers to face the crises of climate and cost of living head-on. It does this by offering in-depth training and support in agroforestry, a type of farming using a variety of crops, all grown on the same plot, to maximum efficiency. Emelia insists this principle of efficiency is the most important benefit of the project. That’s because in the area where she farms, agricultural land is scarce, which really squeezes the potential for making enough income to provide for a family, especially as a woman.</a:t>
            </a:r>
            <a:endParaRPr lang="en-GB" sz="1200" dirty="0">
              <a:effectLst/>
              <a:latin typeface="Exo 2" panose="00000500000000000000" pitchFamily="50"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20</a:t>
            </a:fld>
            <a:endParaRPr lang="en-US"/>
          </a:p>
        </p:txBody>
      </p:sp>
    </p:spTree>
    <p:extLst>
      <p:ext uri="{BB962C8B-B14F-4D97-AF65-F5344CB8AC3E}">
        <p14:creationId xmlns:p14="http://schemas.microsoft.com/office/powerpoint/2010/main" val="3881338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Exo 2" panose="00000500000000000000" pitchFamily="50" charset="0"/>
                <a:ea typeface="Calibri" panose="020F0502020204030204" pitchFamily="34" charset="0"/>
                <a:cs typeface="Times New Roman" panose="02020603050405020304" pitchFamily="18" charset="0"/>
              </a:rPr>
              <a:t>This increased income from her own land was how she was able to overcome her own debt crisis. Since enrolling, Emelia has paid off all she owed, is now firmly back in the black and looking for more ways to earn. </a:t>
            </a:r>
          </a:p>
          <a:p>
            <a:endParaRPr lang="en-US" sz="1800" dirty="0">
              <a:effectLst/>
              <a:latin typeface="Exo 2" panose="00000500000000000000" pitchFamily="50" charset="0"/>
              <a:ea typeface="Calibri" panose="020F0502020204030204" pitchFamily="34" charset="0"/>
              <a:cs typeface="Times New Roman" panose="02020603050405020304" pitchFamily="18" charset="0"/>
            </a:endParaRPr>
          </a:p>
          <a:p>
            <a:r>
              <a:rPr lang="en-US" sz="1800" dirty="0">
                <a:effectLst/>
                <a:latin typeface="Exo 2" panose="00000500000000000000" pitchFamily="50" charset="0"/>
                <a:ea typeface="Calibri" panose="020F0502020204030204" pitchFamily="34" charset="0"/>
                <a:cs typeface="Times New Roman" panose="02020603050405020304" pitchFamily="18" charset="0"/>
              </a:rPr>
              <a:t>In fact,</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a:t>
            </a:r>
            <a:r>
              <a:rPr lang="en-US" sz="1800" dirty="0">
                <a:effectLst/>
                <a:latin typeface="Exo 2" panose="00000500000000000000" pitchFamily="50" charset="0"/>
                <a:ea typeface="Calibri" panose="020F0502020204030204" pitchFamily="34" charset="0"/>
                <a:cs typeface="Times New Roman" panose="02020603050405020304" pitchFamily="18" charset="0"/>
              </a:rPr>
              <a:t>she’s taken agroforestry so strongly to heart that she is now a lead farmer in the project and trains others. Her own small plot is a beautifully ripening example of agroforestry principles in practice, with beans growing for nitrogen for healthy soil, and annual crops including tomatoes, pineapple, turmeric and ginger. </a:t>
            </a:r>
          </a:p>
          <a:p>
            <a:endParaRPr lang="en-US" sz="1800" dirty="0">
              <a:effectLst/>
              <a:latin typeface="Exo 2" panose="00000500000000000000" pitchFamily="50" charset="0"/>
              <a:ea typeface="Calibri" panose="020F0502020204030204" pitchFamily="34" charset="0"/>
              <a:cs typeface="Times New Roman" panose="02020603050405020304" pitchFamily="18" charset="0"/>
            </a:endParaRPr>
          </a:p>
          <a:p>
            <a:r>
              <a:rPr lang="en-US" sz="1800" dirty="0">
                <a:effectLst/>
                <a:latin typeface="Exo 2" panose="00000500000000000000" pitchFamily="50" charset="0"/>
                <a:ea typeface="Calibri" panose="020F0502020204030204" pitchFamily="34" charset="0"/>
                <a:cs typeface="Times New Roman" panose="02020603050405020304" pitchFamily="18" charset="0"/>
              </a:rPr>
              <a:t>She can also save money by not having to pay for help on her farm, again thanks to </a:t>
            </a:r>
            <a:r>
              <a:rPr lang="en-US" sz="1800" dirty="0" err="1">
                <a:effectLst/>
                <a:latin typeface="Exo 2" panose="00000500000000000000" pitchFamily="50" charset="0"/>
                <a:ea typeface="Calibri" panose="020F0502020204030204" pitchFamily="34" charset="0"/>
                <a:cs typeface="Times New Roman" panose="02020603050405020304" pitchFamily="18" charset="0"/>
              </a:rPr>
              <a:t>labour</a:t>
            </a:r>
            <a:r>
              <a:rPr lang="en-US" sz="1800" dirty="0">
                <a:effectLst/>
                <a:latin typeface="Exo 2" panose="00000500000000000000" pitchFamily="50" charset="0"/>
                <a:ea typeface="Calibri" panose="020F0502020204030204" pitchFamily="34" charset="0"/>
                <a:cs typeface="Times New Roman" panose="02020603050405020304" pitchFamily="18" charset="0"/>
              </a:rPr>
              <a:t>-efficient farming methods. It’s all been such a success that Emelia is now self-</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sufficient</a:t>
            </a:r>
            <a:r>
              <a:rPr lang="en-US" sz="1800" dirty="0">
                <a:effectLst/>
                <a:latin typeface="Exo 2" panose="00000500000000000000" pitchFamily="50" charset="0"/>
                <a:ea typeface="Calibri" panose="020F0502020204030204" pitchFamily="34" charset="0"/>
                <a:cs typeface="Times New Roman" panose="02020603050405020304" pitchFamily="18" charset="0"/>
              </a:rPr>
              <a:t> (apart from meat) because almost all the food she needs, she can grow herself. Best of all, any extra she can put out for sale on her doorstep.</a:t>
            </a:r>
            <a:endParaRPr lang="en-GB"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21</a:t>
            </a:fld>
            <a:endParaRPr lang="en-US"/>
          </a:p>
        </p:txBody>
      </p:sp>
    </p:spTree>
    <p:extLst>
      <p:ext uri="{BB962C8B-B14F-4D97-AF65-F5344CB8AC3E}">
        <p14:creationId xmlns:p14="http://schemas.microsoft.com/office/powerpoint/2010/main" val="3892022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Exo 2" panose="00000500000000000000" pitchFamily="50" charset="0"/>
                <a:ea typeface="Times New Roman" panose="02020603050405020304" pitchFamily="18" charset="0"/>
                <a:cs typeface="Times New Roman" panose="02020603050405020304" pitchFamily="18" charset="0"/>
              </a:rPr>
              <a:t>So, what’s next?</a:t>
            </a:r>
            <a:endParaRPr lang="en-GB"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22</a:t>
            </a:fld>
            <a:endParaRPr lang="en-US"/>
          </a:p>
        </p:txBody>
      </p:sp>
    </p:spTree>
    <p:extLst>
      <p:ext uri="{BB962C8B-B14F-4D97-AF65-F5344CB8AC3E}">
        <p14:creationId xmlns:p14="http://schemas.microsoft.com/office/powerpoint/2010/main" val="1946202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Emilia’s story shows us that the future is challenging, but also that the future can be fair. </a:t>
            </a:r>
          </a:p>
          <a:p>
            <a:pPr>
              <a:lnSpc>
                <a:spcPct val="107000"/>
              </a:lnSpc>
              <a:spcAft>
                <a:spcPts val="800"/>
              </a:spcAft>
            </a:pP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We have the potential in all the little things we do to help build a fairer future. We can’t solve the cost of living crisis or the climate emergency alone. Just as we can’t fix a global trade system built on colonialism and centuries of racist exploitation by ourselves.</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But when we choose Fairtrade we are choosing more power and resources in the hands of women like Emilia, and women like Odessa. Odessa is another Fairtrade farmer who has driven positive change in her community. </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"Women deserve power and ownership." </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Odessa Michelle Grant, Fairtrade coffee farmer, Honduras. As her community rebuilt after a hurricane, Odessa has used Fairtrade to shake up traditional land ownership, so women have more rights and power to manage land and resources.</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Odessa was able to use Fairtrade to drive this change for two reasons. Gender equality, like environmental protection and the ability to earn a decent living, is a key part of Fairtrade. Farmers who commit to Fairtrade commit to the principle of gender equality.</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r>
              <a:rPr lang="en-US" sz="1800" dirty="0">
                <a:effectLst/>
                <a:latin typeface="Exo 2" panose="00000500000000000000" pitchFamily="50" charset="0"/>
                <a:ea typeface="Times New Roman" panose="02020603050405020304" pitchFamily="18" charset="0"/>
                <a:cs typeface="Times New Roman" panose="02020603050405020304" pitchFamily="18" charset="0"/>
              </a:rPr>
              <a:t>But as important is the extra income Fairtrade offered Odessa and her community. This helped them rebuild, and rebuild well, after the disaster of the Hurricane.</a:t>
            </a:r>
            <a:endParaRPr lang="en-GB"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23</a:t>
            </a:fld>
            <a:endParaRPr lang="en-US"/>
          </a:p>
        </p:txBody>
      </p:sp>
    </p:spTree>
    <p:extLst>
      <p:ext uri="{BB962C8B-B14F-4D97-AF65-F5344CB8AC3E}">
        <p14:creationId xmlns:p14="http://schemas.microsoft.com/office/powerpoint/2010/main" val="1061187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With more power – and more money – in their hands, farmers like Odessa and Emilia around the world can help build that fairer future.</a:t>
            </a:r>
          </a:p>
          <a:p>
            <a:pPr>
              <a:lnSpc>
                <a:spcPct val="107000"/>
              </a:lnSpc>
              <a:spcAft>
                <a:spcPts val="800"/>
              </a:spcAft>
            </a:pP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If enough of us take action now, we make sure they have the resources to go further and go faster.</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We can start by making that small switch to Fairtrade, to support producers protecting the future of some of our most-loved food and the planet. </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15000"/>
              </a:lnSpc>
              <a:spcAft>
                <a:spcPts val="800"/>
              </a:spcAft>
            </a:pPr>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15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Then we can go one step further by joining our global Fairtrade campaigning community. Visit the Fairtrade Foundation website, sign up to get emails or follow the social media channels to find out more.</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24</a:t>
            </a:fld>
            <a:endParaRPr lang="en-US"/>
          </a:p>
        </p:txBody>
      </p:sp>
    </p:spTree>
    <p:extLst>
      <p:ext uri="{BB962C8B-B14F-4D97-AF65-F5344CB8AC3E}">
        <p14:creationId xmlns:p14="http://schemas.microsoft.com/office/powerpoint/2010/main" val="3652040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So let’s end with three practical things you can do to take action </a:t>
            </a:r>
          </a:p>
          <a:p>
            <a:pPr>
              <a:lnSpc>
                <a:spcPct val="107000"/>
              </a:lnSpc>
              <a:spcAft>
                <a:spcPts val="800"/>
              </a:spcAft>
            </a:pP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Choose Fairtrade whenever you can. </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Choose to invest in the farmers doing amazing work to secure a sustainable future for food.</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Spread the word. </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If more of us choose Fairtrade we can make an even bigger difference. Visit our social media channels, including Facebook, Twitter and Instagram, or sign up for emails by visiting fairtrade.org.uk/join </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Make a Community Declaration of Solidarity. </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In every single UK constituency, Fairtrade supporters have started a Community Declaration of Solidarity for farmers taking on the climate crisis. Visit Fairtrade.org.uk/</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ClimateJustice</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to join them today.</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25</a:t>
            </a:fld>
            <a:endParaRPr lang="en-US"/>
          </a:p>
        </p:txBody>
      </p:sp>
    </p:spTree>
    <p:extLst>
      <p:ext uri="{BB962C8B-B14F-4D97-AF65-F5344CB8AC3E}">
        <p14:creationId xmlns:p14="http://schemas.microsoft.com/office/powerpoint/2010/main" val="779615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Thank you very much for listening today! Visit the Fairtrade Foundation website or follow their social media channels to find out more.</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Hope you have a great Fairtrade Fortnight and please keep choosing Fairtrade!</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latin typeface="Exo 2" pitchFamily="2" charset="77"/>
            </a:endParaRPr>
          </a:p>
        </p:txBody>
      </p:sp>
    </p:spTree>
    <p:extLst>
      <p:ext uri="{BB962C8B-B14F-4D97-AF65-F5344CB8AC3E}">
        <p14:creationId xmlns:p14="http://schemas.microsoft.com/office/powerpoint/2010/main" val="4054327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Exo 2" panose="00000500000000000000" pitchFamily="50" charset="0"/>
                <a:ea typeface="Times New Roman" panose="02020603050405020304" pitchFamily="18" charset="0"/>
                <a:cs typeface="Times New Roman" panose="02020603050405020304" pitchFamily="18" charset="0"/>
              </a:rPr>
              <a:t>So let’s start by exploring the reality of the Climate Crisis for farmers and workers growing our Fairtrade </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favourites</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To do that, we’ll hear directly from some cocoa farmers in Ghana, living with the reality of climate change, the cost of living crisis and centuries of unfair global trade.</a:t>
            </a:r>
            <a:endParaRPr lang="en-GB"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3</a:t>
            </a:fld>
            <a:endParaRPr lang="en-US"/>
          </a:p>
        </p:txBody>
      </p:sp>
    </p:spTree>
    <p:extLst>
      <p:ext uri="{BB962C8B-B14F-4D97-AF65-F5344CB8AC3E}">
        <p14:creationId xmlns:p14="http://schemas.microsoft.com/office/powerpoint/2010/main" val="2549206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video. Video can also be found on </a:t>
            </a:r>
            <a:r>
              <a:rPr lang="en-GB" dirty="0" err="1"/>
              <a:t>Youtube</a:t>
            </a:r>
            <a:r>
              <a:rPr lang="en-GB" dirty="0"/>
              <a:t>: </a:t>
            </a:r>
            <a:r>
              <a:rPr lang="en-GB" sz="1800" u="sng" dirty="0">
                <a:solidFill>
                  <a:srgbClr val="0563C1"/>
                </a:solidFill>
                <a:effectLst/>
                <a:latin typeface="Calibri" panose="020F0502020204030204" pitchFamily="34" charset="0"/>
                <a:ea typeface="Calibri" panose="020F0502020204030204" pitchFamily="34" charset="0"/>
                <a:hlinkClick r:id="rId3"/>
              </a:rPr>
              <a:t>https://youtu.be/HFo3OzCZC6w</a:t>
            </a:r>
            <a:endParaRPr lang="en-GB"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4</a:t>
            </a:fld>
            <a:endParaRPr lang="en-US"/>
          </a:p>
        </p:txBody>
      </p:sp>
    </p:spTree>
    <p:extLst>
      <p:ext uri="{BB962C8B-B14F-4D97-AF65-F5344CB8AC3E}">
        <p14:creationId xmlns:p14="http://schemas.microsoft.com/office/powerpoint/2010/main" val="270585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After a century of burning of fossil fuels and excessive use of coal oil and gas, global temperatures have risen by more than 1°C. The climate crisis is now the sad reality of how we discuss the irreversible damage to our planet and the international response to the issue.</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15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 </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15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Fairtrade banana farmers in the Dominican Republic are just one of the groups who have witnessed this sad reality first-hand. </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15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This photo shows the aftermath of one of a number of increasingly frequent and increasingly extreme weather events (such as hurricanes and floods) they have experienced in recent years. Fairtrade Premium, generated from Fairtrade sales, has meant they have the resources to recover and better prepare for future challenges. But climate challenges like this inevitably make the future more uncertain for communities like those of the Las Mercedes banana growers in the Dominican Republic.</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15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Research has shown areas where many Fairtrade products are produced, including Central America, East Africa and the Caribbean, are very likely to experience increasingly extreme weather which will negatively affect their ability to grow crops.</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15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Extreme weather can mean droughts, flooding and increased plant diseases, which all put farmers’ livelihoods in danger.</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3B61E726-9247-4B66-893B-8C85E1BD2FCB}" type="slidenum">
              <a:rPr lang="en-US"/>
              <a:pPr>
                <a:defRPr/>
              </a:pPr>
              <a:t>5</a:t>
            </a:fld>
            <a:endParaRPr lang="en-US"/>
          </a:p>
        </p:txBody>
      </p:sp>
    </p:spTree>
    <p:extLst>
      <p:ext uri="{BB962C8B-B14F-4D97-AF65-F5344CB8AC3E}">
        <p14:creationId xmlns:p14="http://schemas.microsoft.com/office/powerpoint/2010/main" val="508562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And although all of us live with the effects of the changing global climate, we do not feel it equally. And we are not equally responsible. The poorest half of the global population are responsible for only 10% of global emissions.</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The richest 10 per cent meanwhile are responsible for half of all global emissions.</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Or to put it another way, the carbon emissions of the top 1% of the global population are more than double the entire emissions of the lowest earning 50% of humanity.</a:t>
            </a:r>
          </a:p>
          <a:p>
            <a:pPr>
              <a:lnSpc>
                <a:spcPct val="107000"/>
              </a:lnSpc>
              <a:spcAft>
                <a:spcPts val="800"/>
              </a:spcAft>
            </a:pP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r>
              <a:rPr lang="en-US" sz="1800" dirty="0">
                <a:effectLst/>
                <a:latin typeface="Exo 2" panose="00000500000000000000" pitchFamily="50" charset="0"/>
                <a:ea typeface="Times New Roman" panose="02020603050405020304" pitchFamily="18" charset="0"/>
                <a:cs typeface="Times New Roman" panose="02020603050405020304" pitchFamily="18" charset="0"/>
              </a:rPr>
              <a:t>Both statistics are from Oxfam’s 2020 Confronting Carbon Inequality report</a:t>
            </a:r>
            <a:endParaRPr lang="en-US"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a:pPr>
                <a:defRPr/>
              </a:pPr>
              <a:t>6</a:t>
            </a:fld>
            <a:endParaRPr lang="en-US"/>
          </a:p>
        </p:txBody>
      </p:sp>
    </p:spTree>
    <p:extLst>
      <p:ext uri="{BB962C8B-B14F-4D97-AF65-F5344CB8AC3E}">
        <p14:creationId xmlns:p14="http://schemas.microsoft.com/office/powerpoint/2010/main" val="1276462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But it is farmers like Hugo in Peru whose livelihood is under threat, even though Peru has been responsible for 40 times less carbon than the UK. (Source, Global Carbon Project: https://ourworldindata.org/contributed-most-global-co2)</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Read quote</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7</a:t>
            </a:fld>
            <a:endParaRPr lang="en-US"/>
          </a:p>
        </p:txBody>
      </p:sp>
    </p:spTree>
    <p:extLst>
      <p:ext uri="{BB962C8B-B14F-4D97-AF65-F5344CB8AC3E}">
        <p14:creationId xmlns:p14="http://schemas.microsoft.com/office/powerpoint/2010/main" val="1959059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Grain, oil and </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fertiliser</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shortages during the pandemic and the war in Ukraine have exposed people in low-income countries to food poverty and hardship. As is true in this country, those earning the least all around the world have felt the worst effects of these crises, which have been made worse by climate change – the “worst droughts in two generations” in East Africa have led to extreme hunger during 2022.</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How does Fairtrade helps tackle cost-of-living across the world?</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Research proves that farmers that are members of Fairtrade certified </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organisations</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report greater economic resilience than non-Fairtrade farmers. </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228600">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This is due to the Fairtrade Minimum Price and Premium, which can deliver fairer incomes for farmers and workers</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228600">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But it’s also due to low- or no-interest loans, </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co-operative</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support for its members, and support in income diversification and other training opportunities.</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228600">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With the extra income and extra security Fairtrade can offer, farmers like Hugo can better plan for and adapt to the cost of living crisis and the effects of climate change.</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8</a:t>
            </a:fld>
            <a:endParaRPr lang="en-US"/>
          </a:p>
        </p:txBody>
      </p:sp>
    </p:spTree>
    <p:extLst>
      <p:ext uri="{BB962C8B-B14F-4D97-AF65-F5344CB8AC3E}">
        <p14:creationId xmlns:p14="http://schemas.microsoft.com/office/powerpoint/2010/main" val="2504119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Fairtrade doesn't have to cost you more</a:t>
            </a:r>
          </a:p>
          <a:p>
            <a:pPr>
              <a:lnSpc>
                <a:spcPct val="107000"/>
              </a:lnSpc>
              <a:spcAft>
                <a:spcPts val="800"/>
              </a:spcAft>
            </a:pP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Fairtrade is all about pay, protection and power for farmers and workers across the world. It's not about how much you pay.</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That's why so many supermarket own-brand ranges have Fairtrade options, and why you can find Fairtrade options in so many discount retailers.</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800" dirty="0">
              <a:effectLst/>
              <a:latin typeface="Exo 2" panose="00000500000000000000" pitchFamily="50"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So whatever your budget and wherever you shop, consumers can choose Fairtrade products today to support farmers by ensuring they have fairer pay to face the climate crisis and continue producing the foods we love. </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9</a:t>
            </a:fld>
            <a:endParaRPr lang="en-US"/>
          </a:p>
        </p:txBody>
      </p:sp>
    </p:spTree>
    <p:extLst>
      <p:ext uri="{BB962C8B-B14F-4D97-AF65-F5344CB8AC3E}">
        <p14:creationId xmlns:p14="http://schemas.microsoft.com/office/powerpoint/2010/main" val="3428955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hyperlink" Target="https://www.facebook.com/FairtradeFoundation/" TargetMode="External"/><Relationship Id="rId7" Type="http://schemas.openxmlformats.org/officeDocument/2006/relationships/hyperlink" Target="https://www.linkedin.com/company/the-fairtrade-foundation/" TargetMode="External"/><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www.youtube.com/user/Fairtradefoundation" TargetMode="External"/><Relationship Id="rId5" Type="http://schemas.openxmlformats.org/officeDocument/2006/relationships/hyperlink" Target="https://www.instagram.com/fairtradeuk/?hl=en"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hyperlink" Target="https://twitter.com/FairtradeUK?ref_src=twsrc%5egoogle|twcamp%5eserp|twgr%5eauthor" TargetMode="Externa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hyperlink" Target="https://www.facebook.com/FairtradeFoundation/" TargetMode="External"/><Relationship Id="rId7" Type="http://schemas.openxmlformats.org/officeDocument/2006/relationships/hyperlink" Target="https://www.linkedin.com/company/the-fairtrade-foundation/" TargetMode="External"/><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www.youtube.com/user/Fairtradefoundation" TargetMode="External"/><Relationship Id="rId5" Type="http://schemas.openxmlformats.org/officeDocument/2006/relationships/hyperlink" Target="https://www.instagram.com/fairtradeuk/?hl=en"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hyperlink" Target="https://twitter.com/FairtradeUK?ref_src=twsrc%5egoogle|twcamp%5eserp|twgr%5eauthor"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48AE3F17-F4F6-48F9-96AA-D1990A75B28C}"/>
              </a:ext>
            </a:extLst>
          </p:cNvPr>
          <p:cNvSpPr>
            <a:spLocks noGrp="1"/>
          </p:cNvSpPr>
          <p:nvPr>
            <p:ph type="title" hasCustomPrompt="1"/>
          </p:nvPr>
        </p:nvSpPr>
        <p:spPr>
          <a:xfrm>
            <a:off x="685800" y="2880360"/>
            <a:ext cx="8229600" cy="1097280"/>
          </a:xfrm>
        </p:spPr>
        <p:txBody>
          <a:bodyPr anchor="b">
            <a:noAutofit/>
          </a:bodyPr>
          <a:lstStyle>
            <a:lvl1pPr>
              <a:defRPr sz="6600">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2BE8C1AF-B6DB-451E-A3A8-FEEB8B212262}"/>
              </a:ext>
            </a:extLst>
          </p:cNvPr>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DEA82049-E3F8-402A-043C-0088662421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extLst>
      <p:ext uri="{BB962C8B-B14F-4D97-AF65-F5344CB8AC3E}">
        <p14:creationId xmlns:p14="http://schemas.microsoft.com/office/powerpoint/2010/main" val="4146206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AC948110-D9B0-F75E-506F-7EBDF54F7D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5" name="Slide Number Placeholder 5">
            <a:extLst>
              <a:ext uri="{FF2B5EF4-FFF2-40B4-BE49-F238E27FC236}">
                <a16:creationId xmlns:a16="http://schemas.microsoft.com/office/drawing/2014/main" id="{6AFDE99B-708D-E5F2-6C06-A273251C8935}"/>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3787474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391401" y="1167606"/>
            <a:ext cx="9409198" cy="4522788"/>
          </a:xfrm>
        </p:spPr>
        <p:txBody>
          <a:bodyPr>
            <a:normAutofit/>
          </a:bodyPr>
          <a:lstStyle>
            <a:lvl1pPr marL="0" indent="0">
              <a:buSzPct val="60000"/>
              <a:buFont typeface="Arial" panose="020B0604020202020204" pitchFamily="34" charset="0"/>
              <a:buNone/>
              <a:defRPr sz="3200" b="1">
                <a:solidFill>
                  <a:schemeClr val="tx1"/>
                </a:solidFill>
                <a:latin typeface="Exo 2" panose="00000500000000000000" pitchFamily="50" charset="0"/>
              </a:defRPr>
            </a:lvl1pPr>
          </a:lstStyle>
          <a:p>
            <a:pPr lvl="0"/>
            <a:r>
              <a:rPr lang="en-US"/>
              <a:t>Click to edit text</a:t>
            </a:r>
          </a:p>
        </p:txBody>
      </p:sp>
      <p:pic>
        <p:nvPicPr>
          <p:cNvPr id="2" name="Picture 1" descr="Logo&#10;&#10;Description automatically generated">
            <a:extLst>
              <a:ext uri="{FF2B5EF4-FFF2-40B4-BE49-F238E27FC236}">
                <a16:creationId xmlns:a16="http://schemas.microsoft.com/office/drawing/2014/main" id="{14371ED8-9560-E701-0475-68C36074C6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3" name="Slide Number Placeholder 5">
            <a:extLst>
              <a:ext uri="{FF2B5EF4-FFF2-40B4-BE49-F238E27FC236}">
                <a16:creationId xmlns:a16="http://schemas.microsoft.com/office/drawing/2014/main" id="{FFE2E3AF-3ED4-5804-D248-B348BE380FB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413814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199"/>
            <a:ext cx="9601200" cy="914400"/>
          </a:xfrm>
          <a:prstGeom prst="rect">
            <a:avLst/>
          </a:prstGeom>
          <a:solidFill>
            <a:schemeClr val="bg1"/>
          </a:solid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4933949" cy="3657600"/>
          </a:xfrm>
          <a:prstGeom prst="rect">
            <a:avLst/>
          </a:prstGeom>
        </p:spPr>
        <p:txBody>
          <a:bodyPr>
            <a:normAutofit/>
          </a:bodyPr>
          <a:lstStyle>
            <a:lvl1pPr marL="398463" indent="-228600" algn="l">
              <a:lnSpc>
                <a:spcPct val="100000"/>
              </a:lnSpc>
              <a:spcBef>
                <a:spcPts val="1800"/>
              </a:spcBef>
              <a:buSzPct val="75000"/>
              <a:buFont typeface="Arial" panose="020B0604020202020204" pitchFamily="34" charset="0"/>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6572250" y="2101850"/>
            <a:ext cx="4933950" cy="3657600"/>
          </a:xfrm>
        </p:spPr>
        <p:txBody>
          <a:bodyPr>
            <a:normAutofit/>
          </a:bodyPr>
          <a:lstStyle>
            <a:lvl1pPr marL="457200" indent="-287338">
              <a:lnSpc>
                <a:spcPct val="100000"/>
              </a:lnSpc>
              <a:spcBef>
                <a:spcPts val="1800"/>
              </a:spcBef>
              <a:buSzPct val="75000"/>
              <a:buFont typeface="Arial" panose="020B0604020202020204" pitchFamily="34" charset="0"/>
              <a:buChar char="►"/>
              <a:defRPr sz="1800">
                <a:latin typeface="Exo 2" panose="00000500000000000000" pitchFamily="50" charset="0"/>
              </a:defRPr>
            </a:lvl1pPr>
          </a:lstStyle>
          <a:p>
            <a:pPr lvl="0"/>
            <a:r>
              <a:rPr lang="en-US"/>
              <a:t>Click to edit text</a:t>
            </a:r>
          </a:p>
        </p:txBody>
      </p:sp>
      <p:pic>
        <p:nvPicPr>
          <p:cNvPr id="4" name="Picture 3" descr="Logo&#10;&#10;Description automatically generated">
            <a:extLst>
              <a:ext uri="{FF2B5EF4-FFF2-40B4-BE49-F238E27FC236}">
                <a16:creationId xmlns:a16="http://schemas.microsoft.com/office/drawing/2014/main" id="{BC45B6E7-6B9B-39F9-D74E-3F86A13D8A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8" name="Slide Number Placeholder 5">
            <a:extLst>
              <a:ext uri="{FF2B5EF4-FFF2-40B4-BE49-F238E27FC236}">
                <a16:creationId xmlns:a16="http://schemas.microsoft.com/office/drawing/2014/main" id="{F50704F5-638A-A6F5-98B0-26268E2F1CB5}"/>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350411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200"/>
            <a:ext cx="9601200" cy="914400"/>
          </a:xfrm>
          <a:prstGeom prst="rect">
            <a:avLst/>
          </a:prstGeom>
          <a:solidFill>
            <a:schemeClr val="bg1"/>
          </a:solid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3291840" cy="3657600"/>
          </a:xfrm>
          <a:prstGeom prst="rect">
            <a:avLst/>
          </a:prstGeom>
        </p:spPr>
        <p:txBody>
          <a:bodyPr>
            <a:normAutofit/>
          </a:bodyPr>
          <a:lstStyle>
            <a:lvl1pPr marL="398463" indent="-228600" algn="l">
              <a:lnSpc>
                <a:spcPct val="100000"/>
              </a:lnSpc>
              <a:spcBef>
                <a:spcPts val="1800"/>
              </a:spcBef>
              <a:buSzPct val="75000"/>
              <a:buFont typeface="Arial" panose="020B0604020202020204" pitchFamily="34" charset="0"/>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4450080" y="2101850"/>
            <a:ext cx="3291840" cy="3657600"/>
          </a:xfrm>
        </p:spPr>
        <p:txBody>
          <a:bodyPr>
            <a:normAutofit/>
          </a:bodyPr>
          <a:lstStyle>
            <a:lvl1pPr marL="398463" indent="-228600">
              <a:lnSpc>
                <a:spcPct val="100000"/>
              </a:lnSpc>
              <a:spcBef>
                <a:spcPts val="1800"/>
              </a:spcBef>
              <a:buSzPct val="75000"/>
              <a:buFont typeface="Arial" panose="020B0604020202020204" pitchFamily="34" charset="0"/>
              <a:buChar char="►"/>
              <a:defRPr sz="1800">
                <a:latin typeface="Exo 2" panose="00000500000000000000" pitchFamily="50" charset="0"/>
              </a:defRPr>
            </a:lvl1pPr>
          </a:lstStyle>
          <a:p>
            <a:pPr lvl="0"/>
            <a:r>
              <a:rPr lang="en-US"/>
              <a:t>Click to edit text</a:t>
            </a:r>
          </a:p>
        </p:txBody>
      </p:sp>
      <p:sp>
        <p:nvSpPr>
          <p:cNvPr id="7" name="Text Placeholder 4"/>
          <p:cNvSpPr>
            <a:spLocks noGrp="1"/>
          </p:cNvSpPr>
          <p:nvPr>
            <p:ph type="body" sz="quarter" idx="14" hasCustomPrompt="1"/>
          </p:nvPr>
        </p:nvSpPr>
        <p:spPr>
          <a:xfrm>
            <a:off x="8214360" y="2101850"/>
            <a:ext cx="3291840" cy="3657600"/>
          </a:xfrm>
        </p:spPr>
        <p:txBody>
          <a:bodyPr>
            <a:normAutofit/>
          </a:bodyPr>
          <a:lstStyle>
            <a:lvl1pPr marL="398463" indent="-228600">
              <a:lnSpc>
                <a:spcPct val="100000"/>
              </a:lnSpc>
              <a:spcBef>
                <a:spcPts val="1800"/>
              </a:spcBef>
              <a:buSzPct val="75000"/>
              <a:buFont typeface="Arial" panose="020B0604020202020204" pitchFamily="34" charset="0"/>
              <a:buChar char="►"/>
              <a:defRPr sz="1800">
                <a:latin typeface="Exo 2" panose="00000500000000000000" pitchFamily="50" charset="0"/>
              </a:defRPr>
            </a:lvl1pPr>
          </a:lstStyle>
          <a:p>
            <a:pPr lvl="0"/>
            <a:r>
              <a:rPr lang="en-US"/>
              <a:t>Click to edit text</a:t>
            </a:r>
          </a:p>
        </p:txBody>
      </p:sp>
      <p:pic>
        <p:nvPicPr>
          <p:cNvPr id="4" name="Picture 3" descr="Logo&#10;&#10;Description automatically generated">
            <a:extLst>
              <a:ext uri="{FF2B5EF4-FFF2-40B4-BE49-F238E27FC236}">
                <a16:creationId xmlns:a16="http://schemas.microsoft.com/office/drawing/2014/main" id="{6A524B62-BE0D-7FE1-1E7E-1A94D56734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9" name="Slide Number Placeholder 5">
            <a:extLst>
              <a:ext uri="{FF2B5EF4-FFF2-40B4-BE49-F238E27FC236}">
                <a16:creationId xmlns:a16="http://schemas.microsoft.com/office/drawing/2014/main" id="{25B0BFC6-A71E-EE00-6042-C845A8ABD67C}"/>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864373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Subtitle 2"/>
          <p:cNvSpPr>
            <a:spLocks noGrp="1"/>
          </p:cNvSpPr>
          <p:nvPr>
            <p:ph type="subTitle" idx="1" hasCustomPrompt="1"/>
          </p:nvPr>
        </p:nvSpPr>
        <p:spPr>
          <a:xfrm>
            <a:off x="1000123" y="1957388"/>
            <a:ext cx="4867276" cy="3852861"/>
          </a:xfrm>
          <a:prstGeom prst="rect">
            <a:avLst/>
          </a:prstGeom>
          <a:solidFill>
            <a:schemeClr val="bg1"/>
          </a:solidFill>
        </p:spPr>
        <p:txBody>
          <a:bodyPr>
            <a:normAutofit/>
          </a:bodyPr>
          <a:lstStyle>
            <a:lvl1pPr marL="347663" indent="-228600" algn="l">
              <a:lnSpc>
                <a:spcPct val="100000"/>
              </a:lnSpc>
              <a:spcBef>
                <a:spcPts val="1800"/>
              </a:spcBef>
              <a:buSzPct val="75000"/>
              <a:buFont typeface="Arial" panose="020B0604020202020204" pitchFamily="34" charset="0"/>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p:cNvSpPr>
            <a:spLocks noGrp="1"/>
          </p:cNvSpPr>
          <p:nvPr>
            <p:ph type="title" hasCustomPrompt="1"/>
          </p:nvPr>
        </p:nvSpPr>
        <p:spPr>
          <a:xfrm>
            <a:off x="685800" y="1220153"/>
            <a:ext cx="5181599" cy="687705"/>
          </a:xfrm>
          <a:solidFill>
            <a:schemeClr val="bg1"/>
          </a:solidFill>
          <a:ln>
            <a:noFill/>
          </a:ln>
        </p:spPr>
        <p:txBody>
          <a:bodyPr>
            <a:normAutofit/>
          </a:bodyPr>
          <a:lstStyle>
            <a:lvl1pPr>
              <a:defRPr sz="4000"/>
            </a:lvl1pPr>
          </a:lstStyle>
          <a:p>
            <a:r>
              <a:rPr lang="en-US"/>
              <a:t>Click to edit title</a:t>
            </a:r>
          </a:p>
        </p:txBody>
      </p:sp>
      <p:pic>
        <p:nvPicPr>
          <p:cNvPr id="11" name="Picture 10" descr="Logo&#10;&#10;Description automatically generated">
            <a:extLst>
              <a:ext uri="{FF2B5EF4-FFF2-40B4-BE49-F238E27FC236}">
                <a16:creationId xmlns:a16="http://schemas.microsoft.com/office/drawing/2014/main" id="{6189C8D9-4134-6912-5521-80D3C713C1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7513" y="100012"/>
            <a:ext cx="685800" cy="814387"/>
          </a:xfrm>
          <a:prstGeom prst="rect">
            <a:avLst/>
          </a:prstGeom>
        </p:spPr>
      </p:pic>
      <p:sp>
        <p:nvSpPr>
          <p:cNvPr id="13" name="Slide Number Placeholder 5">
            <a:extLst>
              <a:ext uri="{FF2B5EF4-FFF2-40B4-BE49-F238E27FC236}">
                <a16:creationId xmlns:a16="http://schemas.microsoft.com/office/drawing/2014/main" id="{1FA6CA78-69E0-8F64-B1DD-FA24D3D22651}"/>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746969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a:extLst>
              <a:ext uri="{FF2B5EF4-FFF2-40B4-BE49-F238E27FC236}">
                <a16:creationId xmlns:a16="http://schemas.microsoft.com/office/drawing/2014/main" id="{39F7ACF7-7F66-A3A9-8362-13DE42CD55A0}"/>
              </a:ext>
            </a:extLst>
          </p:cNvPr>
          <p:cNvSpPr>
            <a:spLocks noGrp="1"/>
          </p:cNvSpPr>
          <p:nvPr>
            <p:ph type="subTitle" idx="1" hasCustomPrompt="1"/>
          </p:nvPr>
        </p:nvSpPr>
        <p:spPr>
          <a:xfrm>
            <a:off x="1000123" y="1957388"/>
            <a:ext cx="4867276" cy="3852861"/>
          </a:xfrm>
          <a:prstGeom prst="rect">
            <a:avLst/>
          </a:prstGeom>
          <a:solidFill>
            <a:schemeClr val="bg1"/>
          </a:solidFill>
        </p:spPr>
        <p:txBody>
          <a:bodyPr>
            <a:normAutofit/>
          </a:bodyPr>
          <a:lstStyle>
            <a:lvl1pPr marL="347663" indent="-228600" algn="l">
              <a:lnSpc>
                <a:spcPct val="100000"/>
              </a:lnSpc>
              <a:spcBef>
                <a:spcPts val="1800"/>
              </a:spcBef>
              <a:buSzPct val="75000"/>
              <a:buFont typeface="Arial" panose="020B0604020202020204" pitchFamily="34" charset="0"/>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itle 1">
            <a:extLst>
              <a:ext uri="{FF2B5EF4-FFF2-40B4-BE49-F238E27FC236}">
                <a16:creationId xmlns:a16="http://schemas.microsoft.com/office/drawing/2014/main" id="{8BA7048F-300C-5E05-56C0-0C8B226A44D7}"/>
              </a:ext>
            </a:extLst>
          </p:cNvPr>
          <p:cNvSpPr>
            <a:spLocks noGrp="1"/>
          </p:cNvSpPr>
          <p:nvPr>
            <p:ph type="title" hasCustomPrompt="1"/>
          </p:nvPr>
        </p:nvSpPr>
        <p:spPr>
          <a:xfrm>
            <a:off x="685800" y="1220153"/>
            <a:ext cx="5181599" cy="687705"/>
          </a:xfrm>
          <a:solidFill>
            <a:schemeClr val="bg1"/>
          </a:solidFill>
          <a:ln>
            <a:noFill/>
          </a:ln>
        </p:spPr>
        <p:txBody>
          <a:bodyPr>
            <a:normAutofit/>
          </a:bodyPr>
          <a:lstStyle>
            <a:lvl1pPr>
              <a:defRPr sz="4000"/>
            </a:lvl1pPr>
          </a:lstStyle>
          <a:p>
            <a:r>
              <a:rPr lang="en-US"/>
              <a:t>Click to edit title</a:t>
            </a:r>
          </a:p>
        </p:txBody>
      </p:sp>
      <p:pic>
        <p:nvPicPr>
          <p:cNvPr id="12" name="Picture 11" descr="Logo&#10;&#10;Description automatically generated">
            <a:extLst>
              <a:ext uri="{FF2B5EF4-FFF2-40B4-BE49-F238E27FC236}">
                <a16:creationId xmlns:a16="http://schemas.microsoft.com/office/drawing/2014/main" id="{5962DAC2-D3B2-3592-B1B5-7FF147B771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7513" y="100012"/>
            <a:ext cx="685800" cy="814387"/>
          </a:xfrm>
          <a:prstGeom prst="rect">
            <a:avLst/>
          </a:prstGeom>
        </p:spPr>
      </p:pic>
      <p:sp>
        <p:nvSpPr>
          <p:cNvPr id="13" name="Slide Number Placeholder 5">
            <a:extLst>
              <a:ext uri="{FF2B5EF4-FFF2-40B4-BE49-F238E27FC236}">
                <a16:creationId xmlns:a16="http://schemas.microsoft.com/office/drawing/2014/main" id="{147357C3-C345-80E8-B39C-5EE7F8EFE027}"/>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68141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color">
    <p:bg>
      <p:bgPr>
        <a:solidFill>
          <a:srgbClr val="001B6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lstStyle>
            <a:lvl1pPr>
              <a:defRPr>
                <a:solidFill>
                  <a:schemeClr val="bg1"/>
                </a:solidFill>
              </a:defRPr>
            </a:lvl1pPr>
          </a:lstStyle>
          <a:p>
            <a:r>
              <a:rPr lang="en-US"/>
              <a:t>Click to edit title</a:t>
            </a:r>
          </a:p>
        </p:txBody>
      </p:sp>
      <p:pic>
        <p:nvPicPr>
          <p:cNvPr id="6" name="Picture 5" descr="Logo&#10;&#10;Description automatically generated">
            <a:extLst>
              <a:ext uri="{FF2B5EF4-FFF2-40B4-BE49-F238E27FC236}">
                <a16:creationId xmlns:a16="http://schemas.microsoft.com/office/drawing/2014/main" id="{D43C5D28-E540-EF38-687F-9193882293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9816" y="106640"/>
            <a:ext cx="845283" cy="947170"/>
          </a:xfrm>
          <a:prstGeom prst="rect">
            <a:avLst/>
          </a:prstGeom>
        </p:spPr>
      </p:pic>
      <p:sp>
        <p:nvSpPr>
          <p:cNvPr id="7" name="Slide Number Placeholder 5">
            <a:extLst>
              <a:ext uri="{FF2B5EF4-FFF2-40B4-BE49-F238E27FC236}">
                <a16:creationId xmlns:a16="http://schemas.microsoft.com/office/drawing/2014/main" id="{6286C7CB-1C92-D4B6-7A76-23BBBF990341}"/>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bg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707233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noAutofit/>
          </a:bodyPr>
          <a:lstStyle>
            <a:lvl1pPr>
              <a:defRPr>
                <a:solidFill>
                  <a:schemeClr val="tx1"/>
                </a:solidFill>
              </a:defRPr>
            </a:lvl1pPr>
          </a:lstStyle>
          <a:p>
            <a:r>
              <a:rPr lang="en-US"/>
              <a:t>Click to edit title</a:t>
            </a:r>
          </a:p>
        </p:txBody>
      </p:sp>
      <p:pic>
        <p:nvPicPr>
          <p:cNvPr id="5" name="Picture 4" descr="Logo&#10;&#10;Description automatically generated">
            <a:extLst>
              <a:ext uri="{FF2B5EF4-FFF2-40B4-BE49-F238E27FC236}">
                <a16:creationId xmlns:a16="http://schemas.microsoft.com/office/drawing/2014/main" id="{6D3EEB6B-D2D1-F496-E0C6-4BB54101FD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6" name="Slide Number Placeholder 5">
            <a:extLst>
              <a:ext uri="{FF2B5EF4-FFF2-40B4-BE49-F238E27FC236}">
                <a16:creationId xmlns:a16="http://schemas.microsoft.com/office/drawing/2014/main" id="{CBF6511F-4CEC-B121-B9C0-6A58E219E3A2}"/>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23253854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FT">
    <p:bg>
      <p:bgPr>
        <a:solidFill>
          <a:schemeClr val="accent1"/>
        </a:solidFill>
        <a:effectLst/>
      </p:bgPr>
    </p:bg>
    <p:spTree>
      <p:nvGrpSpPr>
        <p:cNvPr id="1" name=""/>
        <p:cNvGrpSpPr/>
        <p:nvPr/>
      </p:nvGrpSpPr>
      <p:grpSpPr>
        <a:xfrm>
          <a:off x="0" y="0"/>
          <a:ext cx="0" cy="0"/>
          <a:chOff x="0" y="0"/>
          <a:chExt cx="0" cy="0"/>
        </a:xfrm>
      </p:grpSpPr>
      <p:pic>
        <p:nvPicPr>
          <p:cNvPr id="2" name="Picture 1" descr="Fairtrade.org.uk&#10;Tel: +44 (0) 20 7 405 5942&#10;Email: Commercial@Fairtrade.org.uk" title="Contact details"/>
          <p:cNvPicPr>
            <a:picLocks noChangeAspect="1"/>
          </p:cNvPicPr>
          <p:nvPr userDrawn="1"/>
        </p:nvPicPr>
        <p:blipFill>
          <a:blip r:embed="rId2"/>
          <a:stretch>
            <a:fillRect/>
          </a:stretch>
        </p:blipFill>
        <p:spPr>
          <a:xfrm>
            <a:off x="8593122" y="3216957"/>
            <a:ext cx="3468925" cy="2792210"/>
          </a:xfrm>
          <a:prstGeom prst="rect">
            <a:avLst/>
          </a:prstGeom>
        </p:spPr>
      </p:pic>
      <p:pic>
        <p:nvPicPr>
          <p:cNvPr id="10" name="Picture 9" title="Facebook icon">
            <a:hlinkClick r:id="rId3"/>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8847" y="6122293"/>
            <a:ext cx="406407" cy="406407"/>
          </a:xfrm>
          <a:prstGeom prst="rect">
            <a:avLst/>
          </a:prstGeom>
        </p:spPr>
      </p:pic>
      <p:pic>
        <p:nvPicPr>
          <p:cNvPr id="11" name="Picture 10" title="Instagram icon">
            <a:hlinkClick r:id="rId5"/>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63428" y="6178140"/>
            <a:ext cx="413160" cy="413160"/>
          </a:xfrm>
          <a:prstGeom prst="rect">
            <a:avLst/>
          </a:prstGeom>
        </p:spPr>
      </p:pic>
      <p:pic>
        <p:nvPicPr>
          <p:cNvPr id="12" name="Picture 11" title="Linkedin icon">
            <a:hlinkClick r:id="rId7"/>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424762" y="6259892"/>
            <a:ext cx="261307" cy="249656"/>
          </a:xfrm>
          <a:prstGeom prst="rect">
            <a:avLst/>
          </a:prstGeom>
        </p:spPr>
      </p:pic>
      <p:pic>
        <p:nvPicPr>
          <p:cNvPr id="18" name="Picture 17" title="Twitter icon">
            <a:hlinkClick r:id="rId9"/>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34245" y="6240742"/>
            <a:ext cx="340019" cy="287956"/>
          </a:xfrm>
          <a:prstGeom prst="rect">
            <a:avLst/>
          </a:prstGeom>
        </p:spPr>
      </p:pic>
      <p:pic>
        <p:nvPicPr>
          <p:cNvPr id="19" name="Picture 18" title="Youtube icon">
            <a:hlinkClick r:id="rId11"/>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522436" y="6253356"/>
            <a:ext cx="380808" cy="262728"/>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960E81C8-3D92-1BA0-E79A-0F3FFBC02A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982276"/>
            <a:ext cx="3258867" cy="1943100"/>
          </a:xfrm>
          <a:prstGeom prst="rect">
            <a:avLst/>
          </a:prstGeom>
        </p:spPr>
      </p:pic>
    </p:spTree>
    <p:extLst>
      <p:ext uri="{BB962C8B-B14F-4D97-AF65-F5344CB8AC3E}">
        <p14:creationId xmlns:p14="http://schemas.microsoft.com/office/powerpoint/2010/main" val="1280992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End slide FT">
    <p:bg>
      <p:bgPr>
        <a:solidFill>
          <a:schemeClr val="accent2"/>
        </a:solidFill>
        <a:effectLst/>
      </p:bgPr>
    </p:bg>
    <p:spTree>
      <p:nvGrpSpPr>
        <p:cNvPr id="1" name=""/>
        <p:cNvGrpSpPr/>
        <p:nvPr/>
      </p:nvGrpSpPr>
      <p:grpSpPr>
        <a:xfrm>
          <a:off x="0" y="0"/>
          <a:ext cx="0" cy="0"/>
          <a:chOff x="0" y="0"/>
          <a:chExt cx="0" cy="0"/>
        </a:xfrm>
      </p:grpSpPr>
      <p:pic>
        <p:nvPicPr>
          <p:cNvPr id="2" name="Picture 1" descr="Fairtrade.org.uk&#10;Tel: +44 (0) 20 7 405 5942&#10;Email: Commercial@Fairtrade.org.uk" title="Contact details"/>
          <p:cNvPicPr>
            <a:picLocks noChangeAspect="1"/>
          </p:cNvPicPr>
          <p:nvPr userDrawn="1"/>
        </p:nvPicPr>
        <p:blipFill>
          <a:blip r:embed="rId2"/>
          <a:stretch>
            <a:fillRect/>
          </a:stretch>
        </p:blipFill>
        <p:spPr>
          <a:xfrm>
            <a:off x="8593122" y="3216957"/>
            <a:ext cx="3468925" cy="2792210"/>
          </a:xfrm>
          <a:prstGeom prst="rect">
            <a:avLst/>
          </a:prstGeom>
        </p:spPr>
      </p:pic>
      <p:pic>
        <p:nvPicPr>
          <p:cNvPr id="10" name="Picture 9" title="Facebook icon">
            <a:hlinkClick r:id="rId3"/>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8847" y="6122293"/>
            <a:ext cx="406407" cy="406407"/>
          </a:xfrm>
          <a:prstGeom prst="rect">
            <a:avLst/>
          </a:prstGeom>
        </p:spPr>
      </p:pic>
      <p:pic>
        <p:nvPicPr>
          <p:cNvPr id="11" name="Picture 10" title="Instagram icon">
            <a:hlinkClick r:id="rId5"/>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63428" y="6178140"/>
            <a:ext cx="413160" cy="413160"/>
          </a:xfrm>
          <a:prstGeom prst="rect">
            <a:avLst/>
          </a:prstGeom>
        </p:spPr>
      </p:pic>
      <p:pic>
        <p:nvPicPr>
          <p:cNvPr id="12" name="Picture 11" title="Linkedin icon">
            <a:hlinkClick r:id="rId7"/>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424762" y="6259892"/>
            <a:ext cx="261307" cy="249656"/>
          </a:xfrm>
          <a:prstGeom prst="rect">
            <a:avLst/>
          </a:prstGeom>
        </p:spPr>
      </p:pic>
      <p:pic>
        <p:nvPicPr>
          <p:cNvPr id="18" name="Picture 17" title="Twitter icon">
            <a:hlinkClick r:id="rId9"/>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34245" y="6240742"/>
            <a:ext cx="340019" cy="287956"/>
          </a:xfrm>
          <a:prstGeom prst="rect">
            <a:avLst/>
          </a:prstGeom>
        </p:spPr>
      </p:pic>
      <p:pic>
        <p:nvPicPr>
          <p:cNvPr id="19" name="Picture 18" title="Youtube icon">
            <a:hlinkClick r:id="rId11"/>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522436" y="6253356"/>
            <a:ext cx="380808" cy="262728"/>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960E81C8-3D92-1BA0-E79A-0F3FFBC02A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982276"/>
            <a:ext cx="3258867" cy="1943100"/>
          </a:xfrm>
          <a:prstGeom prst="rect">
            <a:avLst/>
          </a:prstGeom>
        </p:spPr>
      </p:pic>
    </p:spTree>
    <p:extLst>
      <p:ext uri="{BB962C8B-B14F-4D97-AF65-F5344CB8AC3E}">
        <p14:creationId xmlns:p14="http://schemas.microsoft.com/office/powerpoint/2010/main" val="75498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solidFill>
            <a:schemeClr val="bg1"/>
          </a:solid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75000"/>
              <a:buFont typeface="Arial" panose="020B0604020202020204" pitchFamily="34" charset="0"/>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6" name="Picture 5" descr="Logo&#10;&#10;Description automatically generated">
            <a:extLst>
              <a:ext uri="{FF2B5EF4-FFF2-40B4-BE49-F238E27FC236}">
                <a16:creationId xmlns:a16="http://schemas.microsoft.com/office/drawing/2014/main" id="{1234DBAC-4BA1-040C-DDA4-3C3D4A4404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3982192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solidFill>
            <a:schemeClr val="bg1"/>
          </a:solid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75000"/>
              <a:buFont typeface="Arial" panose="020B0604020202020204" pitchFamily="34" charset="0"/>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C0D9A459-B482-29A2-CDCC-D452729143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2866186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bg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solidFill>
            <a:schemeClr val="bg1"/>
          </a:solid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75000"/>
              <a:buFont typeface="Arial" panose="020B0604020202020204" pitchFamily="34" charset="0"/>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F05E487B-5991-7E4C-2F79-0D2BEEB5C5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2519239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vider slide 6">
    <p:spTree>
      <p:nvGrpSpPr>
        <p:cNvPr id="1" name=""/>
        <p:cNvGrpSpPr/>
        <p:nvPr/>
      </p:nvGrpSpPr>
      <p:grpSpPr>
        <a:xfrm>
          <a:off x="0" y="0"/>
          <a:ext cx="0" cy="0"/>
          <a:chOff x="0" y="0"/>
          <a:chExt cx="0" cy="0"/>
        </a:xfrm>
      </p:grpSpPr>
      <p:pic>
        <p:nvPicPr>
          <p:cNvPr id="9" name="Picture 8" descr="A picture containing tree, outdoor, blue&#10;&#10;Description automatically generated">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644" t="-103" b="103"/>
          <a:stretch/>
        </p:blipFill>
        <p:spPr>
          <a:xfrm>
            <a:off x="0" y="-7044"/>
            <a:ext cx="6924884" cy="6858000"/>
          </a:xfrm>
          <a:prstGeom prst="rect">
            <a:avLst/>
          </a:prstGeom>
        </p:spPr>
      </p:pic>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6580539" cy="1096963"/>
          </a:xfrm>
        </p:spPr>
        <p:txBody>
          <a:bodyPr/>
          <a:lstStyle>
            <a:lvl1pPr>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57F74C12-FC51-93FA-5BCB-239263EAED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4" name="Slide Number Placeholder 5">
            <a:extLst>
              <a:ext uri="{FF2B5EF4-FFF2-40B4-BE49-F238E27FC236}">
                <a16:creationId xmlns:a16="http://schemas.microsoft.com/office/drawing/2014/main" id="{0257F61A-D846-EC11-6D25-687441DAD94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350449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 slide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41" t="185" r="29635" b="-185"/>
          <a:stretch/>
        </p:blipFill>
        <p:spPr>
          <a:xfrm>
            <a:off x="0" y="-7044"/>
            <a:ext cx="6924884" cy="6877744"/>
          </a:xfrm>
          <a:prstGeom prst="rect">
            <a:avLst/>
          </a:prstGeom>
        </p:spPr>
      </p:pic>
      <p:sp>
        <p:nvSpPr>
          <p:cNvPr id="6" name="Slide Number Placeholder 6"/>
          <p:cNvSpPr>
            <a:spLocks noGrp="1"/>
          </p:cNvSpPr>
          <p:nvPr>
            <p:ph type="sldNum" sz="quarter" idx="11"/>
          </p:nvPr>
        </p:nvSpPr>
        <p:spPr>
          <a:xfrm>
            <a:off x="8610600" y="6356352"/>
            <a:ext cx="2743200" cy="365125"/>
          </a:xfrm>
          <a:prstGeom prst="rect">
            <a:avLst/>
          </a:prstGeom>
        </p:spPr>
        <p:txBody>
          <a:bodyPr/>
          <a:lstStyle/>
          <a:p>
            <a:fld id="{351EADB7-6F76-4269-9276-287231C94206}" type="slidenum">
              <a:rPr lang="en-GB" smtClean="0"/>
              <a:pPr/>
              <a:t>‹#›</a:t>
            </a:fld>
            <a:endParaRPr lang="en-GB"/>
          </a:p>
        </p:txBody>
      </p:sp>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7171809" cy="1096963"/>
          </a:xfrm>
        </p:spPr>
        <p:txBody>
          <a:bodyPr/>
          <a:lstStyle>
            <a:lvl1pPr>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969CA240-310B-179F-53E0-FFCE5D2A89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4" name="Slide Number Placeholder 5">
            <a:extLst>
              <a:ext uri="{FF2B5EF4-FFF2-40B4-BE49-F238E27FC236}">
                <a16:creationId xmlns:a16="http://schemas.microsoft.com/office/drawing/2014/main" id="{3CE8DDB6-DB5A-14BA-F439-67DCB5F5A3E6}"/>
              </a:ext>
            </a:extLst>
          </p:cNvPr>
          <p:cNvSpPr txBox="1">
            <a:spLocks/>
          </p:cNvSpPr>
          <p:nvPr userDrawn="1"/>
        </p:nvSpPr>
        <p:spPr>
          <a:xfrm>
            <a:off x="11506200" y="6258088"/>
            <a:ext cx="685800" cy="685800"/>
          </a:xfrm>
          <a:prstGeom prst="rect">
            <a:avLst/>
          </a:prstGeom>
        </p:spPr>
        <p:txBody>
          <a:bodyPr lIns="0" tIns="0" rIns="0" bIns="0" anchor="ctr">
            <a:noAutofit/>
          </a:bodyPr>
          <a:lstStyle>
            <a:defPPr>
              <a:defRPr lang="en-US"/>
            </a:defPPr>
            <a:lvl1pPr algn="ctr" rtl="0" eaLnBrk="1" fontAlgn="auto" hangingPunct="1">
              <a:spcBef>
                <a:spcPts val="0"/>
              </a:spcBef>
              <a:spcAft>
                <a:spcPts val="0"/>
              </a:spcAft>
              <a:defRPr sz="1600" b="1" kern="1200">
                <a:solidFill>
                  <a:schemeClr val="tx1"/>
                </a:solidFill>
                <a:latin typeface="Exo 2"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662456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vider slide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271" t="21241" r="16679" b="-227"/>
          <a:stretch/>
        </p:blipFill>
        <p:spPr>
          <a:xfrm>
            <a:off x="0" y="-7044"/>
            <a:ext cx="6924884" cy="6877744"/>
          </a:xfrm>
          <a:prstGeom prst="rect">
            <a:avLst/>
          </a:prstGeom>
        </p:spPr>
      </p:pic>
      <p:sp>
        <p:nvSpPr>
          <p:cNvPr id="6" name="Slide Number Placeholder 6"/>
          <p:cNvSpPr>
            <a:spLocks noGrp="1"/>
          </p:cNvSpPr>
          <p:nvPr>
            <p:ph type="sldNum" sz="quarter" idx="11"/>
          </p:nvPr>
        </p:nvSpPr>
        <p:spPr>
          <a:xfrm>
            <a:off x="8610600" y="6356352"/>
            <a:ext cx="2743200" cy="365125"/>
          </a:xfrm>
          <a:prstGeom prst="rect">
            <a:avLst/>
          </a:prstGeom>
        </p:spPr>
        <p:txBody>
          <a:bodyPr/>
          <a:lstStyle/>
          <a:p>
            <a:fld id="{351EADB7-6F76-4269-9276-287231C94206}" type="slidenum">
              <a:rPr lang="en-GB" smtClean="0"/>
              <a:pPr/>
              <a:t>‹#›</a:t>
            </a:fld>
            <a:endParaRPr lang="en-GB"/>
          </a:p>
        </p:txBody>
      </p:sp>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7171809" cy="1304826"/>
          </a:xfrm>
        </p:spPr>
        <p:txBody>
          <a:bodyPr/>
          <a:lstStyle>
            <a:lvl1pPr>
              <a:defRPr>
                <a:solidFill>
                  <a:schemeClr val="bg1"/>
                </a:solidFill>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50F2D712-5819-CF7D-0C92-B73B558F11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39816" y="106640"/>
            <a:ext cx="845283" cy="947170"/>
          </a:xfrm>
          <a:prstGeom prst="rect">
            <a:avLst/>
          </a:prstGeom>
        </p:spPr>
      </p:pic>
      <p:sp>
        <p:nvSpPr>
          <p:cNvPr id="4" name="Slide Number Placeholder 5">
            <a:extLst>
              <a:ext uri="{FF2B5EF4-FFF2-40B4-BE49-F238E27FC236}">
                <a16:creationId xmlns:a16="http://schemas.microsoft.com/office/drawing/2014/main" id="{06A16ACA-D40B-3266-C658-59043CC7752A}"/>
              </a:ext>
            </a:extLst>
          </p:cNvPr>
          <p:cNvSpPr txBox="1">
            <a:spLocks/>
          </p:cNvSpPr>
          <p:nvPr userDrawn="1"/>
        </p:nvSpPr>
        <p:spPr>
          <a:xfrm>
            <a:off x="11506200" y="6258088"/>
            <a:ext cx="685800" cy="685800"/>
          </a:xfrm>
          <a:prstGeom prst="rect">
            <a:avLst/>
          </a:prstGeom>
        </p:spPr>
        <p:txBody>
          <a:bodyPr lIns="0" tIns="0" rIns="0" bIns="0" anchor="ctr">
            <a:noAutofit/>
          </a:bodyPr>
          <a:lstStyle>
            <a:defPPr>
              <a:defRPr lang="en-US"/>
            </a:defPPr>
            <a:lvl1pPr algn="ctr" rtl="0" eaLnBrk="1" fontAlgn="auto" hangingPunct="1">
              <a:spcBef>
                <a:spcPts val="0"/>
              </a:spcBef>
              <a:spcAft>
                <a:spcPts val="0"/>
              </a:spcAft>
              <a:defRPr sz="1600" b="1" kern="1200">
                <a:solidFill>
                  <a:schemeClr val="bg1"/>
                </a:solidFill>
                <a:latin typeface="Exo 2"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3550414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1B6E"/>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019315E2-7C2D-425D-AA23-35038337C9AB}"/>
              </a:ext>
            </a:extLst>
          </p:cNvPr>
          <p:cNvSpPr>
            <a:spLocks noGrp="1"/>
          </p:cNvSpPr>
          <p:nvPr>
            <p:ph type="title" hasCustomPrompt="1"/>
          </p:nvPr>
        </p:nvSpPr>
        <p:spPr>
          <a:xfrm>
            <a:off x="685800" y="2880360"/>
            <a:ext cx="8229600" cy="1097280"/>
          </a:xfrm>
        </p:spPr>
        <p:txBody>
          <a:bodyPr anchor="b">
            <a:noAutofit/>
          </a:bodyPr>
          <a:lstStyle>
            <a:lvl1pPr>
              <a:defRPr sz="6600">
                <a:solidFill>
                  <a:schemeClr val="accent2"/>
                </a:solidFill>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1487DF20-B289-46D6-8F93-4A21D68B113D}"/>
              </a:ext>
            </a:extLst>
          </p:cNvPr>
          <p:cNvSpPr>
            <a:spLocks noGrp="1"/>
          </p:cNvSpPr>
          <p:nvPr>
            <p:ph type="body" sz="quarter" idx="10"/>
          </p:nvPr>
        </p:nvSpPr>
        <p:spPr>
          <a:xfrm>
            <a:off x="685800" y="4130040"/>
            <a:ext cx="8229600" cy="457200"/>
          </a:xfrm>
        </p:spPr>
        <p:txBody>
          <a:bodyPr anchor="ctr"/>
          <a:lstStyle>
            <a:lvl1pPr>
              <a:defRPr b="1">
                <a:solidFill>
                  <a:schemeClr val="bg1"/>
                </a:solidFill>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815FA325-9BA9-8D70-3340-7968E8C8BC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977"/>
          <a:stretch/>
        </p:blipFill>
        <p:spPr>
          <a:xfrm>
            <a:off x="508080" y="334578"/>
            <a:ext cx="1282219" cy="1149736"/>
          </a:xfrm>
          <a:prstGeom prst="rect">
            <a:avLst/>
          </a:prstGeom>
        </p:spPr>
      </p:pic>
    </p:spTree>
    <p:extLst>
      <p:ext uri="{BB962C8B-B14F-4D97-AF65-F5344CB8AC3E}">
        <p14:creationId xmlns:p14="http://schemas.microsoft.com/office/powerpoint/2010/main" val="507970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85800" y="2880360"/>
            <a:ext cx="8229600" cy="1097280"/>
          </a:xfrm>
        </p:spPr>
        <p:txBody>
          <a:bodyPr anchor="b">
            <a:noAutofit/>
          </a:bodyPr>
          <a:lstStyle>
            <a:lvl1pPr>
              <a:defRPr sz="6600">
                <a:latin typeface="Alegreya Sans Black" panose="00000A00000000000000" pitchFamily="2" charset="0"/>
              </a:defRPr>
            </a:lvl1pPr>
          </a:lstStyle>
          <a:p>
            <a:r>
              <a:rPr lang="en-US"/>
              <a:t>Click to edit title</a:t>
            </a:r>
          </a:p>
        </p:txBody>
      </p:sp>
      <p:sp>
        <p:nvSpPr>
          <p:cNvPr id="3" name="Text Placeholder 2"/>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3196A9D3-9D06-70C8-B126-AF73D58ADE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extLst>
      <p:ext uri="{BB962C8B-B14F-4D97-AF65-F5344CB8AC3E}">
        <p14:creationId xmlns:p14="http://schemas.microsoft.com/office/powerpoint/2010/main" val="894977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701ABDD8-F0CC-4540-BFCA-306941FE82A5}"/>
              </a:ext>
            </a:extLst>
          </p:cNvPr>
          <p:cNvSpPr>
            <a:spLocks noGrp="1"/>
          </p:cNvSpPr>
          <p:nvPr>
            <p:ph type="sldNum" sz="quarter" idx="4"/>
          </p:nvPr>
        </p:nvSpPr>
        <p:spPr>
          <a:xfrm>
            <a:off x="11506200" y="6172200"/>
            <a:ext cx="685800" cy="685800"/>
          </a:xfrm>
          <a:prstGeom prst="rect">
            <a:avLst/>
          </a:prstGeom>
        </p:spPr>
        <p:txBody>
          <a:bodyPr lIns="0" tIns="0" rIns="0" bIns="0" anchor="ctr">
            <a:noAutofit/>
          </a:bodyPr>
          <a:lstStyle>
            <a:lvl1pPr algn="ctr" eaLnBrk="1" fontAlgn="auto" hangingPunct="1">
              <a:spcBef>
                <a:spcPts val="0"/>
              </a:spcBef>
              <a:spcAft>
                <a:spcPts val="0"/>
              </a:spcAft>
              <a:defRPr sz="1600" b="1">
                <a:solidFill>
                  <a:schemeClr val="tx1"/>
                </a:solidFill>
                <a:latin typeface="Exo 2" panose="00000500000000000000" pitchFamily="50" charset="0"/>
              </a:defRPr>
            </a:lvl1pPr>
          </a:lstStyle>
          <a:p>
            <a:pPr>
              <a:defRPr/>
            </a:pPr>
            <a:fld id="{28E2393B-7169-466E-B436-E2170B5DB2C2}" type="slidenum">
              <a:rPr lang="en-US" smtClean="0"/>
              <a:pPr>
                <a:defRPr/>
              </a:pPr>
              <a:t>‹#›</a:t>
            </a:fld>
            <a:endParaRPr lang="en-US"/>
          </a:p>
        </p:txBody>
      </p:sp>
      <p:sp>
        <p:nvSpPr>
          <p:cNvPr id="1027" name="Title Placeholder 10">
            <a:extLst>
              <a:ext uri="{FF2B5EF4-FFF2-40B4-BE49-F238E27FC236}">
                <a16:creationId xmlns:a16="http://schemas.microsoft.com/office/drawing/2014/main" id="{3F473165-06A6-4A66-A032-E4AB70F3F85C}"/>
              </a:ext>
            </a:extLst>
          </p:cNvPr>
          <p:cNvSpPr>
            <a:spLocks noGrp="1" noChangeArrowheads="1"/>
          </p:cNvSpPr>
          <p:nvPr>
            <p:ph type="title"/>
          </p:nvPr>
        </p:nvSpPr>
        <p:spPr bwMode="auto">
          <a:xfrm>
            <a:off x="685800" y="457200"/>
            <a:ext cx="10820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title</a:t>
            </a:r>
          </a:p>
        </p:txBody>
      </p:sp>
      <p:sp>
        <p:nvSpPr>
          <p:cNvPr id="1028" name="Text Placeholder 11">
            <a:extLst>
              <a:ext uri="{FF2B5EF4-FFF2-40B4-BE49-F238E27FC236}">
                <a16:creationId xmlns:a16="http://schemas.microsoft.com/office/drawing/2014/main" id="{B66A67A7-BC86-4200-A32D-481FA9DD19F5}"/>
              </a:ext>
            </a:extLst>
          </p:cNvPr>
          <p:cNvSpPr>
            <a:spLocks noGrp="1" noChangeArrowheads="1"/>
          </p:cNvSpPr>
          <p:nvPr>
            <p:ph type="body" idx="1"/>
          </p:nvPr>
        </p:nvSpPr>
        <p:spPr bwMode="auto">
          <a:xfrm>
            <a:off x="685800" y="1554163"/>
            <a:ext cx="108204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en-US" altLang="en-US"/>
              <a:t>Click to edit text</a:t>
            </a:r>
          </a:p>
        </p:txBody>
      </p:sp>
    </p:spTree>
  </p:cSld>
  <p:clrMap bg1="lt1" tx1="dk1" bg2="lt2" tx2="dk2" accent1="accent1" accent2="accent2" accent3="accent3" accent4="accent4" accent5="accent5" accent6="accent6" hlink="hlink" folHlink="folHlink"/>
  <p:sldLayoutIdLst>
    <p:sldLayoutId id="2147483702" r:id="rId1"/>
    <p:sldLayoutId id="2147483727" r:id="rId2"/>
    <p:sldLayoutId id="2147483728" r:id="rId3"/>
    <p:sldLayoutId id="2147483729" r:id="rId4"/>
    <p:sldLayoutId id="2147483730" r:id="rId5"/>
    <p:sldLayoutId id="2147483731" r:id="rId6"/>
    <p:sldLayoutId id="2147483732" r:id="rId7"/>
    <p:sldLayoutId id="2147483703" r:id="rId8"/>
    <p:sldLayoutId id="2147483705" r:id="rId9"/>
    <p:sldLayoutId id="2147483704" r:id="rId10"/>
    <p:sldLayoutId id="2147483706" r:id="rId11"/>
    <p:sldLayoutId id="2147483707" r:id="rId12"/>
    <p:sldLayoutId id="2147483708" r:id="rId13"/>
    <p:sldLayoutId id="2147483709" r:id="rId14"/>
    <p:sldLayoutId id="2147483724" r:id="rId15"/>
    <p:sldLayoutId id="2147483710" r:id="rId16"/>
    <p:sldLayoutId id="2147483711" r:id="rId17"/>
    <p:sldLayoutId id="2147483723" r:id="rId18"/>
    <p:sldLayoutId id="2147483733" r:id="rId19"/>
  </p:sldLayoutIdLst>
  <p:hf hdr="0" ftr="0" dt="0"/>
  <p:txStyles>
    <p:title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p:titleStyle>
    <p:bodyStyle>
      <a:lvl1pPr algn="l" rtl="0" eaLnBrk="0" fontAlgn="base" hangingPunct="0">
        <a:lnSpc>
          <a:spcPct val="9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marL="4572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248" userDrawn="1">
          <p15:clr>
            <a:srgbClr val="F26B43"/>
          </p15:clr>
        </p15:guide>
        <p15:guide id="4" pos="432" userDrawn="1">
          <p15:clr>
            <a:srgbClr val="F26B43"/>
          </p15:clr>
        </p15:guide>
        <p15:guide id="5" orient="horz" pos="4032" userDrawn="1">
          <p15:clr>
            <a:srgbClr val="F26B43"/>
          </p15:clr>
        </p15:guide>
        <p15:guide id="6" orient="horz" pos="2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hemeOverride" Target="../theme/themeOverride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hyperlink" Target="http://www.fairtrade.org.uk"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video" Target="https://www.youtube.com/embed/HFo3OzCZC6w?feature=oembed" TargetMode="External"/><Relationship Id="rId5" Type="http://schemas.openxmlformats.org/officeDocument/2006/relationships/image" Target="../media/image16.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bit.ly/FairtradeValu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25A1F8-8073-44D9-8D29-7A83D15283BC}"/>
              </a:ext>
            </a:extLst>
          </p:cNvPr>
          <p:cNvPicPr>
            <a:picLocks noChangeAspect="1"/>
          </p:cNvPicPr>
          <p:nvPr/>
        </p:nvPicPr>
        <p:blipFill rotWithShape="1">
          <a:blip r:embed="rId3">
            <a:extLst>
              <a:ext uri="{28A0092B-C50C-407E-A947-70E740481C1C}">
                <a14:useLocalDpi xmlns:a14="http://schemas.microsoft.com/office/drawing/2010/main" val="0"/>
              </a:ext>
            </a:extLst>
          </a:blip>
          <a:srcRect l="12359" b="67075"/>
          <a:stretch/>
        </p:blipFill>
        <p:spPr>
          <a:xfrm flipH="1">
            <a:off x="0" y="0"/>
            <a:ext cx="12192000" cy="6858000"/>
          </a:xfrm>
          <a:prstGeom prst="rect">
            <a:avLst/>
          </a:prstGeom>
        </p:spPr>
      </p:pic>
      <p:sp>
        <p:nvSpPr>
          <p:cNvPr id="14338" name="Title 11">
            <a:extLst>
              <a:ext uri="{FF2B5EF4-FFF2-40B4-BE49-F238E27FC236}">
                <a16:creationId xmlns:a16="http://schemas.microsoft.com/office/drawing/2014/main" id="{D467E558-3140-4C91-BD7A-2B6801F5ADDC}"/>
              </a:ext>
            </a:extLst>
          </p:cNvPr>
          <p:cNvSpPr>
            <a:spLocks noGrp="1" noChangeArrowheads="1"/>
          </p:cNvSpPr>
          <p:nvPr>
            <p:ph type="title"/>
          </p:nvPr>
        </p:nvSpPr>
        <p:spPr>
          <a:xfrm>
            <a:off x="685799" y="2652160"/>
            <a:ext cx="10399183" cy="1098550"/>
          </a:xfrm>
        </p:spPr>
        <p:txBody>
          <a:bodyPr vert="horz" wrap="square" lIns="0" tIns="0" rIns="0" bIns="0" numCol="1" anchor="t" anchorCtr="0" compatLnSpc="1">
            <a:prstTxWarp prst="textNoShape">
              <a:avLst/>
            </a:prstTxWarp>
            <a:noAutofit/>
          </a:bodyPr>
          <a:lstStyle/>
          <a:p>
            <a:pPr eaLnBrk="1" hangingPunct="1"/>
            <a:r>
              <a:rPr lang="en-US" altLang="en-US">
                <a:solidFill>
                  <a:schemeClr val="bg1"/>
                </a:solidFill>
                <a:effectLst>
                  <a:outerShdw blurRad="50800" dist="38100" dir="5400000" algn="t" rotWithShape="0">
                    <a:prstClr val="black">
                      <a:alpha val="40000"/>
                    </a:prstClr>
                  </a:outerShdw>
                </a:effectLst>
              </a:rPr>
              <a:t>Fairtrade Fortnight 2023</a:t>
            </a:r>
          </a:p>
        </p:txBody>
      </p:sp>
      <p:sp>
        <p:nvSpPr>
          <p:cNvPr id="4" name="Text Placeholder 4">
            <a:extLst>
              <a:ext uri="{FF2B5EF4-FFF2-40B4-BE49-F238E27FC236}">
                <a16:creationId xmlns:a16="http://schemas.microsoft.com/office/drawing/2014/main" id="{658580B4-26A2-38A5-A568-819CDA466CBF}"/>
              </a:ext>
            </a:extLst>
          </p:cNvPr>
          <p:cNvSpPr>
            <a:spLocks noGrp="1"/>
          </p:cNvSpPr>
          <p:nvPr>
            <p:ph type="body" sz="quarter" idx="10"/>
          </p:nvPr>
        </p:nvSpPr>
        <p:spPr>
          <a:xfrm>
            <a:off x="685799" y="3603377"/>
            <a:ext cx="8229600" cy="457200"/>
          </a:xfrm>
        </p:spPr>
        <p:txBody>
          <a:bodyPr vert="horz" wrap="square" lIns="0" tIns="0" rIns="0" bIns="0" numCol="1" anchor="t" anchorCtr="0" compatLnSpc="1">
            <a:prstTxWarp prst="textNoShape">
              <a:avLst/>
            </a:prstTxWarp>
          </a:bodyPr>
          <a:lstStyle/>
          <a:p>
            <a:r>
              <a:rPr lang="en-US" sz="3200" dirty="0">
                <a:solidFill>
                  <a:schemeClr val="bg1"/>
                </a:solidFill>
                <a:effectLst>
                  <a:outerShdw blurRad="50800" dist="38100" dir="5400000" algn="t" rotWithShape="0">
                    <a:prstClr val="black">
                      <a:alpha val="40000"/>
                    </a:prstClr>
                  </a:outerShdw>
                </a:effectLst>
                <a:latin typeface="Alegreya Sans Black"/>
              </a:rPr>
              <a:t>Monday 27th Feb - Sunday 12th Mar</a:t>
            </a:r>
            <a:endParaRPr lang="en-US" sz="3200" b="0" dirty="0">
              <a:solidFill>
                <a:schemeClr val="bg1"/>
              </a:solidFill>
              <a:effectLst>
                <a:outerShdw blurRad="50800" dist="38100" dir="5400000" algn="t" rotWithShape="0">
                  <a:prstClr val="black">
                    <a:alpha val="40000"/>
                  </a:prstClr>
                </a:outerShdw>
              </a:effectLst>
              <a:latin typeface="Alegreya Sans Black"/>
            </a:endParaRPr>
          </a:p>
          <a:p>
            <a:br>
              <a:rPr lang="en-US" dirty="0">
                <a:solidFill>
                  <a:schemeClr val="bg1"/>
                </a:solidFill>
                <a:effectLst>
                  <a:outerShdw blurRad="50800" dist="38100" dir="5400000" algn="t" rotWithShape="0">
                    <a:prstClr val="black">
                      <a:alpha val="40000"/>
                    </a:prstClr>
                  </a:outerShdw>
                </a:effectLst>
                <a:latin typeface="Exo 2"/>
              </a:rPr>
            </a:br>
            <a:r>
              <a:rPr lang="en-US" dirty="0">
                <a:solidFill>
                  <a:schemeClr val="bg1"/>
                </a:solidFill>
                <a:effectLst>
                  <a:outerShdw blurRad="50800" dist="38100" dir="5400000" algn="t" rotWithShape="0">
                    <a:prstClr val="black">
                      <a:alpha val="40000"/>
                    </a:prstClr>
                  </a:outerShdw>
                </a:effectLst>
                <a:latin typeface="Exo 2"/>
              </a:rPr>
              <a:t>Protect the future of food, our planet and countless communities. Choose </a:t>
            </a:r>
            <a:r>
              <a:rPr lang="en-US" dirty="0" err="1">
                <a:solidFill>
                  <a:schemeClr val="bg1"/>
                </a:solidFill>
                <a:effectLst>
                  <a:outerShdw blurRad="50800" dist="38100" dir="5400000" algn="t" rotWithShape="0">
                    <a:prstClr val="black">
                      <a:alpha val="40000"/>
                    </a:prstClr>
                  </a:outerShdw>
                </a:effectLst>
                <a:latin typeface="Exo 2"/>
              </a:rPr>
              <a:t>Fairtade</a:t>
            </a:r>
            <a:r>
              <a:rPr lang="en-US" dirty="0">
                <a:solidFill>
                  <a:schemeClr val="bg1"/>
                </a:solidFill>
                <a:effectLst>
                  <a:outerShdw blurRad="50800" dist="38100" dir="5400000" algn="t" rotWithShape="0">
                    <a:prstClr val="black">
                      <a:alpha val="40000"/>
                    </a:prstClr>
                  </a:outerShdw>
                </a:effectLst>
                <a:latin typeface="Exo 2"/>
              </a:rPr>
              <a:t>.</a:t>
            </a:r>
            <a:endParaRPr lang="en-US" dirty="0">
              <a:solidFill>
                <a:schemeClr val="bg1"/>
              </a:solidFill>
            </a:endParaRPr>
          </a:p>
        </p:txBody>
      </p:sp>
      <p:pic>
        <p:nvPicPr>
          <p:cNvPr id="2" name="Picture 1" descr="Logo&#10;&#10;Description automatically generated">
            <a:extLst>
              <a:ext uri="{FF2B5EF4-FFF2-40B4-BE49-F238E27FC236}">
                <a16:creationId xmlns:a16="http://schemas.microsoft.com/office/drawing/2014/main" id="{6D6FD4B3-000E-5201-C86C-3A6FFDCEDB00}"/>
              </a:ext>
            </a:extLst>
          </p:cNvPr>
          <p:cNvPicPr>
            <a:picLocks noChangeAspect="1"/>
          </p:cNvPicPr>
          <p:nvPr/>
        </p:nvPicPr>
        <p:blipFill rotWithShape="1">
          <a:blip r:embed="rId4">
            <a:extLst>
              <a:ext uri="{28A0092B-C50C-407E-A947-70E740481C1C}">
                <a14:useLocalDpi xmlns:a14="http://schemas.microsoft.com/office/drawing/2010/main" val="0"/>
              </a:ext>
            </a:extLst>
          </a:blip>
          <a:srcRect l="6688" r="7439" b="20047"/>
          <a:stretch/>
        </p:blipFill>
        <p:spPr>
          <a:xfrm>
            <a:off x="596899" y="389890"/>
            <a:ext cx="1041400" cy="1086485"/>
          </a:xfrm>
          <a:prstGeom prst="rect">
            <a:avLst/>
          </a:prstGeom>
        </p:spPr>
      </p:pic>
    </p:spTree>
    <p:extLst>
      <p:ext uri="{BB962C8B-B14F-4D97-AF65-F5344CB8AC3E}">
        <p14:creationId xmlns:p14="http://schemas.microsoft.com/office/powerpoint/2010/main" val="194568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55D8DD-AA2C-4383-B601-0C5A2702227C}"/>
              </a:ext>
            </a:extLst>
          </p:cNvPr>
          <p:cNvSpPr>
            <a:spLocks noGrp="1"/>
          </p:cNvSpPr>
          <p:nvPr>
            <p:ph type="sldNum" sz="quarter" idx="10"/>
          </p:nvPr>
        </p:nvSpPr>
        <p:spPr/>
        <p:txBody>
          <a:bodyPr/>
          <a:lstStyle/>
          <a:p>
            <a:pPr>
              <a:defRPr/>
            </a:pPr>
            <a:r>
              <a:rPr lang="en-US"/>
              <a:t>5</a:t>
            </a:r>
            <a:endParaRPr lang="en-US" sz="1600"/>
          </a:p>
        </p:txBody>
      </p:sp>
      <p:sp>
        <p:nvSpPr>
          <p:cNvPr id="2" name="Title 1">
            <a:extLst>
              <a:ext uri="{FF2B5EF4-FFF2-40B4-BE49-F238E27FC236}">
                <a16:creationId xmlns:a16="http://schemas.microsoft.com/office/drawing/2014/main" id="{2DA56224-D1CA-4F0D-AD0A-0EE032705B98}"/>
              </a:ext>
            </a:extLst>
          </p:cNvPr>
          <p:cNvSpPr>
            <a:spLocks noGrp="1"/>
          </p:cNvSpPr>
          <p:nvPr>
            <p:ph type="ctrTitle"/>
          </p:nvPr>
        </p:nvSpPr>
        <p:spPr>
          <a:xfrm>
            <a:off x="143369" y="372019"/>
            <a:ext cx="10306050" cy="914400"/>
          </a:xfrm>
        </p:spPr>
        <p:txBody>
          <a:bodyPr anchor="ctr"/>
          <a:lstStyle/>
          <a:p>
            <a:r>
              <a:rPr lang="en-GB" dirty="0"/>
              <a:t>Endangered Aisle campaign </a:t>
            </a:r>
            <a:endParaRPr lang="en-US" dirty="0"/>
          </a:p>
        </p:txBody>
      </p:sp>
      <p:sp>
        <p:nvSpPr>
          <p:cNvPr id="3" name="Subtitle 2">
            <a:extLst>
              <a:ext uri="{FF2B5EF4-FFF2-40B4-BE49-F238E27FC236}">
                <a16:creationId xmlns:a16="http://schemas.microsoft.com/office/drawing/2014/main" id="{509B5D99-9049-4B84-89DE-F543DAACF5E3}"/>
              </a:ext>
            </a:extLst>
          </p:cNvPr>
          <p:cNvSpPr>
            <a:spLocks noGrp="1"/>
          </p:cNvSpPr>
          <p:nvPr>
            <p:ph type="subTitle" idx="1"/>
          </p:nvPr>
        </p:nvSpPr>
        <p:spPr>
          <a:xfrm>
            <a:off x="143369" y="1474668"/>
            <a:ext cx="7559235" cy="3651513"/>
          </a:xfrm>
          <a:solidFill>
            <a:schemeClr val="bg1"/>
          </a:solidFill>
        </p:spPr>
        <p:txBody>
          <a:bodyPr/>
          <a:lstStyle/>
          <a:p>
            <a:pPr marL="0" indent="0">
              <a:buNone/>
            </a:pPr>
            <a:r>
              <a:rPr lang="en-GB" dirty="0">
                <a:latin typeface="Exo 2"/>
              </a:rPr>
              <a:t>This year our </a:t>
            </a:r>
            <a:r>
              <a:rPr lang="en-GB" b="1" dirty="0">
                <a:latin typeface="Exo 2"/>
              </a:rPr>
              <a:t>Endangered Aisle </a:t>
            </a:r>
            <a:r>
              <a:rPr lang="en-GB" dirty="0">
                <a:latin typeface="Exo 2"/>
              </a:rPr>
              <a:t>campaign highlights the urgent threat to the future of the foods we love and the livelihoods of the people who grow them, as they face the worst effects of the climate crisis. </a:t>
            </a:r>
            <a:endParaRPr lang="en-US" dirty="0"/>
          </a:p>
          <a:p>
            <a:pPr marL="0" indent="0">
              <a:buNone/>
            </a:pPr>
            <a:r>
              <a:rPr lang="en-GB" dirty="0">
                <a:latin typeface="Exo 2"/>
              </a:rPr>
              <a:t>Smallholder farmers simply can’t foot the bill for adapting to economic and climate change on their current incomes. Without urgent action, </a:t>
            </a:r>
            <a:r>
              <a:rPr lang="en-GB" b="1" dirty="0">
                <a:latin typeface="Exo 2"/>
              </a:rPr>
              <a:t>our favourite foods could soon be much harder to find on UK shelves.</a:t>
            </a:r>
            <a:r>
              <a:rPr lang="en-GB" dirty="0">
                <a:latin typeface="Exo 2"/>
              </a:rPr>
              <a:t> </a:t>
            </a:r>
          </a:p>
          <a:p>
            <a:pPr marL="0" indent="0">
              <a:buNone/>
            </a:pPr>
            <a:r>
              <a:rPr lang="en-GB" dirty="0">
                <a:latin typeface="Exo 2"/>
              </a:rPr>
              <a:t>By choosing Fairtrade now, you’re taking a stand with farmers and workers worldwide for fairer incomes, so they can protect the future of our food. </a:t>
            </a:r>
          </a:p>
          <a:p>
            <a:pPr marL="0" indent="0">
              <a:buNone/>
            </a:pPr>
            <a:endParaRPr lang="en-GB" dirty="0">
              <a:latin typeface="Exo 2"/>
            </a:endParaRPr>
          </a:p>
          <a:p>
            <a:pPr marL="0" indent="0">
              <a:buNone/>
            </a:pPr>
            <a:r>
              <a:rPr lang="en-GB" b="1" dirty="0">
                <a:latin typeface="Exo 2"/>
              </a:rPr>
              <a:t>Visit </a:t>
            </a:r>
            <a:r>
              <a:rPr lang="en-GB" b="1" dirty="0">
                <a:solidFill>
                  <a:schemeClr val="accent1"/>
                </a:solidFill>
                <a:latin typeface="Exo 2"/>
              </a:rPr>
              <a:t>fairtrade.org.uk/</a:t>
            </a:r>
            <a:r>
              <a:rPr lang="en-GB" b="1" dirty="0" err="1">
                <a:solidFill>
                  <a:schemeClr val="accent1"/>
                </a:solidFill>
                <a:latin typeface="Exo 2"/>
              </a:rPr>
              <a:t>endangeredaisle</a:t>
            </a:r>
            <a:r>
              <a:rPr lang="en-GB" b="1" dirty="0">
                <a:latin typeface="Exo 2"/>
              </a:rPr>
              <a:t> to find out more!</a:t>
            </a:r>
          </a:p>
        </p:txBody>
      </p:sp>
      <p:pic>
        <p:nvPicPr>
          <p:cNvPr id="5" name="Picture 5" descr="Logo, company name&#10;&#10;Description automatically generated">
            <a:extLst>
              <a:ext uri="{FF2B5EF4-FFF2-40B4-BE49-F238E27FC236}">
                <a16:creationId xmlns:a16="http://schemas.microsoft.com/office/drawing/2014/main" id="{6801F2FB-5406-502D-FA83-3744F5E38835}"/>
              </a:ext>
            </a:extLst>
          </p:cNvPr>
          <p:cNvPicPr>
            <a:picLocks noChangeAspect="1"/>
          </p:cNvPicPr>
          <p:nvPr/>
        </p:nvPicPr>
        <p:blipFill>
          <a:blip r:embed="rId3"/>
          <a:stretch>
            <a:fillRect/>
          </a:stretch>
        </p:blipFill>
        <p:spPr>
          <a:xfrm>
            <a:off x="7702604" y="1262556"/>
            <a:ext cx="4346027" cy="4332889"/>
          </a:xfrm>
          <a:prstGeom prst="rect">
            <a:avLst/>
          </a:prstGeom>
        </p:spPr>
      </p:pic>
    </p:spTree>
    <p:extLst>
      <p:ext uri="{BB962C8B-B14F-4D97-AF65-F5344CB8AC3E}">
        <p14:creationId xmlns:p14="http://schemas.microsoft.com/office/powerpoint/2010/main" val="277792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55D8DD-AA2C-4383-B601-0C5A2702227C}"/>
              </a:ext>
            </a:extLst>
          </p:cNvPr>
          <p:cNvSpPr>
            <a:spLocks noGrp="1"/>
          </p:cNvSpPr>
          <p:nvPr>
            <p:ph type="sldNum" sz="quarter" idx="10"/>
          </p:nvPr>
        </p:nvSpPr>
        <p:spPr/>
        <p:txBody>
          <a:bodyPr/>
          <a:lstStyle/>
          <a:p>
            <a:pPr>
              <a:defRPr/>
            </a:pPr>
            <a:r>
              <a:rPr lang="en-US"/>
              <a:t>5</a:t>
            </a:r>
            <a:endParaRPr lang="en-US" sz="1600"/>
          </a:p>
        </p:txBody>
      </p:sp>
      <p:sp>
        <p:nvSpPr>
          <p:cNvPr id="2" name="Title 1">
            <a:extLst>
              <a:ext uri="{FF2B5EF4-FFF2-40B4-BE49-F238E27FC236}">
                <a16:creationId xmlns:a16="http://schemas.microsoft.com/office/drawing/2014/main" id="{2DA56224-D1CA-4F0D-AD0A-0EE032705B98}"/>
              </a:ext>
            </a:extLst>
          </p:cNvPr>
          <p:cNvSpPr>
            <a:spLocks noGrp="1"/>
          </p:cNvSpPr>
          <p:nvPr>
            <p:ph type="ctrTitle"/>
          </p:nvPr>
        </p:nvSpPr>
        <p:spPr>
          <a:xfrm>
            <a:off x="147145" y="486668"/>
            <a:ext cx="10306050" cy="914400"/>
          </a:xfrm>
        </p:spPr>
        <p:txBody>
          <a:bodyPr anchor="ctr"/>
          <a:lstStyle/>
          <a:p>
            <a:r>
              <a:rPr lang="en-GB"/>
              <a:t>Which foods could be endangered?</a:t>
            </a:r>
            <a:endParaRPr lang="en-US"/>
          </a:p>
        </p:txBody>
      </p:sp>
      <p:sp>
        <p:nvSpPr>
          <p:cNvPr id="3" name="Subtitle 2">
            <a:extLst>
              <a:ext uri="{FF2B5EF4-FFF2-40B4-BE49-F238E27FC236}">
                <a16:creationId xmlns:a16="http://schemas.microsoft.com/office/drawing/2014/main" id="{509B5D99-9049-4B84-89DE-F543DAACF5E3}"/>
              </a:ext>
            </a:extLst>
          </p:cNvPr>
          <p:cNvSpPr>
            <a:spLocks noGrp="1"/>
          </p:cNvSpPr>
          <p:nvPr>
            <p:ph type="subTitle" idx="1"/>
          </p:nvPr>
        </p:nvSpPr>
        <p:spPr>
          <a:xfrm>
            <a:off x="143191" y="1817405"/>
            <a:ext cx="6959220" cy="3651513"/>
          </a:xfrm>
          <a:solidFill>
            <a:schemeClr val="bg1"/>
          </a:solidFill>
        </p:spPr>
        <p:txBody>
          <a:bodyPr/>
          <a:lstStyle/>
          <a:p>
            <a:pPr marL="0" indent="0">
              <a:buNone/>
            </a:pPr>
            <a:r>
              <a:rPr lang="en-GB" b="1" dirty="0">
                <a:latin typeface="Exo 2"/>
              </a:rPr>
              <a:t>Coffee </a:t>
            </a:r>
            <a:endParaRPr lang="en-US" dirty="0"/>
          </a:p>
          <a:p>
            <a:pPr marL="0" indent="0">
              <a:buNone/>
            </a:pPr>
            <a:r>
              <a:rPr lang="en-GB" b="1" dirty="0">
                <a:latin typeface="Exo 2"/>
              </a:rPr>
              <a:t>93% of the Fairtrade coffee farmers in Kenya surveyed</a:t>
            </a:r>
            <a:r>
              <a:rPr lang="en-GB" dirty="0">
                <a:latin typeface="Exo 2"/>
              </a:rPr>
              <a:t> are already experiencing the effects of climate change, including more plant diseases and increasingly erratic rainfall.</a:t>
            </a:r>
          </a:p>
          <a:p>
            <a:pPr marL="0" indent="0">
              <a:buNone/>
            </a:pPr>
            <a:endParaRPr lang="en-GB" dirty="0"/>
          </a:p>
          <a:p>
            <a:pPr marL="0" indent="0">
              <a:buNone/>
            </a:pPr>
            <a:r>
              <a:rPr lang="en-US" dirty="0">
                <a:latin typeface="Exo 2"/>
              </a:rPr>
              <a:t>By 2050 </a:t>
            </a:r>
            <a:r>
              <a:rPr lang="en-US" b="1" dirty="0">
                <a:latin typeface="Exo 2"/>
              </a:rPr>
              <a:t>up to half of the land currently used to farm coffee may be unusable.</a:t>
            </a:r>
          </a:p>
          <a:p>
            <a:pPr marL="0" indent="0">
              <a:buNone/>
            </a:pPr>
            <a:endParaRPr lang="en-US" b="1" dirty="0">
              <a:latin typeface="Exo 2"/>
            </a:endParaRPr>
          </a:p>
          <a:p>
            <a:pPr marL="0" indent="0">
              <a:buNone/>
            </a:pPr>
            <a:r>
              <a:rPr lang="en-GB" dirty="0">
                <a:latin typeface="Exo 2"/>
              </a:rPr>
              <a:t>Between 2012 and 2017, plant disease Coffee Rust caused </a:t>
            </a:r>
            <a:r>
              <a:rPr lang="en-GB" b="1" dirty="0">
                <a:latin typeface="Exo 2"/>
              </a:rPr>
              <a:t>more than $3 billion in damage</a:t>
            </a:r>
            <a:r>
              <a:rPr lang="en-GB" dirty="0">
                <a:latin typeface="Exo 2"/>
              </a:rPr>
              <a:t> and </a:t>
            </a:r>
            <a:r>
              <a:rPr lang="en-GB" b="1" dirty="0">
                <a:latin typeface="Exo 2"/>
              </a:rPr>
              <a:t>forced almost 2 million farmers off their land</a:t>
            </a:r>
            <a:r>
              <a:rPr lang="en-GB" dirty="0">
                <a:latin typeface="Exo 2"/>
              </a:rPr>
              <a:t>.</a:t>
            </a:r>
            <a:endParaRPr lang="en-US" dirty="0"/>
          </a:p>
        </p:txBody>
      </p:sp>
      <p:pic>
        <p:nvPicPr>
          <p:cNvPr id="5" name="Picture 5" descr="A picture containing person, fruit, hand&#10;&#10;Description automatically generated">
            <a:extLst>
              <a:ext uri="{FF2B5EF4-FFF2-40B4-BE49-F238E27FC236}">
                <a16:creationId xmlns:a16="http://schemas.microsoft.com/office/drawing/2014/main" id="{B8608AD5-E215-C52F-0C7F-21E813B6AB88}"/>
              </a:ext>
            </a:extLst>
          </p:cNvPr>
          <p:cNvPicPr>
            <a:picLocks noChangeAspect="1"/>
          </p:cNvPicPr>
          <p:nvPr/>
        </p:nvPicPr>
        <p:blipFill>
          <a:blip r:embed="rId3"/>
          <a:stretch>
            <a:fillRect/>
          </a:stretch>
        </p:blipFill>
        <p:spPr>
          <a:xfrm>
            <a:off x="7761646" y="1320748"/>
            <a:ext cx="4279490" cy="4291780"/>
          </a:xfrm>
          <a:prstGeom prst="rect">
            <a:avLst/>
          </a:prstGeom>
        </p:spPr>
      </p:pic>
      <p:sp>
        <p:nvSpPr>
          <p:cNvPr id="6" name="TextBox 5">
            <a:extLst>
              <a:ext uri="{FF2B5EF4-FFF2-40B4-BE49-F238E27FC236}">
                <a16:creationId xmlns:a16="http://schemas.microsoft.com/office/drawing/2014/main" id="{2FEE936E-6490-8A3F-716A-DDD2FEA73BB6}"/>
              </a:ext>
            </a:extLst>
          </p:cNvPr>
          <p:cNvSpPr txBox="1"/>
          <p:nvPr/>
        </p:nvSpPr>
        <p:spPr>
          <a:xfrm>
            <a:off x="7687596" y="5715000"/>
            <a:ext cx="44245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Exo 2"/>
              </a:rPr>
              <a:t>Esperanza Suazo Sáenz, Fairtrade coffee farmer, Honduras.</a:t>
            </a:r>
          </a:p>
        </p:txBody>
      </p:sp>
    </p:spTree>
    <p:extLst>
      <p:ext uri="{BB962C8B-B14F-4D97-AF65-F5344CB8AC3E}">
        <p14:creationId xmlns:p14="http://schemas.microsoft.com/office/powerpoint/2010/main" val="32292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55D8DD-AA2C-4383-B601-0C5A2702227C}"/>
              </a:ext>
            </a:extLst>
          </p:cNvPr>
          <p:cNvSpPr>
            <a:spLocks noGrp="1"/>
          </p:cNvSpPr>
          <p:nvPr>
            <p:ph type="sldNum" sz="quarter" idx="10"/>
          </p:nvPr>
        </p:nvSpPr>
        <p:spPr/>
        <p:txBody>
          <a:bodyPr/>
          <a:lstStyle/>
          <a:p>
            <a:pPr>
              <a:defRPr/>
            </a:pPr>
            <a:r>
              <a:rPr lang="en-US"/>
              <a:t>5</a:t>
            </a:r>
            <a:endParaRPr lang="en-US" sz="1600"/>
          </a:p>
        </p:txBody>
      </p:sp>
      <p:sp>
        <p:nvSpPr>
          <p:cNvPr id="2" name="Title 1">
            <a:extLst>
              <a:ext uri="{FF2B5EF4-FFF2-40B4-BE49-F238E27FC236}">
                <a16:creationId xmlns:a16="http://schemas.microsoft.com/office/drawing/2014/main" id="{2DA56224-D1CA-4F0D-AD0A-0EE032705B98}"/>
              </a:ext>
            </a:extLst>
          </p:cNvPr>
          <p:cNvSpPr>
            <a:spLocks noGrp="1"/>
          </p:cNvSpPr>
          <p:nvPr>
            <p:ph type="ctrTitle"/>
          </p:nvPr>
        </p:nvSpPr>
        <p:spPr>
          <a:xfrm>
            <a:off x="147145" y="486668"/>
            <a:ext cx="10306050" cy="914400"/>
          </a:xfrm>
        </p:spPr>
        <p:txBody>
          <a:bodyPr anchor="ctr"/>
          <a:lstStyle/>
          <a:p>
            <a:r>
              <a:rPr lang="en-GB"/>
              <a:t>Which foods could be endangered?</a:t>
            </a:r>
            <a:endParaRPr lang="en-US"/>
          </a:p>
        </p:txBody>
      </p:sp>
      <p:sp>
        <p:nvSpPr>
          <p:cNvPr id="3" name="Subtitle 2">
            <a:extLst>
              <a:ext uri="{FF2B5EF4-FFF2-40B4-BE49-F238E27FC236}">
                <a16:creationId xmlns:a16="http://schemas.microsoft.com/office/drawing/2014/main" id="{509B5D99-9049-4B84-89DE-F543DAACF5E3}"/>
              </a:ext>
            </a:extLst>
          </p:cNvPr>
          <p:cNvSpPr>
            <a:spLocks noGrp="1"/>
          </p:cNvSpPr>
          <p:nvPr>
            <p:ph type="subTitle" idx="1"/>
          </p:nvPr>
        </p:nvSpPr>
        <p:spPr>
          <a:xfrm>
            <a:off x="143191" y="1817405"/>
            <a:ext cx="6959220" cy="3651513"/>
          </a:xfrm>
          <a:solidFill>
            <a:schemeClr val="bg1"/>
          </a:solidFill>
        </p:spPr>
        <p:txBody>
          <a:bodyPr/>
          <a:lstStyle/>
          <a:p>
            <a:pPr marL="0" indent="0">
              <a:buNone/>
            </a:pPr>
            <a:r>
              <a:rPr lang="en-GB" b="1" dirty="0">
                <a:latin typeface="Exo 2"/>
              </a:rPr>
              <a:t>Bananas</a:t>
            </a:r>
            <a:endParaRPr lang="en-US" dirty="0"/>
          </a:p>
          <a:p>
            <a:pPr marL="0" indent="0">
              <a:buNone/>
            </a:pPr>
            <a:r>
              <a:rPr lang="en-GB" dirty="0">
                <a:latin typeface="Exo 2"/>
              </a:rPr>
              <a:t>2017 </a:t>
            </a:r>
            <a:r>
              <a:rPr lang="en-GB" b="1" dirty="0">
                <a:latin typeface="Exo 2"/>
              </a:rPr>
              <a:t>floods in Peru which destroyed many banana crops</a:t>
            </a:r>
            <a:r>
              <a:rPr lang="en-GB" dirty="0">
                <a:latin typeface="Exo 2"/>
              </a:rPr>
              <a:t> were made more likely by the effects of climate change</a:t>
            </a:r>
          </a:p>
          <a:p>
            <a:pPr marL="0" indent="0">
              <a:buNone/>
            </a:pPr>
            <a:r>
              <a:rPr lang="en-GB" dirty="0">
                <a:latin typeface="Exo 2"/>
              </a:rPr>
              <a:t>Scientific reports have shown banana growers in the Caribbean and Latin America are being forced to prepare for </a:t>
            </a:r>
            <a:r>
              <a:rPr lang="en-GB" b="1" dirty="0">
                <a:latin typeface="Exo 2"/>
              </a:rPr>
              <a:t>m</a:t>
            </a:r>
            <a:r>
              <a:rPr lang="en-GB" b="1" dirty="0">
                <a:latin typeface="Segoe UI"/>
                <a:cs typeface="Segoe UI"/>
              </a:rPr>
              <a:t>ore frequent heatwaves and droughts</a:t>
            </a:r>
            <a:r>
              <a:rPr lang="en-GB" dirty="0">
                <a:latin typeface="Segoe UI"/>
                <a:cs typeface="Segoe UI"/>
              </a:rPr>
              <a:t> which will threaten their crops.</a:t>
            </a:r>
            <a:endParaRPr lang="en-GB" dirty="0">
              <a:cs typeface="Segoe UI"/>
            </a:endParaRPr>
          </a:p>
          <a:p>
            <a:pPr marL="0" indent="0">
              <a:buNone/>
            </a:pPr>
            <a:r>
              <a:rPr lang="en-GB" dirty="0">
                <a:latin typeface="Segoe UI"/>
                <a:cs typeface="Segoe UI"/>
              </a:rPr>
              <a:t>Although not directly related to climate change, the plant disease </a:t>
            </a:r>
            <a:r>
              <a:rPr lang="en-GB" b="1" dirty="0">
                <a:latin typeface="Segoe UI"/>
                <a:cs typeface="Segoe UI"/>
              </a:rPr>
              <a:t>TR4 threatens the future of the world's most common banana species</a:t>
            </a:r>
            <a:r>
              <a:rPr lang="en-GB" dirty="0">
                <a:latin typeface="Segoe UI"/>
                <a:cs typeface="Segoe UI"/>
              </a:rPr>
              <a:t> – the Cavendish banana. </a:t>
            </a:r>
            <a:endParaRPr lang="en-GB" dirty="0"/>
          </a:p>
        </p:txBody>
      </p:sp>
      <p:sp>
        <p:nvSpPr>
          <p:cNvPr id="9" name="TextBox 8">
            <a:extLst>
              <a:ext uri="{FF2B5EF4-FFF2-40B4-BE49-F238E27FC236}">
                <a16:creationId xmlns:a16="http://schemas.microsoft.com/office/drawing/2014/main" id="{80A00063-19C7-26DE-5554-AD5896CC4C35}"/>
              </a:ext>
            </a:extLst>
          </p:cNvPr>
          <p:cNvSpPr txBox="1"/>
          <p:nvPr/>
        </p:nvSpPr>
        <p:spPr>
          <a:xfrm>
            <a:off x="7424838" y="5150069"/>
            <a:ext cx="44245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latin typeface="Exo 2"/>
              </a:rPr>
              <a:t>Reymundo</a:t>
            </a:r>
            <a:r>
              <a:rPr lang="en-US" b="1" dirty="0">
                <a:latin typeface="Exo 2"/>
              </a:rPr>
              <a:t> Villarreal, Fairtrade banana grower in Peru. </a:t>
            </a:r>
            <a:r>
              <a:rPr lang="en-US" dirty="0">
                <a:latin typeface="Exo 2"/>
              </a:rPr>
              <a:t>He is taking on climate change by using natural fertilizers to make the plants more resilient </a:t>
            </a:r>
            <a:endParaRPr lang="en-US" dirty="0"/>
          </a:p>
        </p:txBody>
      </p:sp>
      <p:pic>
        <p:nvPicPr>
          <p:cNvPr id="8" name="Picture 9">
            <a:extLst>
              <a:ext uri="{FF2B5EF4-FFF2-40B4-BE49-F238E27FC236}">
                <a16:creationId xmlns:a16="http://schemas.microsoft.com/office/drawing/2014/main" id="{4EA9DFB8-6DF4-56FF-5134-79EFE7219513}"/>
              </a:ext>
            </a:extLst>
          </p:cNvPr>
          <p:cNvPicPr>
            <a:picLocks noChangeAspect="1"/>
          </p:cNvPicPr>
          <p:nvPr/>
        </p:nvPicPr>
        <p:blipFill>
          <a:blip r:embed="rId3"/>
          <a:stretch>
            <a:fillRect/>
          </a:stretch>
        </p:blipFill>
        <p:spPr>
          <a:xfrm>
            <a:off x="7194331" y="1820215"/>
            <a:ext cx="4937233" cy="3325136"/>
          </a:xfrm>
          <a:prstGeom prst="rect">
            <a:avLst/>
          </a:prstGeom>
        </p:spPr>
      </p:pic>
    </p:spTree>
    <p:extLst>
      <p:ext uri="{BB962C8B-B14F-4D97-AF65-F5344CB8AC3E}">
        <p14:creationId xmlns:p14="http://schemas.microsoft.com/office/powerpoint/2010/main" val="110059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55D8DD-AA2C-4383-B601-0C5A2702227C}"/>
              </a:ext>
            </a:extLst>
          </p:cNvPr>
          <p:cNvSpPr>
            <a:spLocks noGrp="1"/>
          </p:cNvSpPr>
          <p:nvPr>
            <p:ph type="sldNum" sz="quarter" idx="10"/>
          </p:nvPr>
        </p:nvSpPr>
        <p:spPr/>
        <p:txBody>
          <a:bodyPr/>
          <a:lstStyle/>
          <a:p>
            <a:pPr>
              <a:defRPr/>
            </a:pPr>
            <a:r>
              <a:rPr lang="en-US"/>
              <a:t>5</a:t>
            </a:r>
            <a:endParaRPr lang="en-US" sz="1600"/>
          </a:p>
        </p:txBody>
      </p:sp>
      <p:sp>
        <p:nvSpPr>
          <p:cNvPr id="2" name="Title 1">
            <a:extLst>
              <a:ext uri="{FF2B5EF4-FFF2-40B4-BE49-F238E27FC236}">
                <a16:creationId xmlns:a16="http://schemas.microsoft.com/office/drawing/2014/main" id="{2DA56224-D1CA-4F0D-AD0A-0EE032705B98}"/>
              </a:ext>
            </a:extLst>
          </p:cNvPr>
          <p:cNvSpPr>
            <a:spLocks noGrp="1"/>
          </p:cNvSpPr>
          <p:nvPr>
            <p:ph type="ctrTitle"/>
          </p:nvPr>
        </p:nvSpPr>
        <p:spPr>
          <a:xfrm>
            <a:off x="147145" y="486668"/>
            <a:ext cx="10306050" cy="914400"/>
          </a:xfrm>
        </p:spPr>
        <p:txBody>
          <a:bodyPr anchor="ctr"/>
          <a:lstStyle/>
          <a:p>
            <a:r>
              <a:rPr lang="en-GB"/>
              <a:t>Which foods could be endangered?</a:t>
            </a:r>
            <a:endParaRPr lang="en-US"/>
          </a:p>
        </p:txBody>
      </p:sp>
      <p:sp>
        <p:nvSpPr>
          <p:cNvPr id="3" name="Subtitle 2">
            <a:extLst>
              <a:ext uri="{FF2B5EF4-FFF2-40B4-BE49-F238E27FC236}">
                <a16:creationId xmlns:a16="http://schemas.microsoft.com/office/drawing/2014/main" id="{509B5D99-9049-4B84-89DE-F543DAACF5E3}"/>
              </a:ext>
            </a:extLst>
          </p:cNvPr>
          <p:cNvSpPr>
            <a:spLocks noGrp="1"/>
          </p:cNvSpPr>
          <p:nvPr>
            <p:ph type="subTitle" idx="1"/>
          </p:nvPr>
        </p:nvSpPr>
        <p:spPr>
          <a:xfrm>
            <a:off x="143191" y="1817405"/>
            <a:ext cx="6959220" cy="3651513"/>
          </a:xfrm>
          <a:solidFill>
            <a:schemeClr val="bg1"/>
          </a:solidFill>
        </p:spPr>
        <p:txBody>
          <a:bodyPr/>
          <a:lstStyle/>
          <a:p>
            <a:pPr marL="0" indent="0">
              <a:buNone/>
            </a:pPr>
            <a:r>
              <a:rPr lang="en-GB" b="1" dirty="0">
                <a:latin typeface="Exo 2"/>
              </a:rPr>
              <a:t>Tea, chocolate and lots more</a:t>
            </a:r>
            <a:endParaRPr lang="en-US" dirty="0"/>
          </a:p>
          <a:p>
            <a:pPr marL="0" indent="0">
              <a:buNone/>
            </a:pPr>
            <a:r>
              <a:rPr lang="en-GB" dirty="0">
                <a:latin typeface="Exo 2"/>
              </a:rPr>
              <a:t>Increased heatwaves and drought will </a:t>
            </a:r>
            <a:r>
              <a:rPr lang="en-GB" b="1" dirty="0">
                <a:latin typeface="Exo 2"/>
              </a:rPr>
              <a:t>force cocoa farmers in </a:t>
            </a:r>
            <a:r>
              <a:rPr lang="en-GB" dirty="0">
                <a:latin typeface="Exo 2"/>
              </a:rPr>
              <a:t>Côte d'Ivoire and Ghana</a:t>
            </a:r>
            <a:r>
              <a:rPr lang="en-GB" b="1" dirty="0">
                <a:latin typeface="Exo 2"/>
              </a:rPr>
              <a:t> to adapt their farming methods to survive</a:t>
            </a:r>
            <a:r>
              <a:rPr lang="en-GB" dirty="0">
                <a:latin typeface="Exo 2"/>
              </a:rPr>
              <a:t>– something they need money to do sustainably</a:t>
            </a:r>
            <a:endParaRPr lang="en-US" dirty="0">
              <a:latin typeface="Exo 2"/>
            </a:endParaRPr>
          </a:p>
          <a:p>
            <a:pPr marL="0" indent="0">
              <a:buNone/>
            </a:pPr>
            <a:r>
              <a:rPr lang="en-GB" b="1" dirty="0">
                <a:latin typeface="Exo 2"/>
              </a:rPr>
              <a:t>Fairtrade tea growers</a:t>
            </a:r>
            <a:r>
              <a:rPr lang="en-GB" dirty="0">
                <a:latin typeface="Exo 2"/>
              </a:rPr>
              <a:t> in India are already reporting more flooding, along with extreme temperatures and water scarcity, due to climate change.</a:t>
            </a:r>
          </a:p>
          <a:p>
            <a:pPr marL="0" indent="0">
              <a:buNone/>
            </a:pPr>
            <a:r>
              <a:rPr lang="en-GB" dirty="0">
                <a:latin typeface="Exo 2"/>
              </a:rPr>
              <a:t>In fact, </a:t>
            </a:r>
            <a:r>
              <a:rPr lang="en-GB" b="1" dirty="0">
                <a:latin typeface="Exo 2"/>
              </a:rPr>
              <a:t>80 percent of the world’s food comes from 500 million family farms, </a:t>
            </a:r>
            <a:r>
              <a:rPr lang="en-GB" dirty="0">
                <a:latin typeface="Exo 2"/>
              </a:rPr>
              <a:t>where people are increasingly facing the worst effects of the climate crisis. </a:t>
            </a:r>
          </a:p>
          <a:p>
            <a:pPr marL="0" indent="0">
              <a:buNone/>
            </a:pPr>
            <a:r>
              <a:rPr lang="en-GB" dirty="0">
                <a:latin typeface="Exo 2"/>
              </a:rPr>
              <a:t>Those earning the least are most likely to be unable to continue. So climate change and unfair trade is a huge threat to the future of many of our favourite foods.</a:t>
            </a:r>
            <a:endParaRPr lang="en-GB" dirty="0"/>
          </a:p>
          <a:p>
            <a:pPr marL="0" indent="0">
              <a:buNone/>
            </a:pPr>
            <a:endParaRPr lang="en-GB" dirty="0">
              <a:latin typeface="Exo 2"/>
            </a:endParaRPr>
          </a:p>
          <a:p>
            <a:pPr marL="0" indent="0">
              <a:buNone/>
            </a:pPr>
            <a:endParaRPr lang="en-GB" dirty="0">
              <a:latin typeface="Exo 2"/>
            </a:endParaRPr>
          </a:p>
          <a:p>
            <a:pPr marL="0" indent="0">
              <a:buNone/>
            </a:pPr>
            <a:endParaRPr lang="en-GB" dirty="0">
              <a:latin typeface="Exo 2"/>
            </a:endParaRPr>
          </a:p>
        </p:txBody>
      </p:sp>
      <p:sp>
        <p:nvSpPr>
          <p:cNvPr id="9" name="TextBox 8">
            <a:extLst>
              <a:ext uri="{FF2B5EF4-FFF2-40B4-BE49-F238E27FC236}">
                <a16:creationId xmlns:a16="http://schemas.microsoft.com/office/drawing/2014/main" id="{80A00063-19C7-26DE-5554-AD5896CC4C35}"/>
              </a:ext>
            </a:extLst>
          </p:cNvPr>
          <p:cNvSpPr txBox="1"/>
          <p:nvPr/>
        </p:nvSpPr>
        <p:spPr>
          <a:xfrm>
            <a:off x="7122666" y="5044966"/>
            <a:ext cx="506827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latin typeface="Exo 2"/>
              </a:rPr>
              <a:t>Sadick</a:t>
            </a:r>
            <a:r>
              <a:rPr lang="en-US" b="1" dirty="0">
                <a:latin typeface="Exo 2"/>
              </a:rPr>
              <a:t> </a:t>
            </a:r>
            <a:r>
              <a:rPr lang="en-US" b="1" dirty="0" err="1">
                <a:latin typeface="Exo 2"/>
              </a:rPr>
              <a:t>Abanga</a:t>
            </a:r>
            <a:r>
              <a:rPr lang="en-US" b="1" dirty="0">
                <a:latin typeface="Exo 2"/>
              </a:rPr>
              <a:t>, 39, Fairtrade cocoa farmer, Ghana. </a:t>
            </a:r>
            <a:r>
              <a:rPr lang="en-US" dirty="0">
                <a:latin typeface="Exo 2"/>
              </a:rPr>
              <a:t>Following a recent training project, </a:t>
            </a:r>
            <a:r>
              <a:rPr lang="en-US" dirty="0" err="1">
                <a:latin typeface="Exo 2"/>
              </a:rPr>
              <a:t>Saddick</a:t>
            </a:r>
            <a:r>
              <a:rPr lang="en-US" dirty="0">
                <a:latin typeface="Exo 2"/>
              </a:rPr>
              <a:t> has adopted more sustainable farming methods to take on the effects of climate change.</a:t>
            </a:r>
            <a:endParaRPr lang="en-US" dirty="0"/>
          </a:p>
        </p:txBody>
      </p:sp>
      <p:pic>
        <p:nvPicPr>
          <p:cNvPr id="5" name="Picture 5" descr="A picture containing text, outdoor, tree, vegetable&#10;&#10;Description automatically generated">
            <a:extLst>
              <a:ext uri="{FF2B5EF4-FFF2-40B4-BE49-F238E27FC236}">
                <a16:creationId xmlns:a16="http://schemas.microsoft.com/office/drawing/2014/main" id="{457C9854-6BCD-E1C8-840F-392A9167DF7D}"/>
              </a:ext>
            </a:extLst>
          </p:cNvPr>
          <p:cNvPicPr>
            <a:picLocks noChangeAspect="1"/>
          </p:cNvPicPr>
          <p:nvPr/>
        </p:nvPicPr>
        <p:blipFill>
          <a:blip r:embed="rId3"/>
          <a:stretch>
            <a:fillRect/>
          </a:stretch>
        </p:blipFill>
        <p:spPr>
          <a:xfrm>
            <a:off x="7743646" y="1252268"/>
            <a:ext cx="3792747" cy="3792747"/>
          </a:xfrm>
          <a:prstGeom prst="rect">
            <a:avLst/>
          </a:prstGeom>
        </p:spPr>
      </p:pic>
    </p:spTree>
    <p:extLst>
      <p:ext uri="{BB962C8B-B14F-4D97-AF65-F5344CB8AC3E}">
        <p14:creationId xmlns:p14="http://schemas.microsoft.com/office/powerpoint/2010/main" val="404584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55D8DD-AA2C-4383-B601-0C5A2702227C}"/>
              </a:ext>
            </a:extLst>
          </p:cNvPr>
          <p:cNvSpPr>
            <a:spLocks noGrp="1"/>
          </p:cNvSpPr>
          <p:nvPr>
            <p:ph type="sldNum" sz="quarter" idx="10"/>
          </p:nvPr>
        </p:nvSpPr>
        <p:spPr/>
        <p:txBody>
          <a:bodyPr/>
          <a:lstStyle/>
          <a:p>
            <a:pPr>
              <a:defRPr/>
            </a:pPr>
            <a:r>
              <a:rPr lang="en-US"/>
              <a:t>5</a:t>
            </a:r>
            <a:endParaRPr lang="en-US" sz="1600"/>
          </a:p>
        </p:txBody>
      </p:sp>
      <p:sp>
        <p:nvSpPr>
          <p:cNvPr id="2" name="Title 1">
            <a:extLst>
              <a:ext uri="{FF2B5EF4-FFF2-40B4-BE49-F238E27FC236}">
                <a16:creationId xmlns:a16="http://schemas.microsoft.com/office/drawing/2014/main" id="{2DA56224-D1CA-4F0D-AD0A-0EE032705B98}"/>
              </a:ext>
            </a:extLst>
          </p:cNvPr>
          <p:cNvSpPr>
            <a:spLocks noGrp="1"/>
          </p:cNvSpPr>
          <p:nvPr>
            <p:ph type="ctrTitle"/>
          </p:nvPr>
        </p:nvSpPr>
        <p:spPr>
          <a:xfrm>
            <a:off x="947326" y="319332"/>
            <a:ext cx="10306050" cy="914400"/>
          </a:xfrm>
        </p:spPr>
        <p:txBody>
          <a:bodyPr anchor="ctr"/>
          <a:lstStyle/>
          <a:p>
            <a:r>
              <a:rPr lang="en-GB"/>
              <a:t>Endangered Aisle – find out more!</a:t>
            </a:r>
            <a:endParaRPr lang="en-US"/>
          </a:p>
        </p:txBody>
      </p:sp>
      <p:sp>
        <p:nvSpPr>
          <p:cNvPr id="3" name="Subtitle 2">
            <a:extLst>
              <a:ext uri="{FF2B5EF4-FFF2-40B4-BE49-F238E27FC236}">
                <a16:creationId xmlns:a16="http://schemas.microsoft.com/office/drawing/2014/main" id="{509B5D99-9049-4B84-89DE-F543DAACF5E3}"/>
              </a:ext>
            </a:extLst>
          </p:cNvPr>
          <p:cNvSpPr>
            <a:spLocks noGrp="1"/>
          </p:cNvSpPr>
          <p:nvPr>
            <p:ph type="subTitle" idx="1"/>
          </p:nvPr>
        </p:nvSpPr>
        <p:spPr>
          <a:xfrm>
            <a:off x="-1326" y="5390922"/>
            <a:ext cx="11991049" cy="1155307"/>
          </a:xfrm>
          <a:solidFill>
            <a:schemeClr val="bg1"/>
          </a:solidFill>
        </p:spPr>
        <p:txBody>
          <a:bodyPr/>
          <a:lstStyle/>
          <a:p>
            <a:pPr marL="0" indent="0" algn="ctr">
              <a:buNone/>
            </a:pPr>
            <a:r>
              <a:rPr lang="en-GB" b="1" dirty="0">
                <a:latin typeface="Exo 2"/>
              </a:rPr>
              <a:t>Want to </a:t>
            </a:r>
            <a:r>
              <a:rPr lang="en-GB" b="1" dirty="0">
                <a:latin typeface="Segoe UI"/>
                <a:cs typeface="Segoe UI"/>
              </a:rPr>
              <a:t>find out more about the threat climate change poses to the future of food and the communities who produce it? </a:t>
            </a:r>
            <a:endParaRPr lang="en-US" dirty="0"/>
          </a:p>
          <a:p>
            <a:pPr marL="0" indent="0" algn="ctr">
              <a:buNone/>
            </a:pPr>
            <a:r>
              <a:rPr lang="en-GB" b="1" dirty="0">
                <a:latin typeface="Exo 2"/>
                <a:cs typeface="Segoe UI"/>
              </a:rPr>
              <a:t>Visit</a:t>
            </a:r>
            <a:r>
              <a:rPr lang="en-GB" b="1" dirty="0">
                <a:latin typeface="Exo 2"/>
              </a:rPr>
              <a:t> </a:t>
            </a:r>
            <a:r>
              <a:rPr lang="en-GB" b="1" dirty="0">
                <a:solidFill>
                  <a:schemeClr val="accent1"/>
                </a:solidFill>
                <a:latin typeface="Exo 2"/>
              </a:rPr>
              <a:t>www.fairtrade.org.uk/endangeredaisle</a:t>
            </a:r>
            <a:r>
              <a:rPr lang="en-GB" b="1" dirty="0">
                <a:latin typeface="Exo 2"/>
              </a:rPr>
              <a:t> during Fairtrade Fortnight to find out more.</a:t>
            </a:r>
            <a:endParaRPr lang="en-GB" dirty="0"/>
          </a:p>
        </p:txBody>
      </p:sp>
      <p:pic>
        <p:nvPicPr>
          <p:cNvPr id="5" name="Picture 5" descr="Logo, company name&#10;&#10;Description automatically generated">
            <a:extLst>
              <a:ext uri="{FF2B5EF4-FFF2-40B4-BE49-F238E27FC236}">
                <a16:creationId xmlns:a16="http://schemas.microsoft.com/office/drawing/2014/main" id="{6801F2FB-5406-502D-FA83-3744F5E38835}"/>
              </a:ext>
            </a:extLst>
          </p:cNvPr>
          <p:cNvPicPr>
            <a:picLocks noChangeAspect="1"/>
          </p:cNvPicPr>
          <p:nvPr/>
        </p:nvPicPr>
        <p:blipFill>
          <a:blip r:embed="rId3"/>
          <a:stretch>
            <a:fillRect/>
          </a:stretch>
        </p:blipFill>
        <p:spPr>
          <a:xfrm>
            <a:off x="3997708" y="1093815"/>
            <a:ext cx="4206026" cy="4192888"/>
          </a:xfrm>
          <a:prstGeom prst="rect">
            <a:avLst/>
          </a:prstGeom>
        </p:spPr>
      </p:pic>
    </p:spTree>
    <p:extLst>
      <p:ext uri="{BB962C8B-B14F-4D97-AF65-F5344CB8AC3E}">
        <p14:creationId xmlns:p14="http://schemas.microsoft.com/office/powerpoint/2010/main" val="60433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A8A5BAC3-3DE7-CE57-BBA4-8ACDC1BF6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934428" y="1198973"/>
            <a:ext cx="4465512" cy="446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698DDC1F-7D97-3633-7050-8A0D4238EA34}"/>
              </a:ext>
            </a:extLst>
          </p:cNvPr>
          <p:cNvSpPr txBox="1">
            <a:spLocks noChangeArrowheads="1"/>
          </p:cNvSpPr>
          <p:nvPr/>
        </p:nvSpPr>
        <p:spPr bwMode="auto">
          <a:xfrm>
            <a:off x="567364" y="1951671"/>
            <a:ext cx="5780274"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Exo 2" pitchFamily="2" charset="0"/>
              </a:defRPr>
            </a:lvl1pPr>
            <a:lvl2pPr marL="742950" indent="-285750">
              <a:defRPr>
                <a:solidFill>
                  <a:schemeClr val="tx1"/>
                </a:solidFill>
                <a:latin typeface="Exo 2" pitchFamily="2" charset="0"/>
              </a:defRPr>
            </a:lvl2pPr>
            <a:lvl3pPr marL="1143000" indent="-228600">
              <a:defRPr>
                <a:solidFill>
                  <a:schemeClr val="tx1"/>
                </a:solidFill>
                <a:latin typeface="Exo 2" pitchFamily="2" charset="0"/>
              </a:defRPr>
            </a:lvl3pPr>
            <a:lvl4pPr marL="1600200" indent="-228600">
              <a:defRPr>
                <a:solidFill>
                  <a:schemeClr val="tx1"/>
                </a:solidFill>
                <a:latin typeface="Exo 2" pitchFamily="2" charset="0"/>
              </a:defRPr>
            </a:lvl4pPr>
            <a:lvl5pPr marL="2057400" indent="-228600">
              <a:defRPr>
                <a:solidFill>
                  <a:schemeClr val="tx1"/>
                </a:solidFill>
                <a:latin typeface="Exo 2" pitchFamily="2" charset="0"/>
              </a:defRPr>
            </a:lvl5pPr>
            <a:lvl6pPr marL="2514600" indent="-228600" eaLnBrk="0" fontAlgn="base" hangingPunct="0">
              <a:spcBef>
                <a:spcPct val="0"/>
              </a:spcBef>
              <a:spcAft>
                <a:spcPct val="0"/>
              </a:spcAft>
              <a:defRPr>
                <a:solidFill>
                  <a:schemeClr val="tx1"/>
                </a:solidFill>
                <a:latin typeface="Exo 2" pitchFamily="2" charset="0"/>
              </a:defRPr>
            </a:lvl6pPr>
            <a:lvl7pPr marL="2971800" indent="-228600" eaLnBrk="0" fontAlgn="base" hangingPunct="0">
              <a:spcBef>
                <a:spcPct val="0"/>
              </a:spcBef>
              <a:spcAft>
                <a:spcPct val="0"/>
              </a:spcAft>
              <a:defRPr>
                <a:solidFill>
                  <a:schemeClr val="tx1"/>
                </a:solidFill>
                <a:latin typeface="Exo 2" pitchFamily="2" charset="0"/>
              </a:defRPr>
            </a:lvl7pPr>
            <a:lvl8pPr marL="3429000" indent="-228600" eaLnBrk="0" fontAlgn="base" hangingPunct="0">
              <a:spcBef>
                <a:spcPct val="0"/>
              </a:spcBef>
              <a:spcAft>
                <a:spcPct val="0"/>
              </a:spcAft>
              <a:defRPr>
                <a:solidFill>
                  <a:schemeClr val="tx1"/>
                </a:solidFill>
                <a:latin typeface="Exo 2" pitchFamily="2" charset="0"/>
              </a:defRPr>
            </a:lvl8pPr>
            <a:lvl9pPr marL="3886200" indent="-228600" eaLnBrk="0" fontAlgn="base" hangingPunct="0">
              <a:spcBef>
                <a:spcPct val="0"/>
              </a:spcBef>
              <a:spcAft>
                <a:spcPct val="0"/>
              </a:spcAft>
              <a:defRPr>
                <a:solidFill>
                  <a:schemeClr val="tx1"/>
                </a:solidFill>
                <a:latin typeface="Exo 2" pitchFamily="2" charset="0"/>
              </a:defRPr>
            </a:lvl9pPr>
          </a:lstStyle>
          <a:p>
            <a:pPr eaLnBrk="1" hangingPunct="1"/>
            <a:r>
              <a:rPr lang="en-GB" altLang="en-US" sz="6600">
                <a:latin typeface="Alegreya Sans Black" panose="00000A00000000000000" pitchFamily="2" charset="0"/>
                <a:ea typeface="+mj-ea"/>
                <a:cs typeface="+mj-cs"/>
              </a:rPr>
              <a:t>You are part of the solution </a:t>
            </a:r>
            <a:endParaRPr lang="en-US" altLang="en-US" sz="6600">
              <a:latin typeface="Alegreya Sans Black" panose="00000A00000000000000" pitchFamily="2" charset="0"/>
              <a:ea typeface="+mj-ea"/>
              <a:cs typeface="+mj-cs"/>
            </a:endParaRPr>
          </a:p>
        </p:txBody>
      </p:sp>
      <p:pic>
        <p:nvPicPr>
          <p:cNvPr id="2" name="Picture 1" descr="Logo&#10;&#10;Description automatically generated">
            <a:extLst>
              <a:ext uri="{FF2B5EF4-FFF2-40B4-BE49-F238E27FC236}">
                <a16:creationId xmlns:a16="http://schemas.microsoft.com/office/drawing/2014/main" id="{06B16ACB-F60D-5EE8-C70A-EF6018CD2D7A}"/>
              </a:ext>
            </a:extLst>
          </p:cNvPr>
          <p:cNvPicPr>
            <a:picLocks noChangeAspect="1"/>
          </p:cNvPicPr>
          <p:nvPr/>
        </p:nvPicPr>
        <p:blipFill rotWithShape="1">
          <a:blip r:embed="rId4">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
        <p:nvSpPr>
          <p:cNvPr id="4" name="Slide Number Placeholder 3">
            <a:extLst>
              <a:ext uri="{FF2B5EF4-FFF2-40B4-BE49-F238E27FC236}">
                <a16:creationId xmlns:a16="http://schemas.microsoft.com/office/drawing/2014/main" id="{C2A38018-1B36-656F-3C8B-1B38D35D45AE}"/>
              </a:ext>
            </a:extLst>
          </p:cNvPr>
          <p:cNvSpPr txBox="1">
            <a:spLocks/>
          </p:cNvSpPr>
          <p:nvPr/>
        </p:nvSpPr>
        <p:spPr bwMode="auto">
          <a:xfrm>
            <a:off x="11506200" y="625808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0000"/>
              </a:lnSpc>
              <a:spcBef>
                <a:spcPts val="1000"/>
              </a:spcBef>
              <a:spcAft>
                <a:spcPct val="0"/>
              </a:spcAft>
              <a:buFont typeface="Arial" panose="020B0604020202020204" pitchFamily="34" charset="0"/>
              <a:defRPr sz="2000" b="1" kern="1200">
                <a:solidFill>
                  <a:schemeClr val="tx1"/>
                </a:solidFill>
                <a:latin typeface="Exo 2" panose="00000500000000000000" pitchFamily="50" charset="0"/>
                <a:ea typeface="+mn-ea"/>
                <a:cs typeface="+mn-cs"/>
              </a:defRPr>
            </a:lvl1pPr>
            <a:lvl2pPr marL="457200" algn="l" rtl="0" eaLnBrk="0" fontAlgn="base" hangingPunct="0">
              <a:lnSpc>
                <a:spcPct val="90000"/>
              </a:lnSpc>
              <a:spcBef>
                <a:spcPts val="500"/>
              </a:spcBef>
              <a:spcAft>
                <a:spcPct val="0"/>
              </a:spcAft>
              <a:buFont typeface="Arial" panose="020B0604020202020204" pitchFamily="34" charset="0"/>
              <a:defRPr sz="2000" b="1" kern="120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1600"/>
              <a:t>7</a:t>
            </a:r>
          </a:p>
        </p:txBody>
      </p:sp>
    </p:spTree>
    <p:extLst>
      <p:ext uri="{BB962C8B-B14F-4D97-AF65-F5344CB8AC3E}">
        <p14:creationId xmlns:p14="http://schemas.microsoft.com/office/powerpoint/2010/main" val="249640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0E1598-06DE-3775-CC2C-F625CDA4991E}"/>
              </a:ext>
            </a:extLst>
          </p:cNvPr>
          <p:cNvSpPr txBox="1">
            <a:spLocks/>
          </p:cNvSpPr>
          <p:nvPr/>
        </p:nvSpPr>
        <p:spPr bwMode="auto">
          <a:xfrm>
            <a:off x="616994" y="1178956"/>
            <a:ext cx="102997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r>
              <a:rPr lang="en-GB" altLang="en-US">
                <a:ea typeface="+mj-lt"/>
                <a:cs typeface="+mj-lt"/>
              </a:rPr>
              <a:t>Buying &amp; supporting Fairtrade </a:t>
            </a:r>
          </a:p>
          <a:p>
            <a:endParaRPr lang="en-GB" b="0">
              <a:ea typeface="+mj-lt"/>
              <a:cs typeface="+mj-lt"/>
            </a:endParaRPr>
          </a:p>
        </p:txBody>
      </p:sp>
      <p:sp>
        <p:nvSpPr>
          <p:cNvPr id="5" name="Slide Number Placeholder 3">
            <a:extLst>
              <a:ext uri="{FF2B5EF4-FFF2-40B4-BE49-F238E27FC236}">
                <a16:creationId xmlns:a16="http://schemas.microsoft.com/office/drawing/2014/main" id="{869CB3C8-0AB8-7B80-4A95-8BD332A52375}"/>
              </a:ext>
            </a:extLst>
          </p:cNvPr>
          <p:cNvSpPr>
            <a:spLocks noGrp="1"/>
          </p:cNvSpPr>
          <p:nvPr>
            <p:ph type="sldNum" sz="quarter" idx="10"/>
          </p:nvPr>
        </p:nvSpPr>
        <p:spPr>
          <a:xfrm>
            <a:off x="11506200" y="6258088"/>
            <a:ext cx="685800" cy="685800"/>
          </a:xfrm>
        </p:spPr>
        <p:txBody>
          <a:bodyPr/>
          <a:lstStyle/>
          <a:p>
            <a:pPr>
              <a:defRPr/>
            </a:pPr>
            <a:r>
              <a:rPr lang="en-US"/>
              <a:t>8</a:t>
            </a:r>
            <a:endParaRPr lang="en-US">
              <a:solidFill>
                <a:schemeClr val="tx1"/>
              </a:solidFill>
            </a:endParaRPr>
          </a:p>
        </p:txBody>
      </p:sp>
      <p:sp>
        <p:nvSpPr>
          <p:cNvPr id="3" name="TextBox 2">
            <a:extLst>
              <a:ext uri="{FF2B5EF4-FFF2-40B4-BE49-F238E27FC236}">
                <a16:creationId xmlns:a16="http://schemas.microsoft.com/office/drawing/2014/main" id="{DCD0B0FE-CB35-1B39-E9DD-5B20577183E2}"/>
              </a:ext>
            </a:extLst>
          </p:cNvPr>
          <p:cNvSpPr txBox="1"/>
          <p:nvPr/>
        </p:nvSpPr>
        <p:spPr>
          <a:xfrm>
            <a:off x="849795" y="2021246"/>
            <a:ext cx="6572733" cy="4524315"/>
          </a:xfrm>
          <a:prstGeom prst="rect">
            <a:avLst/>
          </a:prstGeom>
          <a:noFill/>
        </p:spPr>
        <p:txBody>
          <a:bodyPr wrap="square" lIns="91440" tIns="45720" rIns="91440" bIns="45720" anchor="t">
            <a:spAutoFit/>
          </a:bodyPr>
          <a:lstStyle/>
          <a:p>
            <a:pPr lvl="0" fontAlgn="base">
              <a:buClr>
                <a:srgbClr val="0FC0FC"/>
              </a:buClr>
              <a:buSzPts val="800"/>
            </a:pPr>
            <a:endParaRPr lang="en-GB" sz="1800" dirty="0">
              <a:solidFill>
                <a:srgbClr val="000000"/>
              </a:solidFill>
              <a:effectLst/>
              <a:latin typeface="Exo 2" panose="020B0604020202020204" charset="0"/>
              <a:ea typeface="Times New Roman" panose="02020603050405020304" pitchFamily="18" charset="0"/>
              <a:cs typeface="Segoe UI" panose="020B0502040204020203" pitchFamily="34" charset="0"/>
            </a:endParaRPr>
          </a:p>
          <a:p>
            <a:pPr marL="342900" lvl="0" indent="-342900" fontAlgn="base">
              <a:buClr>
                <a:srgbClr val="0FC0FC"/>
              </a:buClr>
              <a:buSzPts val="800"/>
              <a:buFont typeface="Aleo" panose="00000500000000000000" pitchFamily="2" charset="0"/>
              <a:buChar char="•"/>
            </a:pPr>
            <a:r>
              <a:rPr lang="en-GB" sz="1800" dirty="0">
                <a:solidFill>
                  <a:srgbClr val="000000"/>
                </a:solidFill>
                <a:effectLst/>
                <a:latin typeface="Exo 2"/>
                <a:ea typeface="Times New Roman" panose="02020603050405020304" pitchFamily="18" charset="0"/>
                <a:cs typeface="Segoe UI"/>
              </a:rPr>
              <a:t>Buying Fairtrade </a:t>
            </a:r>
            <a:r>
              <a:rPr lang="en-GB" dirty="0">
                <a:solidFill>
                  <a:srgbClr val="000000"/>
                </a:solidFill>
                <a:latin typeface="Exo 2"/>
                <a:ea typeface="Times New Roman" panose="02020603050405020304" pitchFamily="18" charset="0"/>
                <a:cs typeface="Segoe UI"/>
              </a:rPr>
              <a:t>leads to</a:t>
            </a:r>
            <a:r>
              <a:rPr lang="en-GB" sz="1800" dirty="0">
                <a:solidFill>
                  <a:srgbClr val="000000"/>
                </a:solidFill>
                <a:effectLst/>
                <a:latin typeface="Exo 2"/>
                <a:ea typeface="Times New Roman" panose="02020603050405020304" pitchFamily="18" charset="0"/>
                <a:cs typeface="Segoe UI"/>
              </a:rPr>
              <a:t> higher incomes for farmers, who can take positive steps to tackle climate change. For example, in 2022, </a:t>
            </a:r>
            <a:r>
              <a:rPr lang="en-GB" sz="1800" b="1" dirty="0">
                <a:solidFill>
                  <a:srgbClr val="000000"/>
                </a:solidFill>
                <a:effectLst/>
                <a:latin typeface="Exo 2"/>
                <a:ea typeface="Times New Roman" panose="02020603050405020304" pitchFamily="18" charset="0"/>
                <a:cs typeface="Segoe UI"/>
              </a:rPr>
              <a:t>Fairtrade producers across Latin America and the Caribbean have planted more than 300,000 trees</a:t>
            </a:r>
            <a:r>
              <a:rPr lang="en-GB" sz="1800" dirty="0">
                <a:solidFill>
                  <a:srgbClr val="000000"/>
                </a:solidFill>
                <a:effectLst/>
                <a:latin typeface="Exo 2"/>
                <a:ea typeface="Times New Roman" panose="02020603050405020304" pitchFamily="18" charset="0"/>
                <a:cs typeface="Segoe UI"/>
              </a:rPr>
              <a:t> in a six-month tree-planting drive</a:t>
            </a:r>
            <a:r>
              <a:rPr lang="en-GB" dirty="0">
                <a:solidFill>
                  <a:srgbClr val="000000"/>
                </a:solidFill>
                <a:latin typeface="Exo 2"/>
                <a:ea typeface="Times New Roman" panose="02020603050405020304" pitchFamily="18" charset="0"/>
                <a:cs typeface="Segoe UI"/>
              </a:rPr>
              <a:t>.</a:t>
            </a:r>
            <a:endParaRPr lang="en-GB" sz="1800" dirty="0">
              <a:solidFill>
                <a:srgbClr val="000000"/>
              </a:solidFill>
              <a:effectLst/>
              <a:latin typeface="Exo 2"/>
              <a:ea typeface="Times New Roman" panose="02020603050405020304" pitchFamily="18" charset="0"/>
              <a:cs typeface="Segoe UI"/>
            </a:endParaRPr>
          </a:p>
          <a:p>
            <a:pPr marL="342900" lvl="0" indent="-342900" fontAlgn="base">
              <a:buClr>
                <a:srgbClr val="0FC0FC"/>
              </a:buClr>
              <a:buSzPts val="800"/>
              <a:buFont typeface="Aleo" panose="00000500000000000000" pitchFamily="2" charset="0"/>
              <a:buChar char="•"/>
            </a:pPr>
            <a:endParaRPr lang="en-GB" sz="1800" b="1" dirty="0">
              <a:solidFill>
                <a:srgbClr val="000000"/>
              </a:solidFill>
              <a:effectLst/>
              <a:latin typeface="Exo 2" panose="020B0604020202020204" charset="0"/>
              <a:ea typeface="Times New Roman" panose="02020603050405020304" pitchFamily="18" charset="0"/>
            </a:endParaRPr>
          </a:p>
          <a:p>
            <a:pPr marL="342900" lvl="0" indent="-342900" fontAlgn="base">
              <a:buClr>
                <a:srgbClr val="0FC0FC"/>
              </a:buClr>
              <a:buSzPts val="800"/>
              <a:buFont typeface="Aleo" panose="00000500000000000000" pitchFamily="2" charset="0"/>
              <a:buChar char="•"/>
            </a:pPr>
            <a:r>
              <a:rPr lang="en-GB" sz="1800" b="1" dirty="0">
                <a:solidFill>
                  <a:srgbClr val="000000"/>
                </a:solidFill>
                <a:effectLst/>
                <a:latin typeface="Exo 2"/>
                <a:ea typeface="Times New Roman" panose="02020603050405020304" pitchFamily="18" charset="0"/>
              </a:rPr>
              <a:t>Supporting Fairtrade products contributes to Fairtrade Premium spent on projects with an environmental impact </a:t>
            </a:r>
            <a:r>
              <a:rPr lang="en-GB" sz="1800" dirty="0">
                <a:solidFill>
                  <a:srgbClr val="000000"/>
                </a:solidFill>
                <a:effectLst/>
                <a:latin typeface="Exo 2"/>
                <a:ea typeface="Times New Roman" panose="02020603050405020304" pitchFamily="18" charset="0"/>
              </a:rPr>
              <a:t>included: clean water and sanitation facilities, composting programmes, crop diversification programmes</a:t>
            </a:r>
          </a:p>
          <a:p>
            <a:pPr marL="342900" indent="-342900">
              <a:buClr>
                <a:srgbClr val="0FC0FC"/>
              </a:buClr>
              <a:buSzPts val="800"/>
              <a:buFont typeface="Aleo" panose="00000500000000000000" pitchFamily="2" charset="0"/>
              <a:buChar char="•"/>
            </a:pPr>
            <a:endParaRPr lang="en-GB" dirty="0">
              <a:latin typeface="Exo 2"/>
              <a:ea typeface="Times New Roman" panose="02020603050405020304" pitchFamily="18" charset="0"/>
            </a:endParaRPr>
          </a:p>
          <a:p>
            <a:pPr marL="342900" indent="-342900">
              <a:buClr>
                <a:srgbClr val="0FC0FC"/>
              </a:buClr>
              <a:buSzPts val="800"/>
              <a:buFont typeface="Aleo" panose="00000500000000000000" pitchFamily="2" charset="0"/>
              <a:buChar char="•"/>
            </a:pPr>
            <a:r>
              <a:rPr lang="en-GB" dirty="0">
                <a:latin typeface="Exo 2"/>
                <a:ea typeface="Times New Roman" panose="02020603050405020304" pitchFamily="18" charset="0"/>
              </a:rPr>
              <a:t>The </a:t>
            </a:r>
            <a:r>
              <a:rPr lang="en-GB" b="1" dirty="0">
                <a:latin typeface="Exo 2"/>
                <a:ea typeface="Times New Roman" panose="02020603050405020304" pitchFamily="18" charset="0"/>
              </a:rPr>
              <a:t>Fairtrade Standards involve many environment protections</a:t>
            </a:r>
            <a:r>
              <a:rPr lang="en-GB" dirty="0">
                <a:latin typeface="Exo 2"/>
                <a:ea typeface="Times New Roman" panose="02020603050405020304" pitchFamily="18" charset="0"/>
              </a:rPr>
              <a:t>, including promoting bio-diversity, preventing water waste and minimising carbon emissions</a:t>
            </a:r>
          </a:p>
        </p:txBody>
      </p:sp>
      <p:pic>
        <p:nvPicPr>
          <p:cNvPr id="4" name="Picture 5" descr="A person holding a sign&#10;&#10;Description automatically generated">
            <a:extLst>
              <a:ext uri="{FF2B5EF4-FFF2-40B4-BE49-F238E27FC236}">
                <a16:creationId xmlns:a16="http://schemas.microsoft.com/office/drawing/2014/main" id="{F2616109-33FD-931C-08F9-549CCF0E2484}"/>
              </a:ext>
            </a:extLst>
          </p:cNvPr>
          <p:cNvPicPr>
            <a:picLocks noChangeAspect="1"/>
          </p:cNvPicPr>
          <p:nvPr/>
        </p:nvPicPr>
        <p:blipFill>
          <a:blip r:embed="rId3"/>
          <a:stretch>
            <a:fillRect/>
          </a:stretch>
        </p:blipFill>
        <p:spPr>
          <a:xfrm>
            <a:off x="8297917" y="1173091"/>
            <a:ext cx="3807372" cy="3487059"/>
          </a:xfrm>
          <a:prstGeom prst="rect">
            <a:avLst/>
          </a:prstGeom>
        </p:spPr>
      </p:pic>
      <p:sp>
        <p:nvSpPr>
          <p:cNvPr id="7" name="TextBox 6">
            <a:extLst>
              <a:ext uri="{FF2B5EF4-FFF2-40B4-BE49-F238E27FC236}">
                <a16:creationId xmlns:a16="http://schemas.microsoft.com/office/drawing/2014/main" id="{41B64F80-18BD-0E11-4B18-940C06521677}"/>
              </a:ext>
            </a:extLst>
          </p:cNvPr>
          <p:cNvSpPr txBox="1"/>
          <p:nvPr/>
        </p:nvSpPr>
        <p:spPr>
          <a:xfrm>
            <a:off x="8291941" y="4663966"/>
            <a:ext cx="391213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Exo 2"/>
              </a:rPr>
              <a:t>The ATAISI Co-operative in El Salvador (above), who produce Fairtrade coffee, honey and sugar, helped launch the Tree Challenge in 2022.</a:t>
            </a:r>
            <a:endParaRPr lang="en-US" b="1"/>
          </a:p>
        </p:txBody>
      </p:sp>
    </p:spTree>
    <p:extLst>
      <p:ext uri="{BB962C8B-B14F-4D97-AF65-F5344CB8AC3E}">
        <p14:creationId xmlns:p14="http://schemas.microsoft.com/office/powerpoint/2010/main" val="186387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B226C55C-91C9-549D-328A-B06FF00040E3}"/>
              </a:ext>
            </a:extLst>
          </p:cNvPr>
          <p:cNvSpPr txBox="1">
            <a:spLocks/>
          </p:cNvSpPr>
          <p:nvPr/>
        </p:nvSpPr>
        <p:spPr bwMode="auto">
          <a:xfrm>
            <a:off x="685800" y="2030819"/>
            <a:ext cx="8229600" cy="388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0" fontAlgn="base" hangingPunct="0">
              <a:lnSpc>
                <a:spcPct val="90000"/>
              </a:lnSpc>
              <a:spcBef>
                <a:spcPct val="0"/>
              </a:spcBef>
              <a:spcAft>
                <a:spcPct val="0"/>
              </a:spcAft>
              <a:defRPr sz="6600" b="1" kern="1200">
                <a:solidFill>
                  <a:schemeClr val="accent2"/>
                </a:solidFill>
                <a:latin typeface="Alegreya Sans Black" panose="00000A00000000000000" pitchFamily="2" charset="0"/>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r>
              <a:rPr lang="en-GB" altLang="en-US" dirty="0">
                <a:latin typeface="Alegreya Sans Black"/>
              </a:rPr>
              <a:t>Emelia </a:t>
            </a:r>
          </a:p>
          <a:p>
            <a:r>
              <a:rPr lang="en-GB" altLang="en-US" dirty="0" err="1">
                <a:latin typeface="Alegreya Sans Black"/>
              </a:rPr>
              <a:t>Debrah’s</a:t>
            </a:r>
            <a:r>
              <a:rPr lang="en-GB" altLang="en-US" dirty="0">
                <a:latin typeface="Alegreya Sans Black"/>
              </a:rPr>
              <a:t> </a:t>
            </a:r>
          </a:p>
          <a:p>
            <a:r>
              <a:rPr lang="en-GB" altLang="en-US" dirty="0">
                <a:latin typeface="Alegreya Sans Black"/>
              </a:rPr>
              <a:t>story</a:t>
            </a:r>
          </a:p>
          <a:p>
            <a:endParaRPr lang="en-GB" dirty="0">
              <a:latin typeface="Alegreya Sans Black"/>
            </a:endParaRPr>
          </a:p>
        </p:txBody>
      </p:sp>
      <p:sp>
        <p:nvSpPr>
          <p:cNvPr id="7" name="Slide Number Placeholder 3">
            <a:extLst>
              <a:ext uri="{FF2B5EF4-FFF2-40B4-BE49-F238E27FC236}">
                <a16:creationId xmlns:a16="http://schemas.microsoft.com/office/drawing/2014/main" id="{CEEAA283-A671-EA12-9707-4ABB03311E07}"/>
              </a:ext>
            </a:extLst>
          </p:cNvPr>
          <p:cNvSpPr txBox="1">
            <a:spLocks/>
          </p:cNvSpPr>
          <p:nvPr/>
        </p:nvSpPr>
        <p:spPr bwMode="auto">
          <a:xfrm>
            <a:off x="11506200" y="625808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0000"/>
              </a:lnSpc>
              <a:spcBef>
                <a:spcPts val="1000"/>
              </a:spcBef>
              <a:spcAft>
                <a:spcPct val="0"/>
              </a:spcAft>
              <a:buFont typeface="Arial" panose="020B0604020202020204" pitchFamily="34" charset="0"/>
              <a:defRPr sz="2000" b="1" kern="1200">
                <a:solidFill>
                  <a:schemeClr val="tx1"/>
                </a:solidFill>
                <a:latin typeface="Exo 2" panose="00000500000000000000" pitchFamily="50" charset="0"/>
                <a:ea typeface="+mn-ea"/>
                <a:cs typeface="+mn-cs"/>
              </a:defRPr>
            </a:lvl1pPr>
            <a:lvl2pPr marL="457200" algn="l" rtl="0" eaLnBrk="0" fontAlgn="base" hangingPunct="0">
              <a:lnSpc>
                <a:spcPct val="90000"/>
              </a:lnSpc>
              <a:spcBef>
                <a:spcPts val="500"/>
              </a:spcBef>
              <a:spcAft>
                <a:spcPct val="0"/>
              </a:spcAft>
              <a:buFont typeface="Arial" panose="020B0604020202020204" pitchFamily="34" charset="0"/>
              <a:defRPr sz="2000" b="1" kern="120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1600">
                <a:solidFill>
                  <a:schemeClr val="accent2"/>
                </a:solidFill>
              </a:rPr>
              <a:t>9</a:t>
            </a:r>
          </a:p>
        </p:txBody>
      </p:sp>
      <p:pic>
        <p:nvPicPr>
          <p:cNvPr id="2" name="Picture 3">
            <a:extLst>
              <a:ext uri="{FF2B5EF4-FFF2-40B4-BE49-F238E27FC236}">
                <a16:creationId xmlns:a16="http://schemas.microsoft.com/office/drawing/2014/main" id="{C2146C28-D873-3C0E-F8EA-91586FBDD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817470" y="1190506"/>
            <a:ext cx="4465512" cy="472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70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95D7D1-D557-6AFB-C308-3E0FD03D7CCC}"/>
              </a:ext>
            </a:extLst>
          </p:cNvPr>
          <p:cNvPicPr>
            <a:picLocks noChangeAspect="1"/>
          </p:cNvPicPr>
          <p:nvPr/>
        </p:nvPicPr>
        <p:blipFill rotWithShape="1">
          <a:blip r:embed="rId3"/>
          <a:srcRect l="593" t="750" r="1" b="-155"/>
          <a:stretch/>
        </p:blipFill>
        <p:spPr>
          <a:xfrm>
            <a:off x="7491333" y="1974116"/>
            <a:ext cx="4038978" cy="4033905"/>
          </a:xfrm>
          <a:prstGeom prst="rect">
            <a:avLst/>
          </a:prstGeom>
        </p:spPr>
      </p:pic>
      <p:sp>
        <p:nvSpPr>
          <p:cNvPr id="4" name="Slide Number Placeholder 3">
            <a:extLst>
              <a:ext uri="{FF2B5EF4-FFF2-40B4-BE49-F238E27FC236}">
                <a16:creationId xmlns:a16="http://schemas.microsoft.com/office/drawing/2014/main" id="{F87547D4-298B-4ABD-8268-22A220F32FD8}"/>
              </a:ext>
            </a:extLst>
          </p:cNvPr>
          <p:cNvSpPr>
            <a:spLocks noGrp="1"/>
          </p:cNvSpPr>
          <p:nvPr>
            <p:ph type="sldNum" sz="quarter" idx="10"/>
          </p:nvPr>
        </p:nvSpPr>
        <p:spPr/>
        <p:txBody>
          <a:bodyPr/>
          <a:lstStyle/>
          <a:p>
            <a:pPr>
              <a:defRPr/>
            </a:pPr>
            <a:r>
              <a:rPr lang="en-US">
                <a:latin typeface="Exo 2"/>
              </a:rPr>
              <a:t>10</a:t>
            </a:r>
            <a:endParaRPr lang="en-US"/>
          </a:p>
        </p:txBody>
      </p:sp>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685800" y="912592"/>
            <a:ext cx="10299700" cy="914400"/>
          </a:xfrm>
        </p:spPr>
        <p:txBody>
          <a:bodyPr anchor="ctr"/>
          <a:lstStyle/>
          <a:p>
            <a:r>
              <a:rPr lang="en-GB" dirty="0">
                <a:solidFill>
                  <a:schemeClr val="accent1"/>
                </a:solidFill>
                <a:latin typeface="Alegreya Sans Black"/>
              </a:rPr>
              <a:t>Emelia </a:t>
            </a:r>
            <a:r>
              <a:rPr lang="en-GB" dirty="0" err="1">
                <a:solidFill>
                  <a:schemeClr val="accent1"/>
                </a:solidFill>
                <a:latin typeface="Alegreya Sans Black"/>
              </a:rPr>
              <a:t>Debrah</a:t>
            </a:r>
            <a:endParaRPr lang="en-US" dirty="0">
              <a:solidFill>
                <a:schemeClr val="accent1"/>
              </a:solidFill>
              <a:latin typeface="Alegreya Sans Black"/>
            </a:endParaRPr>
          </a:p>
        </p:txBody>
      </p:sp>
      <p:sp>
        <p:nvSpPr>
          <p:cNvPr id="6" name="Subtitle 2">
            <a:extLst>
              <a:ext uri="{FF2B5EF4-FFF2-40B4-BE49-F238E27FC236}">
                <a16:creationId xmlns:a16="http://schemas.microsoft.com/office/drawing/2014/main" id="{6D0E031E-962B-ED21-8878-2ADECFB2D71B}"/>
              </a:ext>
            </a:extLst>
          </p:cNvPr>
          <p:cNvSpPr>
            <a:spLocks noGrp="1"/>
          </p:cNvSpPr>
          <p:nvPr>
            <p:ph type="subTitle" idx="1"/>
          </p:nvPr>
        </p:nvSpPr>
        <p:spPr>
          <a:xfrm>
            <a:off x="661689" y="1942844"/>
            <a:ext cx="6464300" cy="4033905"/>
          </a:xfrm>
        </p:spPr>
        <p:txBody>
          <a:bodyPr/>
          <a:lstStyle/>
          <a:p>
            <a:pPr marL="101600" indent="0">
              <a:buSzPts val="2000"/>
              <a:buNone/>
            </a:pPr>
            <a:r>
              <a:rPr lang="en-GB" sz="3200" b="1" dirty="0">
                <a:solidFill>
                  <a:schemeClr val="accent1"/>
                </a:solidFill>
                <a:latin typeface="Alegreya Sans Black" panose="00000A00000000000000" pitchFamily="2" charset="0"/>
                <a:ea typeface="+mj-ea"/>
                <a:cs typeface="+mj-cs"/>
              </a:rPr>
              <a:t>Cocoa farmer from Ghana</a:t>
            </a:r>
          </a:p>
          <a:p>
            <a:pPr marL="101600" indent="0">
              <a:buSzPts val="2000"/>
              <a:buNone/>
            </a:pPr>
            <a:r>
              <a:rPr lang="en-GB" dirty="0">
                <a:latin typeface="Exo 2"/>
              </a:rPr>
              <a:t>Emelia </a:t>
            </a:r>
            <a:r>
              <a:rPr lang="en-GB" dirty="0" err="1">
                <a:latin typeface="Exo 2"/>
              </a:rPr>
              <a:t>Debrah</a:t>
            </a:r>
            <a:r>
              <a:rPr lang="en-GB" dirty="0">
                <a:latin typeface="Exo 2"/>
              </a:rPr>
              <a:t>, is a cocoa farmer who had previously struggled with debt and was able to turn her finances around with the support of her Fairtrade co-op.</a:t>
            </a:r>
          </a:p>
          <a:p>
            <a:pPr marL="101600" indent="0">
              <a:buSzPts val="2000"/>
              <a:buNone/>
            </a:pPr>
            <a:r>
              <a:rPr lang="en-GB" dirty="0">
                <a:latin typeface="Exo 2"/>
              </a:rPr>
              <a:t>Emelia received training and support which allowed her to increase the productivity of her land and become more self-sufficient, meaning that she can better manage rising living costs and continue to protect the future of our cocoa.</a:t>
            </a:r>
            <a:endParaRPr lang="en-GB" dirty="0"/>
          </a:p>
        </p:txBody>
      </p:sp>
    </p:spTree>
    <p:extLst>
      <p:ext uri="{BB962C8B-B14F-4D97-AF65-F5344CB8AC3E}">
        <p14:creationId xmlns:p14="http://schemas.microsoft.com/office/powerpoint/2010/main" val="56093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95D7D1-D557-6AFB-C308-3E0FD03D7CCC}"/>
              </a:ext>
            </a:extLst>
          </p:cNvPr>
          <p:cNvPicPr>
            <a:picLocks noChangeAspect="1"/>
          </p:cNvPicPr>
          <p:nvPr/>
        </p:nvPicPr>
        <p:blipFill rotWithShape="1">
          <a:blip r:embed="rId3"/>
          <a:srcRect l="593" t="750" r="1" b="-155"/>
          <a:stretch/>
        </p:blipFill>
        <p:spPr>
          <a:xfrm>
            <a:off x="7491333" y="1974116"/>
            <a:ext cx="4038978" cy="4033905"/>
          </a:xfrm>
          <a:prstGeom prst="rect">
            <a:avLst/>
          </a:prstGeom>
        </p:spPr>
      </p:pic>
      <p:sp>
        <p:nvSpPr>
          <p:cNvPr id="4" name="Slide Number Placeholder 3">
            <a:extLst>
              <a:ext uri="{FF2B5EF4-FFF2-40B4-BE49-F238E27FC236}">
                <a16:creationId xmlns:a16="http://schemas.microsoft.com/office/drawing/2014/main" id="{F87547D4-298B-4ABD-8268-22A220F32FD8}"/>
              </a:ext>
            </a:extLst>
          </p:cNvPr>
          <p:cNvSpPr>
            <a:spLocks noGrp="1"/>
          </p:cNvSpPr>
          <p:nvPr>
            <p:ph type="sldNum" sz="quarter" idx="10"/>
          </p:nvPr>
        </p:nvSpPr>
        <p:spPr/>
        <p:txBody>
          <a:bodyPr/>
          <a:lstStyle/>
          <a:p>
            <a:pPr>
              <a:defRPr/>
            </a:pPr>
            <a:r>
              <a:rPr lang="en-US">
                <a:latin typeface="Exo 2"/>
              </a:rPr>
              <a:t>11</a:t>
            </a:r>
            <a:endParaRPr lang="en-US"/>
          </a:p>
        </p:txBody>
      </p:sp>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685800" y="912592"/>
            <a:ext cx="10299700" cy="914400"/>
          </a:xfrm>
        </p:spPr>
        <p:txBody>
          <a:bodyPr anchor="ctr"/>
          <a:lstStyle/>
          <a:p>
            <a:r>
              <a:rPr lang="en-GB">
                <a:solidFill>
                  <a:schemeClr val="accent1"/>
                </a:solidFill>
              </a:rPr>
              <a:t>About Cocoa production before co-op</a:t>
            </a:r>
            <a:endParaRPr lang="en-US">
              <a:solidFill>
                <a:schemeClr val="accent1"/>
              </a:solidFill>
              <a:latin typeface="Alegreya Sans Black"/>
            </a:endParaRPr>
          </a:p>
        </p:txBody>
      </p:sp>
      <p:sp>
        <p:nvSpPr>
          <p:cNvPr id="6" name="TextBox 5">
            <a:extLst>
              <a:ext uri="{FF2B5EF4-FFF2-40B4-BE49-F238E27FC236}">
                <a16:creationId xmlns:a16="http://schemas.microsoft.com/office/drawing/2014/main" id="{55C5169C-F820-17AD-CC95-9A5BC7BAB9C2}"/>
              </a:ext>
            </a:extLst>
          </p:cNvPr>
          <p:cNvSpPr txBox="1"/>
          <p:nvPr/>
        </p:nvSpPr>
        <p:spPr>
          <a:xfrm>
            <a:off x="748748" y="2528286"/>
            <a:ext cx="6152320" cy="1631216"/>
          </a:xfrm>
          <a:prstGeom prst="rect">
            <a:avLst/>
          </a:prstGeom>
          <a:noFill/>
        </p:spPr>
        <p:txBody>
          <a:bodyPr wrap="square">
            <a:spAutoFit/>
          </a:bodyPr>
          <a:lstStyle/>
          <a:p>
            <a:r>
              <a:rPr lang="en-GB" sz="2000" dirty="0">
                <a:latin typeface="Exo 2"/>
              </a:rPr>
              <a:t>In 2018, life looked quite different for Emelia. The land she farmed wasn’t fertile, it became very water-logged and she struggled to make a decent living. She describes how she got into debt and suffered serious hardship for a time. </a:t>
            </a:r>
          </a:p>
        </p:txBody>
      </p:sp>
    </p:spTree>
    <p:extLst>
      <p:ext uri="{BB962C8B-B14F-4D97-AF65-F5344CB8AC3E}">
        <p14:creationId xmlns:p14="http://schemas.microsoft.com/office/powerpoint/2010/main" val="369661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1B7C66C-8A0C-D312-280A-F4C436F93EB9}"/>
              </a:ext>
            </a:extLst>
          </p:cNvPr>
          <p:cNvSpPr>
            <a:spLocks noGrp="1" noChangeArrowheads="1"/>
          </p:cNvSpPr>
          <p:nvPr>
            <p:ph type="title"/>
          </p:nvPr>
        </p:nvSpPr>
        <p:spPr>
          <a:xfrm>
            <a:off x="596899" y="2580555"/>
            <a:ext cx="9601200" cy="2295525"/>
          </a:xfrm>
        </p:spPr>
        <p:txBody>
          <a:bodyPr anchor="ctr"/>
          <a:lstStyle/>
          <a:p>
            <a:pPr eaLnBrk="1" hangingPunct="1"/>
            <a:r>
              <a:rPr lang="en-US" altLang="en-US" sz="15000">
                <a:solidFill>
                  <a:schemeClr val="accent1"/>
                </a:solidFill>
              </a:rPr>
              <a:t>Hello!</a:t>
            </a:r>
          </a:p>
        </p:txBody>
      </p:sp>
      <p:pic>
        <p:nvPicPr>
          <p:cNvPr id="7" name="Picture 3" descr="Black colour" title="Community-building icon">
            <a:extLst>
              <a:ext uri="{FF2B5EF4-FFF2-40B4-BE49-F238E27FC236}">
                <a16:creationId xmlns:a16="http://schemas.microsoft.com/office/drawing/2014/main" id="{A8A5BAC3-3DE7-CE57-BBA4-8ACDC1BF6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147" y="1068402"/>
            <a:ext cx="5172075" cy="472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06B16ACB-F60D-5EE8-C70A-EF6018CD2D7A}"/>
              </a:ext>
            </a:extLst>
          </p:cNvPr>
          <p:cNvPicPr>
            <a:picLocks noChangeAspect="1"/>
          </p:cNvPicPr>
          <p:nvPr/>
        </p:nvPicPr>
        <p:blipFill rotWithShape="1">
          <a:blip r:embed="rId4">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
        <p:nvSpPr>
          <p:cNvPr id="5" name="Slide Number Placeholder 3">
            <a:extLst>
              <a:ext uri="{FF2B5EF4-FFF2-40B4-BE49-F238E27FC236}">
                <a16:creationId xmlns:a16="http://schemas.microsoft.com/office/drawing/2014/main" id="{4CFF62DA-9F21-92EF-491E-EABAFD31CA89}"/>
              </a:ext>
            </a:extLst>
          </p:cNvPr>
          <p:cNvSpPr txBox="1">
            <a:spLocks/>
          </p:cNvSpPr>
          <p:nvPr/>
        </p:nvSpPr>
        <p:spPr bwMode="auto">
          <a:xfrm>
            <a:off x="11506200" y="625808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0000"/>
              </a:lnSpc>
              <a:spcBef>
                <a:spcPts val="1000"/>
              </a:spcBef>
              <a:spcAft>
                <a:spcPct val="0"/>
              </a:spcAft>
              <a:buFont typeface="Arial" panose="020B0604020202020204" pitchFamily="34" charset="0"/>
              <a:defRPr sz="2000" b="1" kern="1200">
                <a:solidFill>
                  <a:schemeClr val="tx1"/>
                </a:solidFill>
                <a:latin typeface="Exo 2" panose="00000500000000000000" pitchFamily="50" charset="0"/>
                <a:ea typeface="+mn-ea"/>
                <a:cs typeface="+mn-cs"/>
              </a:defRPr>
            </a:lvl1pPr>
            <a:lvl2pPr marL="457200" algn="l" rtl="0" eaLnBrk="0" fontAlgn="base" hangingPunct="0">
              <a:lnSpc>
                <a:spcPct val="90000"/>
              </a:lnSpc>
              <a:spcBef>
                <a:spcPts val="500"/>
              </a:spcBef>
              <a:spcAft>
                <a:spcPct val="0"/>
              </a:spcAft>
              <a:buFont typeface="Arial" panose="020B0604020202020204" pitchFamily="34" charset="0"/>
              <a:defRPr sz="2000" b="1" kern="120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1600"/>
              <a:t>1</a:t>
            </a:r>
          </a:p>
        </p:txBody>
      </p:sp>
    </p:spTree>
    <p:extLst>
      <p:ext uri="{BB962C8B-B14F-4D97-AF65-F5344CB8AC3E}">
        <p14:creationId xmlns:p14="http://schemas.microsoft.com/office/powerpoint/2010/main" val="78458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95D7D1-D557-6AFB-C308-3E0FD03D7CCC}"/>
              </a:ext>
            </a:extLst>
          </p:cNvPr>
          <p:cNvPicPr>
            <a:picLocks noChangeAspect="1"/>
          </p:cNvPicPr>
          <p:nvPr/>
        </p:nvPicPr>
        <p:blipFill rotWithShape="1">
          <a:blip r:embed="rId4"/>
          <a:srcRect l="593" t="750" r="1" b="-155"/>
          <a:stretch/>
        </p:blipFill>
        <p:spPr>
          <a:xfrm>
            <a:off x="7491333" y="1974116"/>
            <a:ext cx="4038978" cy="4033905"/>
          </a:xfrm>
          <a:prstGeom prst="rect">
            <a:avLst/>
          </a:prstGeom>
        </p:spPr>
      </p:pic>
      <p:sp>
        <p:nvSpPr>
          <p:cNvPr id="4" name="Slide Number Placeholder 3">
            <a:extLst>
              <a:ext uri="{FF2B5EF4-FFF2-40B4-BE49-F238E27FC236}">
                <a16:creationId xmlns:a16="http://schemas.microsoft.com/office/drawing/2014/main" id="{F87547D4-298B-4ABD-8268-22A220F32FD8}"/>
              </a:ext>
            </a:extLst>
          </p:cNvPr>
          <p:cNvSpPr>
            <a:spLocks noGrp="1"/>
          </p:cNvSpPr>
          <p:nvPr>
            <p:ph type="sldNum" sz="quarter" idx="10"/>
          </p:nvPr>
        </p:nvSpPr>
        <p:spPr/>
        <p:txBody>
          <a:bodyPr/>
          <a:lstStyle/>
          <a:p>
            <a:pPr>
              <a:defRPr/>
            </a:pPr>
            <a:r>
              <a:rPr lang="en-US">
                <a:latin typeface="Exo 2"/>
              </a:rPr>
              <a:t>12</a:t>
            </a:r>
            <a:endParaRPr lang="en-US"/>
          </a:p>
        </p:txBody>
      </p:sp>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685800" y="912592"/>
            <a:ext cx="10299700" cy="914400"/>
          </a:xfrm>
        </p:spPr>
        <p:txBody>
          <a:bodyPr anchor="ctr"/>
          <a:lstStyle/>
          <a:p>
            <a:r>
              <a:rPr lang="en-GB">
                <a:solidFill>
                  <a:schemeClr val="accent1"/>
                </a:solidFill>
              </a:rPr>
              <a:t>Joining the Sankofa project</a:t>
            </a:r>
            <a:endParaRPr lang="en-US">
              <a:solidFill>
                <a:schemeClr val="accent1"/>
              </a:solidFill>
              <a:latin typeface="Alegreya Sans Black"/>
            </a:endParaRPr>
          </a:p>
        </p:txBody>
      </p:sp>
      <p:sp>
        <p:nvSpPr>
          <p:cNvPr id="6" name="TextBox 5">
            <a:extLst>
              <a:ext uri="{FF2B5EF4-FFF2-40B4-BE49-F238E27FC236}">
                <a16:creationId xmlns:a16="http://schemas.microsoft.com/office/drawing/2014/main" id="{0B9D5A49-6C8A-E59E-6E87-B3457C3FF2A8}"/>
              </a:ext>
            </a:extLst>
          </p:cNvPr>
          <p:cNvSpPr txBox="1"/>
          <p:nvPr/>
        </p:nvSpPr>
        <p:spPr>
          <a:xfrm>
            <a:off x="685800" y="2146061"/>
            <a:ext cx="6152320" cy="2585323"/>
          </a:xfrm>
          <a:prstGeom prst="rect">
            <a:avLst/>
          </a:prstGeom>
          <a:noFill/>
        </p:spPr>
        <p:txBody>
          <a:bodyPr wrap="square">
            <a:spAutoFit/>
          </a:bodyPr>
          <a:lstStyle/>
          <a:p>
            <a:r>
              <a:rPr lang="en-GB" sz="1800">
                <a:effectLst/>
                <a:latin typeface="+mn-lt"/>
                <a:ea typeface="Calibri" panose="020F0502020204030204" pitchFamily="34" charset="0"/>
                <a:cs typeface="Times New Roman" panose="02020603050405020304" pitchFamily="18" charset="0"/>
              </a:rPr>
              <a:t>Emelia </a:t>
            </a:r>
            <a:r>
              <a:rPr lang="en-GB">
                <a:latin typeface="+mn-lt"/>
                <a:ea typeface="Calibri" panose="020F0502020204030204" pitchFamily="34" charset="0"/>
                <a:cs typeface="Times New Roman" panose="02020603050405020304" pitchFamily="18" charset="0"/>
              </a:rPr>
              <a:t>then </a:t>
            </a:r>
            <a:r>
              <a:rPr lang="en-GB" sz="1800">
                <a:effectLst/>
                <a:latin typeface="+mn-lt"/>
                <a:ea typeface="Calibri" panose="020F0502020204030204" pitchFamily="34" charset="0"/>
                <a:cs typeface="Times New Roman" panose="02020603050405020304" pitchFamily="18" charset="0"/>
              </a:rPr>
              <a:t>joined the Sankofa project.</a:t>
            </a:r>
          </a:p>
          <a:p>
            <a:endParaRPr lang="en-GB">
              <a:latin typeface="+mn-lt"/>
              <a:cs typeface="Times New Roman" panose="02020603050405020304" pitchFamily="18" charset="0"/>
            </a:endParaRPr>
          </a:p>
          <a:p>
            <a:r>
              <a:rPr lang="en-GB" sz="1800">
                <a:effectLst/>
                <a:latin typeface="+mn-lt"/>
                <a:ea typeface="Calibri" panose="020F0502020204030204" pitchFamily="34" charset="0"/>
                <a:cs typeface="Times New Roman" panose="02020603050405020304" pitchFamily="18" charset="0"/>
              </a:rPr>
              <a:t>This project, currently only available to members of the Fairtrade cocoa-growing co-operative </a:t>
            </a:r>
            <a:r>
              <a:rPr lang="en-GB" sz="1800" err="1">
                <a:effectLst/>
                <a:latin typeface="+mn-lt"/>
                <a:ea typeface="Calibri" panose="020F0502020204030204" pitchFamily="34" charset="0"/>
                <a:cs typeface="Times New Roman" panose="02020603050405020304" pitchFamily="18" charset="0"/>
              </a:rPr>
              <a:t>Kuapa</a:t>
            </a:r>
            <a:r>
              <a:rPr lang="en-GB" sz="1800">
                <a:effectLst/>
                <a:latin typeface="+mn-lt"/>
                <a:ea typeface="Calibri" panose="020F0502020204030204" pitchFamily="34" charset="0"/>
                <a:cs typeface="Times New Roman" panose="02020603050405020304" pitchFamily="18" charset="0"/>
              </a:rPr>
              <a:t> </a:t>
            </a:r>
            <a:r>
              <a:rPr lang="en-GB" sz="1800" err="1">
                <a:effectLst/>
                <a:latin typeface="+mn-lt"/>
                <a:ea typeface="Calibri" panose="020F0502020204030204" pitchFamily="34" charset="0"/>
                <a:cs typeface="Times New Roman" panose="02020603050405020304" pitchFamily="18" charset="0"/>
              </a:rPr>
              <a:t>Kokoo</a:t>
            </a:r>
            <a:r>
              <a:rPr lang="en-GB" sz="1800">
                <a:effectLst/>
                <a:latin typeface="+mn-lt"/>
                <a:ea typeface="Calibri" panose="020F0502020204030204" pitchFamily="34" charset="0"/>
                <a:cs typeface="Times New Roman" panose="02020603050405020304" pitchFamily="18" charset="0"/>
              </a:rPr>
              <a:t>, is all about equipping farmers to face the crises of climate and cost of living head-on. It does this by offering in-depth training and support in agroforestry, a type of farming using a variety of crops, all grown on the same plot, to maximum efficiency. </a:t>
            </a:r>
            <a:endParaRPr lang="en-GB"/>
          </a:p>
        </p:txBody>
      </p:sp>
    </p:spTree>
    <p:extLst>
      <p:ext uri="{BB962C8B-B14F-4D97-AF65-F5344CB8AC3E}">
        <p14:creationId xmlns:p14="http://schemas.microsoft.com/office/powerpoint/2010/main" val="24673459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95D7D1-D557-6AFB-C308-3E0FD03D7CCC}"/>
              </a:ext>
            </a:extLst>
          </p:cNvPr>
          <p:cNvPicPr>
            <a:picLocks noChangeAspect="1"/>
          </p:cNvPicPr>
          <p:nvPr/>
        </p:nvPicPr>
        <p:blipFill rotWithShape="1">
          <a:blip r:embed="rId3"/>
          <a:srcRect l="593" t="750" r="1" b="-155"/>
          <a:stretch/>
        </p:blipFill>
        <p:spPr>
          <a:xfrm>
            <a:off x="7491333" y="1974116"/>
            <a:ext cx="4038978" cy="4033905"/>
          </a:xfrm>
          <a:prstGeom prst="rect">
            <a:avLst/>
          </a:prstGeom>
        </p:spPr>
      </p:pic>
      <p:sp>
        <p:nvSpPr>
          <p:cNvPr id="4" name="Slide Number Placeholder 3">
            <a:extLst>
              <a:ext uri="{FF2B5EF4-FFF2-40B4-BE49-F238E27FC236}">
                <a16:creationId xmlns:a16="http://schemas.microsoft.com/office/drawing/2014/main" id="{F87547D4-298B-4ABD-8268-22A220F32FD8}"/>
              </a:ext>
            </a:extLst>
          </p:cNvPr>
          <p:cNvSpPr>
            <a:spLocks noGrp="1"/>
          </p:cNvSpPr>
          <p:nvPr>
            <p:ph type="sldNum" sz="quarter" idx="10"/>
          </p:nvPr>
        </p:nvSpPr>
        <p:spPr/>
        <p:txBody>
          <a:bodyPr/>
          <a:lstStyle/>
          <a:p>
            <a:pPr>
              <a:defRPr/>
            </a:pPr>
            <a:r>
              <a:rPr lang="en-US">
                <a:latin typeface="Exo 2"/>
              </a:rPr>
              <a:t>13</a:t>
            </a:r>
            <a:endParaRPr lang="en-US"/>
          </a:p>
        </p:txBody>
      </p:sp>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685800" y="912592"/>
            <a:ext cx="10299700" cy="914400"/>
          </a:xfrm>
        </p:spPr>
        <p:txBody>
          <a:bodyPr anchor="ctr"/>
          <a:lstStyle/>
          <a:p>
            <a:r>
              <a:rPr lang="en-GB">
                <a:solidFill>
                  <a:schemeClr val="accent1"/>
                </a:solidFill>
              </a:rPr>
              <a:t>Managing cost of living &amp; future of cocoa</a:t>
            </a:r>
            <a:endParaRPr lang="en-US">
              <a:solidFill>
                <a:schemeClr val="accent1"/>
              </a:solidFill>
              <a:latin typeface="Alegreya Sans Black"/>
            </a:endParaRPr>
          </a:p>
        </p:txBody>
      </p:sp>
      <p:sp>
        <p:nvSpPr>
          <p:cNvPr id="6" name="TextBox 5">
            <a:extLst>
              <a:ext uri="{FF2B5EF4-FFF2-40B4-BE49-F238E27FC236}">
                <a16:creationId xmlns:a16="http://schemas.microsoft.com/office/drawing/2014/main" id="{AE4227B2-608E-A166-253E-CAD4366BB629}"/>
              </a:ext>
            </a:extLst>
          </p:cNvPr>
          <p:cNvSpPr txBox="1"/>
          <p:nvPr/>
        </p:nvSpPr>
        <p:spPr>
          <a:xfrm>
            <a:off x="790162" y="1920649"/>
            <a:ext cx="6152320" cy="4247317"/>
          </a:xfrm>
          <a:prstGeom prst="rect">
            <a:avLst/>
          </a:prstGeom>
          <a:noFill/>
        </p:spPr>
        <p:txBody>
          <a:bodyPr wrap="square">
            <a:spAutoFit/>
          </a:bodyPr>
          <a:lstStyle/>
          <a:p>
            <a:pPr marL="285750" indent="-285750">
              <a:buFontTx/>
              <a:buChar char="-"/>
            </a:pPr>
            <a:r>
              <a:rPr lang="en-GB" sz="1800">
                <a:effectLst/>
                <a:latin typeface="+mn-lt"/>
                <a:ea typeface="Calibri" panose="020F0502020204030204" pitchFamily="34" charset="0"/>
                <a:cs typeface="Times New Roman" panose="02020603050405020304" pitchFamily="18" charset="0"/>
              </a:rPr>
              <a:t>This increased income from her own land was how she was able to overcome her own debt crisis. </a:t>
            </a:r>
            <a:endParaRPr lang="en-GB">
              <a:latin typeface="+mn-lt"/>
              <a:ea typeface="Calibri" panose="020F0502020204030204" pitchFamily="34" charset="0"/>
              <a:cs typeface="Times New Roman" panose="02020603050405020304" pitchFamily="18" charset="0"/>
            </a:endParaRPr>
          </a:p>
          <a:p>
            <a:pPr marL="285750" indent="-285750">
              <a:buFontTx/>
              <a:buChar char="-"/>
            </a:pPr>
            <a:endParaRPr lang="en-GB" sz="1800">
              <a:effectLst/>
              <a:latin typeface="+mn-lt"/>
              <a:ea typeface="Calibri" panose="020F0502020204030204" pitchFamily="34" charset="0"/>
              <a:cs typeface="Times New Roman" panose="02020603050405020304" pitchFamily="18" charset="0"/>
            </a:endParaRPr>
          </a:p>
          <a:p>
            <a:pPr marL="285750" indent="-285750">
              <a:buFontTx/>
              <a:buChar char="-"/>
            </a:pPr>
            <a:r>
              <a:rPr lang="en-GB" sz="1800">
                <a:effectLst/>
                <a:latin typeface="+mn-lt"/>
                <a:ea typeface="Calibri" panose="020F0502020204030204" pitchFamily="34" charset="0"/>
                <a:cs typeface="Times New Roman" panose="02020603050405020304" pitchFamily="18" charset="0"/>
              </a:rPr>
              <a:t>In fact, she’s taken agroforestry so strongly to heart that she is now a lead farmer in the project and trains others. </a:t>
            </a:r>
          </a:p>
          <a:p>
            <a:pPr marL="285750" indent="-285750">
              <a:buFontTx/>
              <a:buChar char="-"/>
            </a:pPr>
            <a:endParaRPr lang="en-GB">
              <a:latin typeface="+mn-lt"/>
              <a:ea typeface="Calibri" panose="020F0502020204030204" pitchFamily="34" charset="0"/>
              <a:cs typeface="Times New Roman" panose="02020603050405020304" pitchFamily="18" charset="0"/>
            </a:endParaRPr>
          </a:p>
          <a:p>
            <a:pPr marL="285750" indent="-285750">
              <a:buFontTx/>
              <a:buChar char="-"/>
            </a:pPr>
            <a:r>
              <a:rPr lang="en-GB" sz="1800">
                <a:effectLst/>
                <a:latin typeface="+mn-lt"/>
                <a:ea typeface="Calibri" panose="020F0502020204030204" pitchFamily="34" charset="0"/>
                <a:cs typeface="Times New Roman" panose="02020603050405020304" pitchFamily="18" charset="0"/>
              </a:rPr>
              <a:t>Her own small plot is a beautifully ripening example of agroforestry principles in practice, with beans growing for nitrogen for healthy soil, and annual crops including tomatoes, pineapple, turmeric and ginger.</a:t>
            </a:r>
          </a:p>
          <a:p>
            <a:pPr marL="285750" indent="-285750">
              <a:buFontTx/>
              <a:buChar char="-"/>
            </a:pPr>
            <a:endParaRPr lang="en-GB">
              <a:latin typeface="+mn-lt"/>
              <a:ea typeface="Calibri" panose="020F0502020204030204" pitchFamily="34" charset="0"/>
              <a:cs typeface="Times New Roman" panose="02020603050405020304" pitchFamily="18" charset="0"/>
            </a:endParaRPr>
          </a:p>
          <a:p>
            <a:pPr marL="285750" indent="-285750">
              <a:buFontTx/>
              <a:buChar char="-"/>
            </a:pPr>
            <a:r>
              <a:rPr lang="en-GB" sz="1800">
                <a:effectLst/>
                <a:latin typeface="+mn-lt"/>
                <a:ea typeface="Calibri" panose="020F0502020204030204" pitchFamily="34" charset="0"/>
                <a:cs typeface="Times New Roman" panose="02020603050405020304" pitchFamily="18" charset="0"/>
              </a:rPr>
              <a:t> She can also save money by not having to pay for help on her farm, again thanks to labour-efficient farming methods. </a:t>
            </a:r>
            <a:endParaRPr lang="en-GB">
              <a:latin typeface="+mn-lt"/>
            </a:endParaRPr>
          </a:p>
        </p:txBody>
      </p:sp>
    </p:spTree>
    <p:extLst>
      <p:ext uri="{BB962C8B-B14F-4D97-AF65-F5344CB8AC3E}">
        <p14:creationId xmlns:p14="http://schemas.microsoft.com/office/powerpoint/2010/main" val="111163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A74E67-C8DC-116A-F764-BF6E83078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937157" y="1198973"/>
            <a:ext cx="4460053" cy="446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38B2BEA4-D944-E2B8-A3B8-55E6F014C02B}"/>
              </a:ext>
            </a:extLst>
          </p:cNvPr>
          <p:cNvSpPr txBox="1">
            <a:spLocks noChangeArrowheads="1"/>
          </p:cNvSpPr>
          <p:nvPr/>
        </p:nvSpPr>
        <p:spPr bwMode="auto">
          <a:xfrm>
            <a:off x="567364" y="1951671"/>
            <a:ext cx="578027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Exo 2" pitchFamily="2" charset="0"/>
              </a:defRPr>
            </a:lvl1pPr>
            <a:lvl2pPr marL="742950" indent="-285750">
              <a:defRPr>
                <a:solidFill>
                  <a:schemeClr val="tx1"/>
                </a:solidFill>
                <a:latin typeface="Exo 2" pitchFamily="2" charset="0"/>
              </a:defRPr>
            </a:lvl2pPr>
            <a:lvl3pPr marL="1143000" indent="-228600">
              <a:defRPr>
                <a:solidFill>
                  <a:schemeClr val="tx1"/>
                </a:solidFill>
                <a:latin typeface="Exo 2" pitchFamily="2" charset="0"/>
              </a:defRPr>
            </a:lvl3pPr>
            <a:lvl4pPr marL="1600200" indent="-228600">
              <a:defRPr>
                <a:solidFill>
                  <a:schemeClr val="tx1"/>
                </a:solidFill>
                <a:latin typeface="Exo 2" pitchFamily="2" charset="0"/>
              </a:defRPr>
            </a:lvl4pPr>
            <a:lvl5pPr marL="2057400" indent="-228600">
              <a:defRPr>
                <a:solidFill>
                  <a:schemeClr val="tx1"/>
                </a:solidFill>
                <a:latin typeface="Exo 2" pitchFamily="2" charset="0"/>
              </a:defRPr>
            </a:lvl5pPr>
            <a:lvl6pPr marL="2514600" indent="-228600" eaLnBrk="0" fontAlgn="base" hangingPunct="0">
              <a:spcBef>
                <a:spcPct val="0"/>
              </a:spcBef>
              <a:spcAft>
                <a:spcPct val="0"/>
              </a:spcAft>
              <a:defRPr>
                <a:solidFill>
                  <a:schemeClr val="tx1"/>
                </a:solidFill>
                <a:latin typeface="Exo 2" pitchFamily="2" charset="0"/>
              </a:defRPr>
            </a:lvl6pPr>
            <a:lvl7pPr marL="2971800" indent="-228600" eaLnBrk="0" fontAlgn="base" hangingPunct="0">
              <a:spcBef>
                <a:spcPct val="0"/>
              </a:spcBef>
              <a:spcAft>
                <a:spcPct val="0"/>
              </a:spcAft>
              <a:defRPr>
                <a:solidFill>
                  <a:schemeClr val="tx1"/>
                </a:solidFill>
                <a:latin typeface="Exo 2" pitchFamily="2" charset="0"/>
              </a:defRPr>
            </a:lvl7pPr>
            <a:lvl8pPr marL="3429000" indent="-228600" eaLnBrk="0" fontAlgn="base" hangingPunct="0">
              <a:spcBef>
                <a:spcPct val="0"/>
              </a:spcBef>
              <a:spcAft>
                <a:spcPct val="0"/>
              </a:spcAft>
              <a:defRPr>
                <a:solidFill>
                  <a:schemeClr val="tx1"/>
                </a:solidFill>
                <a:latin typeface="Exo 2" pitchFamily="2" charset="0"/>
              </a:defRPr>
            </a:lvl8pPr>
            <a:lvl9pPr marL="3886200" indent="-228600" eaLnBrk="0" fontAlgn="base" hangingPunct="0">
              <a:spcBef>
                <a:spcPct val="0"/>
              </a:spcBef>
              <a:spcAft>
                <a:spcPct val="0"/>
              </a:spcAft>
              <a:defRPr>
                <a:solidFill>
                  <a:schemeClr val="tx1"/>
                </a:solidFill>
                <a:latin typeface="Exo 2" pitchFamily="2" charset="0"/>
              </a:defRPr>
            </a:lvl9pPr>
          </a:lstStyle>
          <a:p>
            <a:pPr eaLnBrk="1" hangingPunct="1"/>
            <a:r>
              <a:rPr lang="en-US" altLang="en-US" sz="6600">
                <a:latin typeface="Alegreya Sans Black" panose="00000A00000000000000" pitchFamily="2" charset="0"/>
                <a:ea typeface="+mj-ea"/>
                <a:cs typeface="+mj-cs"/>
              </a:rPr>
              <a:t>Next Steps</a:t>
            </a:r>
            <a:endParaRPr lang="en-US" altLang="en-US" sz="6600">
              <a:latin typeface="Exo 2" panose="00000500000000000000" pitchFamily="50" charset="0"/>
            </a:endParaRPr>
          </a:p>
        </p:txBody>
      </p:sp>
      <p:sp>
        <p:nvSpPr>
          <p:cNvPr id="12" name="Slide Number Placeholder 3">
            <a:extLst>
              <a:ext uri="{FF2B5EF4-FFF2-40B4-BE49-F238E27FC236}">
                <a16:creationId xmlns:a16="http://schemas.microsoft.com/office/drawing/2014/main" id="{C546E422-EDC9-9A18-80AE-5E1D60282D81}"/>
              </a:ext>
            </a:extLst>
          </p:cNvPr>
          <p:cNvSpPr txBox="1">
            <a:spLocks/>
          </p:cNvSpPr>
          <p:nvPr/>
        </p:nvSpPr>
        <p:spPr bwMode="auto">
          <a:xfrm>
            <a:off x="11506200" y="625808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0000"/>
              </a:lnSpc>
              <a:spcBef>
                <a:spcPts val="1000"/>
              </a:spcBef>
              <a:spcAft>
                <a:spcPct val="0"/>
              </a:spcAft>
              <a:buFont typeface="Arial" panose="020B0604020202020204" pitchFamily="34" charset="0"/>
              <a:defRPr sz="2000" b="1" kern="1200">
                <a:solidFill>
                  <a:schemeClr val="tx1"/>
                </a:solidFill>
                <a:latin typeface="Exo 2" panose="00000500000000000000" pitchFamily="50" charset="0"/>
                <a:ea typeface="+mn-ea"/>
                <a:cs typeface="+mn-cs"/>
              </a:defRPr>
            </a:lvl1pPr>
            <a:lvl2pPr marL="457200" algn="l" rtl="0" eaLnBrk="0" fontAlgn="base" hangingPunct="0">
              <a:lnSpc>
                <a:spcPct val="90000"/>
              </a:lnSpc>
              <a:spcBef>
                <a:spcPts val="500"/>
              </a:spcBef>
              <a:spcAft>
                <a:spcPct val="0"/>
              </a:spcAft>
              <a:buFont typeface="Arial" panose="020B0604020202020204" pitchFamily="34" charset="0"/>
              <a:defRPr sz="2000" b="1" kern="120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1600"/>
              <a:t>14</a:t>
            </a:r>
          </a:p>
        </p:txBody>
      </p:sp>
    </p:spTree>
    <p:extLst>
      <p:ext uri="{BB962C8B-B14F-4D97-AF65-F5344CB8AC3E}">
        <p14:creationId xmlns:p14="http://schemas.microsoft.com/office/powerpoint/2010/main" val="116313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FB729B-E4B7-C877-7822-CA069DBCA5D6}"/>
              </a:ext>
            </a:extLst>
          </p:cNvPr>
          <p:cNvSpPr>
            <a:spLocks noGrp="1"/>
          </p:cNvSpPr>
          <p:nvPr>
            <p:ph type="body" sz="quarter" idx="13"/>
          </p:nvPr>
        </p:nvSpPr>
        <p:spPr>
          <a:xfrm>
            <a:off x="215744" y="686252"/>
            <a:ext cx="6754105" cy="3879851"/>
          </a:xfrm>
        </p:spPr>
        <p:txBody>
          <a:bodyPr vert="horz" wrap="square" lIns="0" tIns="0" rIns="0" bIns="0" numCol="1" anchor="t" anchorCtr="0" compatLnSpc="1">
            <a:prstTxWarp prst="textNoShape">
              <a:avLst/>
            </a:prstTxWarp>
            <a:noAutofit/>
          </a:bodyPr>
          <a:lstStyle/>
          <a:p>
            <a:pPr algn="ctr"/>
            <a:r>
              <a:rPr lang="en-US" sz="4000" dirty="0">
                <a:latin typeface="Calibri"/>
                <a:cs typeface="Times New Roman"/>
              </a:rPr>
              <a:t>The Future is Fair</a:t>
            </a:r>
            <a:endParaRPr lang="en-US" sz="4000" dirty="0"/>
          </a:p>
          <a:p>
            <a:endParaRPr lang="en-US" dirty="0">
              <a:latin typeface="Calibri"/>
              <a:cs typeface="Times New Roman"/>
            </a:endParaRPr>
          </a:p>
          <a:p>
            <a:r>
              <a:rPr lang="en-US" dirty="0">
                <a:latin typeface="Calibri"/>
                <a:cs typeface="Times New Roman"/>
              </a:rPr>
              <a:t>"Women deserve power and ownership."</a:t>
            </a:r>
            <a:r>
              <a:rPr lang="en-US" b="0" dirty="0">
                <a:latin typeface="Calibri"/>
                <a:cs typeface="Times New Roman"/>
              </a:rPr>
              <a:t> </a:t>
            </a:r>
            <a:endParaRPr lang="en-US" dirty="0"/>
          </a:p>
          <a:p>
            <a:endParaRPr lang="en-US" b="0" dirty="0">
              <a:latin typeface="Calibri"/>
              <a:cs typeface="Times New Roman"/>
            </a:endParaRPr>
          </a:p>
          <a:p>
            <a:r>
              <a:rPr lang="en-US" b="0" dirty="0">
                <a:latin typeface="Calibri"/>
                <a:cs typeface="Times New Roman"/>
              </a:rPr>
              <a:t>Odessa Michelle Grant, Fairtrade coffee farmer, Honduras. As her community rebuilt after a hurricane, Odessa has used Fairtrade to shake up traditional land ownership, so women have more rights and power to manage land and resources.</a:t>
            </a:r>
            <a:endParaRPr lang="en-US" dirty="0">
              <a:latin typeface="Calibri"/>
              <a:cs typeface="Calibri"/>
            </a:endParaRPr>
          </a:p>
          <a:p>
            <a:endParaRPr lang="en-US" dirty="0">
              <a:latin typeface="Calibri"/>
              <a:cs typeface="Segoe UI"/>
            </a:endParaRPr>
          </a:p>
        </p:txBody>
      </p:sp>
      <p:sp>
        <p:nvSpPr>
          <p:cNvPr id="3" name="Slide Number Placeholder 2">
            <a:extLst>
              <a:ext uri="{FF2B5EF4-FFF2-40B4-BE49-F238E27FC236}">
                <a16:creationId xmlns:a16="http://schemas.microsoft.com/office/drawing/2014/main" id="{04D9941E-4B64-5A8D-529A-A1DEBD890D80}"/>
              </a:ext>
            </a:extLst>
          </p:cNvPr>
          <p:cNvSpPr>
            <a:spLocks noGrp="1"/>
          </p:cNvSpPr>
          <p:nvPr>
            <p:ph type="sldNum" sz="quarter" idx="10"/>
          </p:nvPr>
        </p:nvSpPr>
        <p:spPr/>
        <p:txBody>
          <a:bodyPr/>
          <a:lstStyle/>
          <a:p>
            <a:pPr>
              <a:defRPr/>
            </a:pPr>
            <a:fld id="{360DDABC-F624-4E2F-BC1E-1B8F4309F2BD}" type="slidenum">
              <a:rPr lang="en-US" smtClean="0"/>
              <a:pPr>
                <a:defRPr/>
              </a:pPr>
              <a:t>23</a:t>
            </a:fld>
            <a:endParaRPr lang="en-US"/>
          </a:p>
        </p:txBody>
      </p:sp>
      <p:pic>
        <p:nvPicPr>
          <p:cNvPr id="6" name="Picture 3">
            <a:extLst>
              <a:ext uri="{FF2B5EF4-FFF2-40B4-BE49-F238E27FC236}">
                <a16:creationId xmlns:a16="http://schemas.microsoft.com/office/drawing/2014/main" id="{E63B57B1-F46A-158C-7A2F-ECBA4D07C4C3}"/>
              </a:ext>
            </a:extLst>
          </p:cNvPr>
          <p:cNvPicPr>
            <a:picLocks noChangeAspect="1"/>
          </p:cNvPicPr>
          <p:nvPr/>
        </p:nvPicPr>
        <p:blipFill>
          <a:blip r:embed="rId3"/>
          <a:stretch>
            <a:fillRect/>
          </a:stretch>
        </p:blipFill>
        <p:spPr>
          <a:xfrm>
            <a:off x="7297491" y="1045569"/>
            <a:ext cx="4387964" cy="4352245"/>
          </a:xfrm>
          <a:prstGeom prst="rect">
            <a:avLst/>
          </a:prstGeom>
        </p:spPr>
      </p:pic>
    </p:spTree>
    <p:extLst>
      <p:ext uri="{BB962C8B-B14F-4D97-AF65-F5344CB8AC3E}">
        <p14:creationId xmlns:p14="http://schemas.microsoft.com/office/powerpoint/2010/main" val="4099754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0E1598-06DE-3775-CC2C-F625CDA4991E}"/>
              </a:ext>
            </a:extLst>
          </p:cNvPr>
          <p:cNvSpPr txBox="1">
            <a:spLocks/>
          </p:cNvSpPr>
          <p:nvPr/>
        </p:nvSpPr>
        <p:spPr bwMode="auto">
          <a:xfrm>
            <a:off x="562565" y="797956"/>
            <a:ext cx="102997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r>
              <a:rPr lang="en-GB" altLang="en-US">
                <a:ea typeface="+mj-lt"/>
                <a:cs typeface="+mj-lt"/>
              </a:rPr>
              <a:t>The Future is Fair</a:t>
            </a:r>
          </a:p>
          <a:p>
            <a:endParaRPr lang="en-GB" b="0">
              <a:ea typeface="+mj-lt"/>
              <a:cs typeface="+mj-lt"/>
            </a:endParaRPr>
          </a:p>
        </p:txBody>
      </p:sp>
      <p:sp>
        <p:nvSpPr>
          <p:cNvPr id="5" name="Slide Number Placeholder 3">
            <a:extLst>
              <a:ext uri="{FF2B5EF4-FFF2-40B4-BE49-F238E27FC236}">
                <a16:creationId xmlns:a16="http://schemas.microsoft.com/office/drawing/2014/main" id="{869CB3C8-0AB8-7B80-4A95-8BD332A52375}"/>
              </a:ext>
            </a:extLst>
          </p:cNvPr>
          <p:cNvSpPr>
            <a:spLocks noGrp="1"/>
          </p:cNvSpPr>
          <p:nvPr>
            <p:ph type="sldNum" sz="quarter" idx="10"/>
          </p:nvPr>
        </p:nvSpPr>
        <p:spPr>
          <a:xfrm>
            <a:off x="11506200" y="6258088"/>
            <a:ext cx="685800" cy="685800"/>
          </a:xfrm>
        </p:spPr>
        <p:txBody>
          <a:bodyPr/>
          <a:lstStyle/>
          <a:p>
            <a:pPr>
              <a:defRPr/>
            </a:pPr>
            <a:r>
              <a:rPr lang="en-US"/>
              <a:t>15</a:t>
            </a:r>
            <a:endParaRPr lang="en-US">
              <a:solidFill>
                <a:schemeClr val="tx1"/>
              </a:solidFill>
            </a:endParaRPr>
          </a:p>
        </p:txBody>
      </p:sp>
      <p:sp>
        <p:nvSpPr>
          <p:cNvPr id="2" name="TextBox 1">
            <a:extLst>
              <a:ext uri="{FF2B5EF4-FFF2-40B4-BE49-F238E27FC236}">
                <a16:creationId xmlns:a16="http://schemas.microsoft.com/office/drawing/2014/main" id="{60DFC0AE-F0C8-B839-90FE-1492505CB2E6}"/>
              </a:ext>
            </a:extLst>
          </p:cNvPr>
          <p:cNvSpPr txBox="1"/>
          <p:nvPr/>
        </p:nvSpPr>
        <p:spPr>
          <a:xfrm>
            <a:off x="266888" y="1548421"/>
            <a:ext cx="11663950" cy="6093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000" dirty="0">
                <a:latin typeface="Exo 2"/>
              </a:rPr>
              <a:t>The very future of food and the communities who grow it are in danger. But a fairer future is possible</a:t>
            </a:r>
            <a:endParaRPr lang="en-US" sz="3000" dirty="0"/>
          </a:p>
          <a:p>
            <a:pPr marL="285750" indent="-285750">
              <a:buFont typeface="Arial"/>
              <a:buChar char="•"/>
            </a:pPr>
            <a:endParaRPr lang="en-US" sz="3000" dirty="0"/>
          </a:p>
          <a:p>
            <a:pPr marL="285750" indent="-285750">
              <a:buFont typeface="Arial"/>
              <a:buChar char="•"/>
            </a:pPr>
            <a:r>
              <a:rPr lang="en-US" sz="3000" b="1" dirty="0">
                <a:latin typeface="Exo 2"/>
              </a:rPr>
              <a:t>If we take action now </a:t>
            </a:r>
            <a:r>
              <a:rPr lang="en-US" sz="3000" dirty="0">
                <a:latin typeface="Exo 2"/>
              </a:rPr>
              <a:t>– and back women like Odessa building that fairer future.</a:t>
            </a:r>
            <a:endParaRPr lang="en-US" sz="3000" dirty="0"/>
          </a:p>
          <a:p>
            <a:pPr marL="285750" indent="-285750">
              <a:buFont typeface="Arial"/>
              <a:buChar char="•"/>
            </a:pPr>
            <a:endParaRPr lang="en-US" sz="3000" dirty="0"/>
          </a:p>
          <a:p>
            <a:pPr marL="285750" indent="-285750">
              <a:buFont typeface="Arial"/>
              <a:buChar char="•"/>
            </a:pPr>
            <a:r>
              <a:rPr lang="en-US" sz="3000" dirty="0">
                <a:latin typeface="Exo 2"/>
              </a:rPr>
              <a:t>Choose Fairtrade to back farmers building sustainable livelihoods and driving positive change in their communities.</a:t>
            </a:r>
            <a:endParaRPr lang="en-US" sz="3000" dirty="0"/>
          </a:p>
          <a:p>
            <a:pPr marL="285750" indent="-285750">
              <a:buFont typeface="Arial"/>
              <a:buChar char="•"/>
            </a:pPr>
            <a:endParaRPr lang="en-US" sz="3000" dirty="0"/>
          </a:p>
          <a:p>
            <a:pPr marL="285750" indent="-285750">
              <a:buFont typeface="Arial"/>
              <a:buChar char="•"/>
            </a:pPr>
            <a:r>
              <a:rPr lang="en-US" sz="3000" dirty="0">
                <a:latin typeface="Exo 2"/>
              </a:rPr>
              <a:t>Go one step further by becoming part of our </a:t>
            </a:r>
            <a:r>
              <a:rPr lang="en-US" sz="3000" b="1" dirty="0">
                <a:latin typeface="Exo 2"/>
              </a:rPr>
              <a:t>global Fairtrade campaigning community.</a:t>
            </a:r>
          </a:p>
          <a:p>
            <a:pPr marL="285750" indent="-285750">
              <a:buFont typeface="Arial"/>
              <a:buChar char="•"/>
            </a:pPr>
            <a:endParaRPr lang="en-US" sz="3000" b="1" dirty="0">
              <a:latin typeface="Exo 2"/>
            </a:endParaRPr>
          </a:p>
          <a:p>
            <a:pPr marL="285750" indent="-285750">
              <a:buFont typeface="Arial"/>
              <a:buChar char="•"/>
            </a:pPr>
            <a:endParaRPr lang="en-US" sz="3000" b="1" dirty="0">
              <a:latin typeface="Exo 2"/>
            </a:endParaRPr>
          </a:p>
        </p:txBody>
      </p:sp>
    </p:spTree>
    <p:extLst>
      <p:ext uri="{BB962C8B-B14F-4D97-AF65-F5344CB8AC3E}">
        <p14:creationId xmlns:p14="http://schemas.microsoft.com/office/powerpoint/2010/main" val="358209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0E1598-06DE-3775-CC2C-F625CDA4991E}"/>
              </a:ext>
            </a:extLst>
          </p:cNvPr>
          <p:cNvSpPr txBox="1">
            <a:spLocks/>
          </p:cNvSpPr>
          <p:nvPr/>
        </p:nvSpPr>
        <p:spPr bwMode="auto">
          <a:xfrm>
            <a:off x="533650" y="881300"/>
            <a:ext cx="102997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r>
              <a:rPr lang="en-GB" altLang="en-US">
                <a:ea typeface="+mj-lt"/>
                <a:cs typeface="+mj-lt"/>
              </a:rPr>
              <a:t>Take action</a:t>
            </a:r>
          </a:p>
          <a:p>
            <a:endParaRPr lang="en-GB" b="0">
              <a:ea typeface="+mj-lt"/>
              <a:cs typeface="+mj-lt"/>
            </a:endParaRPr>
          </a:p>
        </p:txBody>
      </p:sp>
      <p:sp>
        <p:nvSpPr>
          <p:cNvPr id="5" name="Slide Number Placeholder 3">
            <a:extLst>
              <a:ext uri="{FF2B5EF4-FFF2-40B4-BE49-F238E27FC236}">
                <a16:creationId xmlns:a16="http://schemas.microsoft.com/office/drawing/2014/main" id="{869CB3C8-0AB8-7B80-4A95-8BD332A52375}"/>
              </a:ext>
            </a:extLst>
          </p:cNvPr>
          <p:cNvSpPr>
            <a:spLocks noGrp="1"/>
          </p:cNvSpPr>
          <p:nvPr>
            <p:ph type="sldNum" sz="quarter" idx="10"/>
          </p:nvPr>
        </p:nvSpPr>
        <p:spPr>
          <a:xfrm>
            <a:off x="11506200" y="6258088"/>
            <a:ext cx="685800" cy="685800"/>
          </a:xfrm>
        </p:spPr>
        <p:txBody>
          <a:bodyPr/>
          <a:lstStyle/>
          <a:p>
            <a:pPr>
              <a:defRPr/>
            </a:pPr>
            <a:r>
              <a:rPr lang="en-US">
                <a:latin typeface="Exo 2"/>
              </a:rPr>
              <a:t>16</a:t>
            </a:r>
            <a:endParaRPr lang="en-US">
              <a:solidFill>
                <a:schemeClr val="tx1"/>
              </a:solidFill>
              <a:latin typeface="Exo 2"/>
            </a:endParaRPr>
          </a:p>
        </p:txBody>
      </p:sp>
      <p:sp>
        <p:nvSpPr>
          <p:cNvPr id="2" name="TextBox 1">
            <a:extLst>
              <a:ext uri="{FF2B5EF4-FFF2-40B4-BE49-F238E27FC236}">
                <a16:creationId xmlns:a16="http://schemas.microsoft.com/office/drawing/2014/main" id="{F4D56584-811F-53CB-6CAE-E8EDEC49DB6D}"/>
              </a:ext>
            </a:extLst>
          </p:cNvPr>
          <p:cNvSpPr txBox="1"/>
          <p:nvPr/>
        </p:nvSpPr>
        <p:spPr>
          <a:xfrm>
            <a:off x="0" y="1512093"/>
            <a:ext cx="921101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2200" dirty="0"/>
          </a:p>
          <a:p>
            <a:pPr marL="342900" indent="-342900">
              <a:buAutoNum type="arabicPeriod"/>
            </a:pPr>
            <a:r>
              <a:rPr lang="en-US" sz="2200" b="1" dirty="0">
                <a:latin typeface="Exo 2"/>
              </a:rPr>
              <a:t>Choose Fairtrade whenever you can. </a:t>
            </a:r>
            <a:r>
              <a:rPr lang="en-US" sz="2200" dirty="0">
                <a:latin typeface="Exo 2"/>
              </a:rPr>
              <a:t>Choose to invest in the farmers doing amazing work to secure a sustainable future for food.</a:t>
            </a:r>
            <a:endParaRPr lang="en-US" sz="2200" dirty="0"/>
          </a:p>
          <a:p>
            <a:pPr marL="342900" indent="-342900">
              <a:buAutoNum type="arabicPeriod"/>
            </a:pPr>
            <a:endParaRPr lang="en-US" sz="2200" dirty="0"/>
          </a:p>
          <a:p>
            <a:pPr marL="342900" indent="-342900">
              <a:buAutoNum type="arabicPeriod"/>
            </a:pPr>
            <a:r>
              <a:rPr lang="en-US" sz="2200" b="1" dirty="0">
                <a:latin typeface="Exo 2"/>
              </a:rPr>
              <a:t>Spread the word. </a:t>
            </a:r>
            <a:r>
              <a:rPr lang="en-US" sz="2200" dirty="0">
                <a:latin typeface="Exo 2"/>
              </a:rPr>
              <a:t>If more of us choose Fairtrade we can make an even bigger difference. Visit our social media channels, including Facebook, Twitter and Instagram, or sign up for emails by visiting fairtrade.org.uk/join </a:t>
            </a:r>
            <a:endParaRPr lang="en-US" sz="2200" dirty="0"/>
          </a:p>
          <a:p>
            <a:pPr marL="342900" indent="-342900">
              <a:buAutoNum type="arabicPeriod"/>
            </a:pPr>
            <a:endParaRPr lang="en-US" sz="2200" dirty="0"/>
          </a:p>
          <a:p>
            <a:pPr marL="342900" indent="-342900">
              <a:buAutoNum type="arabicPeriod"/>
            </a:pPr>
            <a:endParaRPr lang="en-US" sz="2200" dirty="0"/>
          </a:p>
          <a:p>
            <a:pPr marL="342900" indent="-342900">
              <a:buAutoNum type="arabicPeriod"/>
            </a:pPr>
            <a:r>
              <a:rPr lang="en-US" sz="2200" b="1" dirty="0">
                <a:latin typeface="Exo 2"/>
              </a:rPr>
              <a:t>Make a Community Declaration of Solidarity. </a:t>
            </a:r>
            <a:r>
              <a:rPr lang="en-US" sz="2200" dirty="0">
                <a:latin typeface="Exo 2"/>
              </a:rPr>
              <a:t>In every single UK constituency, Fairtrade supporters have started a Community Declaration of Solidarity for farmers taking on the climate crisis. Visit Fairtrade.org.uk/</a:t>
            </a:r>
            <a:r>
              <a:rPr lang="en-US" sz="2200" dirty="0" err="1">
                <a:latin typeface="Exo 2"/>
              </a:rPr>
              <a:t>ClimateJustice</a:t>
            </a:r>
            <a:r>
              <a:rPr lang="en-US" sz="2200" dirty="0">
                <a:latin typeface="Exo 2"/>
              </a:rPr>
              <a:t> to join them today.</a:t>
            </a:r>
            <a:endParaRPr lang="en-US" sz="2200" dirty="0"/>
          </a:p>
        </p:txBody>
      </p:sp>
      <p:pic>
        <p:nvPicPr>
          <p:cNvPr id="3" name="Picture 3" descr="Icon&#10;&#10;Description automatically generated">
            <a:extLst>
              <a:ext uri="{FF2B5EF4-FFF2-40B4-BE49-F238E27FC236}">
                <a16:creationId xmlns:a16="http://schemas.microsoft.com/office/drawing/2014/main" id="{13075E87-C10E-D1F9-3BAE-3624C47AAF4C}"/>
              </a:ext>
            </a:extLst>
          </p:cNvPr>
          <p:cNvPicPr>
            <a:picLocks noChangeAspect="1"/>
          </p:cNvPicPr>
          <p:nvPr/>
        </p:nvPicPr>
        <p:blipFill>
          <a:blip r:embed="rId3"/>
          <a:stretch>
            <a:fillRect/>
          </a:stretch>
        </p:blipFill>
        <p:spPr>
          <a:xfrm>
            <a:off x="8991599" y="989440"/>
            <a:ext cx="2198915" cy="2201236"/>
          </a:xfrm>
          <a:prstGeom prst="rect">
            <a:avLst/>
          </a:prstGeom>
        </p:spPr>
      </p:pic>
      <p:pic>
        <p:nvPicPr>
          <p:cNvPr id="4" name="Picture 5" descr="Icon&#10;&#10;Description automatically generated">
            <a:extLst>
              <a:ext uri="{FF2B5EF4-FFF2-40B4-BE49-F238E27FC236}">
                <a16:creationId xmlns:a16="http://schemas.microsoft.com/office/drawing/2014/main" id="{FE949370-29B7-45A4-E5D4-91EE88BFB84A}"/>
              </a:ext>
            </a:extLst>
          </p:cNvPr>
          <p:cNvPicPr>
            <a:picLocks noChangeAspect="1"/>
          </p:cNvPicPr>
          <p:nvPr/>
        </p:nvPicPr>
        <p:blipFill>
          <a:blip r:embed="rId4"/>
          <a:stretch>
            <a:fillRect/>
          </a:stretch>
        </p:blipFill>
        <p:spPr>
          <a:xfrm>
            <a:off x="9176658" y="2688772"/>
            <a:ext cx="1817915" cy="1817915"/>
          </a:xfrm>
          <a:prstGeom prst="rect">
            <a:avLst/>
          </a:prstGeom>
        </p:spPr>
      </p:pic>
      <p:pic>
        <p:nvPicPr>
          <p:cNvPr id="6" name="Picture 6">
            <a:extLst>
              <a:ext uri="{FF2B5EF4-FFF2-40B4-BE49-F238E27FC236}">
                <a16:creationId xmlns:a16="http://schemas.microsoft.com/office/drawing/2014/main" id="{94BA5365-8C36-F993-38D7-CBC7CC3F7AF1}"/>
              </a:ext>
            </a:extLst>
          </p:cNvPr>
          <p:cNvPicPr>
            <a:picLocks noChangeAspect="1"/>
          </p:cNvPicPr>
          <p:nvPr/>
        </p:nvPicPr>
        <p:blipFill>
          <a:blip r:embed="rId5"/>
          <a:stretch>
            <a:fillRect/>
          </a:stretch>
        </p:blipFill>
        <p:spPr>
          <a:xfrm>
            <a:off x="9176658" y="4506686"/>
            <a:ext cx="1807029" cy="1828800"/>
          </a:xfrm>
          <a:prstGeom prst="rect">
            <a:avLst/>
          </a:prstGeom>
        </p:spPr>
      </p:pic>
    </p:spTree>
    <p:extLst>
      <p:ext uri="{BB962C8B-B14F-4D97-AF65-F5344CB8AC3E}">
        <p14:creationId xmlns:p14="http://schemas.microsoft.com/office/powerpoint/2010/main" val="283161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2" name="Title 1">
            <a:extLst>
              <a:ext uri="{FF2B5EF4-FFF2-40B4-BE49-F238E27FC236}">
                <a16:creationId xmlns:a16="http://schemas.microsoft.com/office/drawing/2014/main" id="{D4C1694D-2B99-4F94-8FDE-2255BE66398D}"/>
              </a:ext>
            </a:extLst>
          </p:cNvPr>
          <p:cNvSpPr>
            <a:spLocks noGrp="1"/>
          </p:cNvSpPr>
          <p:nvPr>
            <p:ph type="title"/>
          </p:nvPr>
        </p:nvSpPr>
        <p:spPr>
          <a:xfrm>
            <a:off x="571603" y="5178077"/>
            <a:ext cx="9131968" cy="1097280"/>
          </a:xfrm>
        </p:spPr>
        <p:txBody>
          <a:bodyPr/>
          <a:lstStyle/>
          <a:p>
            <a:r>
              <a:rPr lang="en-US" sz="10400" dirty="0">
                <a:latin typeface="Alegreya Sans Black"/>
              </a:rPr>
              <a:t>Thanks!</a:t>
            </a:r>
            <a:br>
              <a:rPr lang="en-US" sz="10400" dirty="0"/>
            </a:br>
            <a:r>
              <a:rPr lang="en-US" sz="10400" dirty="0">
                <a:latin typeface="Alegreya Sans Black"/>
              </a:rPr>
              <a:t> </a:t>
            </a:r>
            <a:br>
              <a:rPr lang="en-US" sz="10400" dirty="0"/>
            </a:br>
            <a:r>
              <a:rPr lang="en-US" sz="4400" dirty="0">
                <a:latin typeface="Alegreya Sans Black"/>
              </a:rPr>
              <a:t>Visit </a:t>
            </a:r>
            <a:r>
              <a:rPr lang="en-US" sz="4400" dirty="0">
                <a:latin typeface="Alegreya Sans Black"/>
                <a:hlinkClick r:id="rId3"/>
              </a:rPr>
              <a:t>www.fairtrade.org.uk</a:t>
            </a:r>
            <a:r>
              <a:rPr lang="en-US" sz="4400" dirty="0">
                <a:latin typeface="Alegreya Sans Black"/>
              </a:rPr>
              <a:t> to find out more</a:t>
            </a:r>
            <a:br>
              <a:rPr lang="en-US" sz="4400" dirty="0">
                <a:latin typeface="Alegreya Sans Black"/>
              </a:rPr>
            </a:br>
            <a:br>
              <a:rPr lang="en-US" sz="4400" dirty="0">
                <a:latin typeface="Alegreya Sans Black"/>
              </a:rPr>
            </a:br>
            <a:r>
              <a:rPr lang="en-US" sz="2400" b="0" dirty="0">
                <a:latin typeface="Alegreya Sans Black"/>
              </a:rPr>
              <a:t>S</a:t>
            </a:r>
            <a:r>
              <a:rPr lang="en-US" sz="2000" b="0" dirty="0">
                <a:latin typeface="Alegreya Sans Black"/>
              </a:rPr>
              <a:t>ources for all statistics and facts in this presentation are available on the Resource Library section of our website.</a:t>
            </a:r>
          </a:p>
        </p:txBody>
      </p:sp>
      <p:pic>
        <p:nvPicPr>
          <p:cNvPr id="5" name="Google Shape;322;p9" title="Dialogue icon">
            <a:extLst>
              <a:ext uri="{FF2B5EF4-FFF2-40B4-BE49-F238E27FC236}">
                <a16:creationId xmlns:a16="http://schemas.microsoft.com/office/drawing/2014/main" id="{488D5608-CBEB-1648-0324-24FB33C91CC4}"/>
              </a:ext>
            </a:extLst>
          </p:cNvPr>
          <p:cNvPicPr preferRelativeResize="0"/>
          <p:nvPr/>
        </p:nvPicPr>
        <p:blipFill rotWithShape="1">
          <a:blip r:embed="rId4">
            <a:alphaModFix/>
          </a:blip>
          <a:srcRect/>
          <a:stretch/>
        </p:blipFill>
        <p:spPr>
          <a:xfrm>
            <a:off x="7032860" y="0"/>
            <a:ext cx="4989616" cy="4963160"/>
          </a:xfrm>
          <a:prstGeom prst="rect">
            <a:avLst/>
          </a:prstGeom>
          <a:noFill/>
          <a:ln>
            <a:noFill/>
          </a:ln>
        </p:spPr>
      </p:pic>
    </p:spTree>
    <p:extLst>
      <p:ext uri="{BB962C8B-B14F-4D97-AF65-F5344CB8AC3E}">
        <p14:creationId xmlns:p14="http://schemas.microsoft.com/office/powerpoint/2010/main" val="319739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698DDC1F-7D97-3633-7050-8A0D4238EA34}"/>
              </a:ext>
            </a:extLst>
          </p:cNvPr>
          <p:cNvSpPr txBox="1">
            <a:spLocks noChangeArrowheads="1"/>
          </p:cNvSpPr>
          <p:nvPr/>
        </p:nvSpPr>
        <p:spPr bwMode="auto">
          <a:xfrm>
            <a:off x="567364" y="1951671"/>
            <a:ext cx="578027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Exo 2" pitchFamily="2" charset="0"/>
              </a:defRPr>
            </a:lvl1pPr>
            <a:lvl2pPr marL="742950" indent="-285750">
              <a:defRPr>
                <a:solidFill>
                  <a:schemeClr val="tx1"/>
                </a:solidFill>
                <a:latin typeface="Exo 2" pitchFamily="2" charset="0"/>
              </a:defRPr>
            </a:lvl2pPr>
            <a:lvl3pPr marL="1143000" indent="-228600">
              <a:defRPr>
                <a:solidFill>
                  <a:schemeClr val="tx1"/>
                </a:solidFill>
                <a:latin typeface="Exo 2" pitchFamily="2" charset="0"/>
              </a:defRPr>
            </a:lvl3pPr>
            <a:lvl4pPr marL="1600200" indent="-228600">
              <a:defRPr>
                <a:solidFill>
                  <a:schemeClr val="tx1"/>
                </a:solidFill>
                <a:latin typeface="Exo 2" pitchFamily="2" charset="0"/>
              </a:defRPr>
            </a:lvl4pPr>
            <a:lvl5pPr marL="2057400" indent="-228600">
              <a:defRPr>
                <a:solidFill>
                  <a:schemeClr val="tx1"/>
                </a:solidFill>
                <a:latin typeface="Exo 2" pitchFamily="2" charset="0"/>
              </a:defRPr>
            </a:lvl5pPr>
            <a:lvl6pPr marL="2514600" indent="-228600" eaLnBrk="0" fontAlgn="base" hangingPunct="0">
              <a:spcBef>
                <a:spcPct val="0"/>
              </a:spcBef>
              <a:spcAft>
                <a:spcPct val="0"/>
              </a:spcAft>
              <a:defRPr>
                <a:solidFill>
                  <a:schemeClr val="tx1"/>
                </a:solidFill>
                <a:latin typeface="Exo 2" pitchFamily="2" charset="0"/>
              </a:defRPr>
            </a:lvl6pPr>
            <a:lvl7pPr marL="2971800" indent="-228600" eaLnBrk="0" fontAlgn="base" hangingPunct="0">
              <a:spcBef>
                <a:spcPct val="0"/>
              </a:spcBef>
              <a:spcAft>
                <a:spcPct val="0"/>
              </a:spcAft>
              <a:defRPr>
                <a:solidFill>
                  <a:schemeClr val="tx1"/>
                </a:solidFill>
                <a:latin typeface="Exo 2" pitchFamily="2" charset="0"/>
              </a:defRPr>
            </a:lvl7pPr>
            <a:lvl8pPr marL="3429000" indent="-228600" eaLnBrk="0" fontAlgn="base" hangingPunct="0">
              <a:spcBef>
                <a:spcPct val="0"/>
              </a:spcBef>
              <a:spcAft>
                <a:spcPct val="0"/>
              </a:spcAft>
              <a:defRPr>
                <a:solidFill>
                  <a:schemeClr val="tx1"/>
                </a:solidFill>
                <a:latin typeface="Exo 2" pitchFamily="2" charset="0"/>
              </a:defRPr>
            </a:lvl8pPr>
            <a:lvl9pPr marL="3886200" indent="-228600" eaLnBrk="0" fontAlgn="base" hangingPunct="0">
              <a:spcBef>
                <a:spcPct val="0"/>
              </a:spcBef>
              <a:spcAft>
                <a:spcPct val="0"/>
              </a:spcAft>
              <a:defRPr>
                <a:solidFill>
                  <a:schemeClr val="tx1"/>
                </a:solidFill>
                <a:latin typeface="Exo 2" pitchFamily="2" charset="0"/>
              </a:defRPr>
            </a:lvl9pPr>
          </a:lstStyle>
          <a:p>
            <a:pPr eaLnBrk="1" hangingPunct="1"/>
            <a:r>
              <a:rPr lang="en-GB" altLang="en-US" sz="6600">
                <a:solidFill>
                  <a:schemeClr val="accent2"/>
                </a:solidFill>
                <a:latin typeface="Alegreya Sans Black" panose="00000A00000000000000" pitchFamily="2" charset="0"/>
                <a:ea typeface="+mj-ea"/>
                <a:cs typeface="+mj-cs"/>
              </a:rPr>
              <a:t>Reality of the climate crisis</a:t>
            </a:r>
          </a:p>
          <a:p>
            <a:pPr eaLnBrk="1" hangingPunct="1"/>
            <a:endParaRPr lang="en-US" altLang="en-US" sz="6600">
              <a:solidFill>
                <a:schemeClr val="accent2"/>
              </a:solidFill>
              <a:latin typeface="Exo 2" panose="00000500000000000000" pitchFamily="50" charset="0"/>
            </a:endParaRPr>
          </a:p>
        </p:txBody>
      </p:sp>
      <p:pic>
        <p:nvPicPr>
          <p:cNvPr id="2" name="Picture 1" descr="Logo&#10;&#10;Description automatically generated">
            <a:extLst>
              <a:ext uri="{FF2B5EF4-FFF2-40B4-BE49-F238E27FC236}">
                <a16:creationId xmlns:a16="http://schemas.microsoft.com/office/drawing/2014/main" id="{06B16ACB-F60D-5EE8-C70A-EF6018CD2D7A}"/>
              </a:ext>
            </a:extLst>
          </p:cNvPr>
          <p:cNvPicPr>
            <a:picLocks noChangeAspect="1"/>
          </p:cNvPicPr>
          <p:nvPr/>
        </p:nvPicPr>
        <p:blipFill rotWithShape="1">
          <a:blip r:embed="rId3">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
        <p:nvSpPr>
          <p:cNvPr id="9" name="Slide Number Placeholder 3">
            <a:extLst>
              <a:ext uri="{FF2B5EF4-FFF2-40B4-BE49-F238E27FC236}">
                <a16:creationId xmlns:a16="http://schemas.microsoft.com/office/drawing/2014/main" id="{F12C8D66-8CE6-D14F-E7CE-5CD9A1FD60AA}"/>
              </a:ext>
            </a:extLst>
          </p:cNvPr>
          <p:cNvSpPr txBox="1">
            <a:spLocks/>
          </p:cNvSpPr>
          <p:nvPr/>
        </p:nvSpPr>
        <p:spPr bwMode="auto">
          <a:xfrm>
            <a:off x="11506200" y="625808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0000"/>
              </a:lnSpc>
              <a:spcBef>
                <a:spcPts val="1000"/>
              </a:spcBef>
              <a:spcAft>
                <a:spcPct val="0"/>
              </a:spcAft>
              <a:buFont typeface="Arial" panose="020B0604020202020204" pitchFamily="34" charset="0"/>
              <a:defRPr sz="2000" b="1" kern="1200">
                <a:solidFill>
                  <a:schemeClr val="tx1"/>
                </a:solidFill>
                <a:latin typeface="Exo 2" panose="00000500000000000000" pitchFamily="50" charset="0"/>
                <a:ea typeface="+mn-ea"/>
                <a:cs typeface="+mn-cs"/>
              </a:defRPr>
            </a:lvl1pPr>
            <a:lvl2pPr marL="457200" algn="l" rtl="0" eaLnBrk="0" fontAlgn="base" hangingPunct="0">
              <a:lnSpc>
                <a:spcPct val="90000"/>
              </a:lnSpc>
              <a:spcBef>
                <a:spcPts val="500"/>
              </a:spcBef>
              <a:spcAft>
                <a:spcPct val="0"/>
              </a:spcAft>
              <a:buFont typeface="Arial" panose="020B0604020202020204" pitchFamily="34" charset="0"/>
              <a:defRPr sz="2000" b="1" kern="120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1600"/>
              <a:t>3</a:t>
            </a:r>
          </a:p>
        </p:txBody>
      </p:sp>
      <p:pic>
        <p:nvPicPr>
          <p:cNvPr id="3" name="Picture 2">
            <a:extLst>
              <a:ext uri="{FF2B5EF4-FFF2-40B4-BE49-F238E27FC236}">
                <a16:creationId xmlns:a16="http://schemas.microsoft.com/office/drawing/2014/main" id="{05BC9C05-8620-FD3B-9A27-0ADDEA840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937157" y="1198973"/>
            <a:ext cx="4460053" cy="446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4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06B16ACB-F60D-5EE8-C70A-EF6018CD2D7A}"/>
              </a:ext>
            </a:extLst>
          </p:cNvPr>
          <p:cNvPicPr>
            <a:picLocks noChangeAspect="1"/>
          </p:cNvPicPr>
          <p:nvPr/>
        </p:nvPicPr>
        <p:blipFill rotWithShape="1">
          <a:blip r:embed="rId4">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
        <p:nvSpPr>
          <p:cNvPr id="9" name="Slide Number Placeholder 3">
            <a:extLst>
              <a:ext uri="{FF2B5EF4-FFF2-40B4-BE49-F238E27FC236}">
                <a16:creationId xmlns:a16="http://schemas.microsoft.com/office/drawing/2014/main" id="{F12C8D66-8CE6-D14F-E7CE-5CD9A1FD60AA}"/>
              </a:ext>
            </a:extLst>
          </p:cNvPr>
          <p:cNvSpPr txBox="1">
            <a:spLocks/>
          </p:cNvSpPr>
          <p:nvPr/>
        </p:nvSpPr>
        <p:spPr bwMode="auto">
          <a:xfrm>
            <a:off x="11506200" y="625808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0000"/>
              </a:lnSpc>
              <a:spcBef>
                <a:spcPts val="1000"/>
              </a:spcBef>
              <a:spcAft>
                <a:spcPct val="0"/>
              </a:spcAft>
              <a:buFont typeface="Arial" panose="020B0604020202020204" pitchFamily="34" charset="0"/>
              <a:defRPr sz="2000" b="1" kern="1200">
                <a:solidFill>
                  <a:schemeClr val="tx1"/>
                </a:solidFill>
                <a:latin typeface="Exo 2" panose="00000500000000000000" pitchFamily="50" charset="0"/>
                <a:ea typeface="+mn-ea"/>
                <a:cs typeface="+mn-cs"/>
              </a:defRPr>
            </a:lvl1pPr>
            <a:lvl2pPr marL="457200" algn="l" rtl="0" eaLnBrk="0" fontAlgn="base" hangingPunct="0">
              <a:lnSpc>
                <a:spcPct val="90000"/>
              </a:lnSpc>
              <a:spcBef>
                <a:spcPts val="500"/>
              </a:spcBef>
              <a:spcAft>
                <a:spcPct val="0"/>
              </a:spcAft>
              <a:buFont typeface="Arial" panose="020B0604020202020204" pitchFamily="34" charset="0"/>
              <a:defRPr sz="2000" b="1" kern="120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1600"/>
              <a:t>3</a:t>
            </a:r>
          </a:p>
        </p:txBody>
      </p:sp>
      <p:pic>
        <p:nvPicPr>
          <p:cNvPr id="3" name="Online Media 2" title="Farming for the Future: Hear from 3 West African Cocoa Farmers">
            <a:hlinkClick r:id="" action="ppaction://media"/>
            <a:extLst>
              <a:ext uri="{FF2B5EF4-FFF2-40B4-BE49-F238E27FC236}">
                <a16:creationId xmlns:a16="http://schemas.microsoft.com/office/drawing/2014/main" id="{924322AF-F22B-61B9-BB09-29FFEF43F7E8}"/>
              </a:ext>
            </a:extLst>
          </p:cNvPr>
          <p:cNvPicPr>
            <a:picLocks noRot="1" noChangeAspect="1"/>
          </p:cNvPicPr>
          <p:nvPr>
            <a:videoFile r:link="rId1"/>
          </p:nvPr>
        </p:nvPicPr>
        <p:blipFill>
          <a:blip r:embed="rId5"/>
          <a:stretch>
            <a:fillRect/>
          </a:stretch>
        </p:blipFill>
        <p:spPr>
          <a:xfrm>
            <a:off x="3969" y="-74612"/>
            <a:ext cx="12219780" cy="6995318"/>
          </a:xfrm>
          <a:prstGeom prst="rect">
            <a:avLst/>
          </a:prstGeom>
        </p:spPr>
      </p:pic>
    </p:spTree>
    <p:extLst>
      <p:ext uri="{BB962C8B-B14F-4D97-AF65-F5344CB8AC3E}">
        <p14:creationId xmlns:p14="http://schemas.microsoft.com/office/powerpoint/2010/main" val="21459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0E1598-06DE-3775-CC2C-F625CDA4991E}"/>
              </a:ext>
            </a:extLst>
          </p:cNvPr>
          <p:cNvSpPr txBox="1">
            <a:spLocks/>
          </p:cNvSpPr>
          <p:nvPr/>
        </p:nvSpPr>
        <p:spPr bwMode="auto">
          <a:xfrm>
            <a:off x="616994" y="1178956"/>
            <a:ext cx="102997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r>
              <a:rPr lang="en-GB" altLang="en-US" dirty="0">
                <a:ea typeface="+mj-lt"/>
                <a:cs typeface="+mj-lt"/>
              </a:rPr>
              <a:t>The reality of the climate crisis</a:t>
            </a:r>
          </a:p>
          <a:p>
            <a:endParaRPr lang="en-GB" b="0" dirty="0">
              <a:ea typeface="+mj-lt"/>
              <a:cs typeface="+mj-lt"/>
            </a:endParaRPr>
          </a:p>
        </p:txBody>
      </p:sp>
      <p:sp>
        <p:nvSpPr>
          <p:cNvPr id="5" name="Slide Number Placeholder 3">
            <a:extLst>
              <a:ext uri="{FF2B5EF4-FFF2-40B4-BE49-F238E27FC236}">
                <a16:creationId xmlns:a16="http://schemas.microsoft.com/office/drawing/2014/main" id="{869CB3C8-0AB8-7B80-4A95-8BD332A52375}"/>
              </a:ext>
            </a:extLst>
          </p:cNvPr>
          <p:cNvSpPr>
            <a:spLocks noGrp="1"/>
          </p:cNvSpPr>
          <p:nvPr>
            <p:ph type="sldNum" sz="quarter" idx="10"/>
          </p:nvPr>
        </p:nvSpPr>
        <p:spPr>
          <a:xfrm>
            <a:off x="11506200" y="6258088"/>
            <a:ext cx="685800" cy="685800"/>
          </a:xfrm>
        </p:spPr>
        <p:txBody>
          <a:bodyPr/>
          <a:lstStyle/>
          <a:p>
            <a:pPr>
              <a:defRPr/>
            </a:pPr>
            <a:r>
              <a:rPr lang="en-US"/>
              <a:t>4</a:t>
            </a:r>
            <a:endParaRPr lang="en-US">
              <a:solidFill>
                <a:schemeClr val="tx1"/>
              </a:solidFill>
            </a:endParaRPr>
          </a:p>
        </p:txBody>
      </p:sp>
      <p:sp>
        <p:nvSpPr>
          <p:cNvPr id="2" name="Subtitle 2">
            <a:extLst>
              <a:ext uri="{FF2B5EF4-FFF2-40B4-BE49-F238E27FC236}">
                <a16:creationId xmlns:a16="http://schemas.microsoft.com/office/drawing/2014/main" id="{900FF1ED-F6AB-E3B3-0AA4-B6C4223E95AB}"/>
              </a:ext>
            </a:extLst>
          </p:cNvPr>
          <p:cNvSpPr>
            <a:spLocks noGrp="1"/>
          </p:cNvSpPr>
          <p:nvPr>
            <p:ph type="subTitle" idx="1"/>
          </p:nvPr>
        </p:nvSpPr>
        <p:spPr>
          <a:xfrm>
            <a:off x="632935" y="1942844"/>
            <a:ext cx="5155960" cy="4033905"/>
          </a:xfrm>
        </p:spPr>
        <p:txBody>
          <a:bodyPr/>
          <a:lstStyle/>
          <a:p>
            <a:pPr marL="101600" indent="0">
              <a:buSzPts val="2000"/>
              <a:buNone/>
            </a:pPr>
            <a:r>
              <a:rPr lang="en-GB" sz="2800" dirty="0">
                <a:solidFill>
                  <a:srgbClr val="000000"/>
                </a:solidFill>
                <a:effectLst/>
                <a:latin typeface="Exo 2" panose="020B0604020202020204" charset="0"/>
                <a:ea typeface="Times New Roman" panose="02020603050405020304" pitchFamily="18" charset="0"/>
                <a:cs typeface="Segoe UI" panose="020B0502040204020203" pitchFamily="34" charset="0"/>
              </a:rPr>
              <a:t>Areas where many Fairtrade products are produced, including Central America, East Africa and the Caribbean, are very likely to experience increasingly extreme weather which will negatively affect their ability to grow crops.</a:t>
            </a:r>
          </a:p>
          <a:p>
            <a:pPr marL="101600" indent="0">
              <a:buSzPts val="2000"/>
              <a:buNone/>
            </a:pPr>
            <a:r>
              <a:rPr lang="en-GB" sz="2800" dirty="0">
                <a:solidFill>
                  <a:srgbClr val="000000"/>
                </a:solidFill>
                <a:latin typeface="Exo 2" panose="020B0604020202020204" charset="0"/>
                <a:ea typeface="Times New Roman" panose="02020603050405020304" pitchFamily="18" charset="0"/>
                <a:cs typeface="Segoe UI" panose="020B0502040204020203" pitchFamily="34" charset="0"/>
              </a:rPr>
              <a:t>This puts farmers’ livelihoods in danger.</a:t>
            </a:r>
            <a:endParaRPr lang="en-GB" sz="2800" dirty="0">
              <a:effectLst/>
              <a:latin typeface="Times New Roman" panose="02020603050405020304" pitchFamily="18" charset="0"/>
              <a:ea typeface="Times New Roman" panose="02020603050405020304" pitchFamily="18" charset="0"/>
            </a:endParaRPr>
          </a:p>
          <a:p>
            <a:pPr marL="101600" indent="0">
              <a:buSzPts val="2000"/>
              <a:buNone/>
            </a:pPr>
            <a:endParaRPr lang="en-GB" sz="2800" dirty="0">
              <a:latin typeface="Exo 2"/>
            </a:endParaRPr>
          </a:p>
        </p:txBody>
      </p:sp>
      <p:pic>
        <p:nvPicPr>
          <p:cNvPr id="3" name="Picture 3">
            <a:extLst>
              <a:ext uri="{FF2B5EF4-FFF2-40B4-BE49-F238E27FC236}">
                <a16:creationId xmlns:a16="http://schemas.microsoft.com/office/drawing/2014/main" id="{0BCF2D09-5866-AF5E-4904-F26BAEB73C6F}"/>
              </a:ext>
            </a:extLst>
          </p:cNvPr>
          <p:cNvPicPr>
            <a:picLocks noChangeAspect="1"/>
          </p:cNvPicPr>
          <p:nvPr/>
        </p:nvPicPr>
        <p:blipFill>
          <a:blip r:embed="rId3"/>
          <a:stretch>
            <a:fillRect/>
          </a:stretch>
        </p:blipFill>
        <p:spPr>
          <a:xfrm>
            <a:off x="6334665" y="1874379"/>
            <a:ext cx="5733689" cy="3094864"/>
          </a:xfrm>
          <a:prstGeom prst="rect">
            <a:avLst/>
          </a:prstGeom>
        </p:spPr>
      </p:pic>
      <p:sp>
        <p:nvSpPr>
          <p:cNvPr id="4" name="TextBox 3">
            <a:extLst>
              <a:ext uri="{FF2B5EF4-FFF2-40B4-BE49-F238E27FC236}">
                <a16:creationId xmlns:a16="http://schemas.microsoft.com/office/drawing/2014/main" id="{CA3B1E0B-EBCE-F51F-9970-CF761D196D1E}"/>
              </a:ext>
            </a:extLst>
          </p:cNvPr>
          <p:cNvSpPr txBox="1"/>
          <p:nvPr/>
        </p:nvSpPr>
        <p:spPr>
          <a:xfrm>
            <a:off x="6290993" y="5061729"/>
            <a:ext cx="58102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Exo 2"/>
              </a:rPr>
              <a:t>Fairtrade banana growers in the Dominican Republic have seen almost their entire crops destroyed by increasingly frequent natural disasters. They have used Fairtrade Premium to power their recovery.</a:t>
            </a:r>
            <a:endParaRPr lang="en-US" b="1" dirty="0"/>
          </a:p>
        </p:txBody>
      </p:sp>
    </p:spTree>
    <p:extLst>
      <p:ext uri="{BB962C8B-B14F-4D97-AF65-F5344CB8AC3E}">
        <p14:creationId xmlns:p14="http://schemas.microsoft.com/office/powerpoint/2010/main" val="399981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0E1598-06DE-3775-CC2C-F625CDA4991E}"/>
              </a:ext>
            </a:extLst>
          </p:cNvPr>
          <p:cNvSpPr txBox="1">
            <a:spLocks/>
          </p:cNvSpPr>
          <p:nvPr/>
        </p:nvSpPr>
        <p:spPr bwMode="auto">
          <a:xfrm>
            <a:off x="452607" y="1312520"/>
            <a:ext cx="3328282"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r>
              <a:rPr lang="en-GB" altLang="en-US">
                <a:ea typeface="+mj-lt"/>
                <a:cs typeface="+mj-lt"/>
              </a:rPr>
              <a:t>The Climate Crisis isn’t fair</a:t>
            </a:r>
          </a:p>
          <a:p>
            <a:endParaRPr lang="en-GB" b="0" dirty="0">
              <a:ea typeface="+mj-lt"/>
              <a:cs typeface="+mj-lt"/>
            </a:endParaRPr>
          </a:p>
        </p:txBody>
      </p:sp>
      <p:sp>
        <p:nvSpPr>
          <p:cNvPr id="5" name="Slide Number Placeholder 3">
            <a:extLst>
              <a:ext uri="{FF2B5EF4-FFF2-40B4-BE49-F238E27FC236}">
                <a16:creationId xmlns:a16="http://schemas.microsoft.com/office/drawing/2014/main" id="{869CB3C8-0AB8-7B80-4A95-8BD332A52375}"/>
              </a:ext>
            </a:extLst>
          </p:cNvPr>
          <p:cNvSpPr>
            <a:spLocks noGrp="1"/>
          </p:cNvSpPr>
          <p:nvPr>
            <p:ph type="sldNum" sz="quarter" idx="10"/>
          </p:nvPr>
        </p:nvSpPr>
        <p:spPr>
          <a:xfrm>
            <a:off x="11506200" y="6258088"/>
            <a:ext cx="685800" cy="685800"/>
          </a:xfrm>
        </p:spPr>
        <p:txBody>
          <a:bodyPr/>
          <a:lstStyle/>
          <a:p>
            <a:pPr>
              <a:defRPr/>
            </a:pPr>
            <a:r>
              <a:rPr lang="en-US"/>
              <a:t>4</a:t>
            </a:r>
            <a:endParaRPr lang="en-US">
              <a:solidFill>
                <a:schemeClr val="tx1"/>
              </a:solidFill>
            </a:endParaRPr>
          </a:p>
        </p:txBody>
      </p:sp>
      <p:pic>
        <p:nvPicPr>
          <p:cNvPr id="12" name="Picture 11">
            <a:extLst>
              <a:ext uri="{FF2B5EF4-FFF2-40B4-BE49-F238E27FC236}">
                <a16:creationId xmlns:a16="http://schemas.microsoft.com/office/drawing/2014/main" id="{3ECBBE8C-7D06-CAF7-A16C-C8FFD2976D35}"/>
              </a:ext>
            </a:extLst>
          </p:cNvPr>
          <p:cNvPicPr>
            <a:picLocks noChangeAspect="1"/>
          </p:cNvPicPr>
          <p:nvPr/>
        </p:nvPicPr>
        <p:blipFill>
          <a:blip r:embed="rId3"/>
          <a:stretch>
            <a:fillRect/>
          </a:stretch>
        </p:blipFill>
        <p:spPr>
          <a:xfrm>
            <a:off x="3514725" y="1720863"/>
            <a:ext cx="8224668" cy="4537225"/>
          </a:xfrm>
          <a:prstGeom prst="rect">
            <a:avLst/>
          </a:prstGeom>
        </p:spPr>
      </p:pic>
    </p:spTree>
    <p:extLst>
      <p:ext uri="{BB962C8B-B14F-4D97-AF65-F5344CB8AC3E}">
        <p14:creationId xmlns:p14="http://schemas.microsoft.com/office/powerpoint/2010/main" val="12720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FB729B-E4B7-C877-7822-CA069DBCA5D6}"/>
              </a:ext>
            </a:extLst>
          </p:cNvPr>
          <p:cNvSpPr>
            <a:spLocks noGrp="1"/>
          </p:cNvSpPr>
          <p:nvPr>
            <p:ph type="body" sz="quarter" idx="13"/>
          </p:nvPr>
        </p:nvSpPr>
        <p:spPr>
          <a:xfrm>
            <a:off x="248401" y="1774824"/>
            <a:ext cx="6754105" cy="3879851"/>
          </a:xfrm>
        </p:spPr>
        <p:txBody>
          <a:bodyPr>
            <a:normAutofit lnSpcReduction="10000"/>
          </a:bodyPr>
          <a:lstStyle/>
          <a:p>
            <a:r>
              <a:rPr lang="en-US">
                <a:latin typeface="Segoe UI"/>
                <a:cs typeface="Segoe UI"/>
              </a:rPr>
              <a:t>"</a:t>
            </a:r>
            <a:r>
              <a:rPr lang="en-US" b="0">
                <a:latin typeface="Segoe UI"/>
                <a:cs typeface="Segoe UI"/>
              </a:rPr>
              <a:t>Many prices have increased due to the rise in fuel costs … fish, oils, rice and flour. It is also very difficult on the farm because the cost of living increases every day and it is necessary to pay a little more to the people who work with us.” </a:t>
            </a:r>
            <a:r>
              <a:rPr lang="en-US">
                <a:latin typeface="Segoe UI"/>
                <a:cs typeface="Segoe UI"/>
              </a:rPr>
              <a:t>Hugo Guerrero, Fairtrade coffee farmer, Peru.</a:t>
            </a:r>
            <a:endParaRPr lang="en-US"/>
          </a:p>
        </p:txBody>
      </p:sp>
      <p:sp>
        <p:nvSpPr>
          <p:cNvPr id="3" name="Slide Number Placeholder 2">
            <a:extLst>
              <a:ext uri="{FF2B5EF4-FFF2-40B4-BE49-F238E27FC236}">
                <a16:creationId xmlns:a16="http://schemas.microsoft.com/office/drawing/2014/main" id="{04D9941E-4B64-5A8D-529A-A1DEBD890D80}"/>
              </a:ext>
            </a:extLst>
          </p:cNvPr>
          <p:cNvSpPr>
            <a:spLocks noGrp="1"/>
          </p:cNvSpPr>
          <p:nvPr>
            <p:ph type="sldNum" sz="quarter" idx="10"/>
          </p:nvPr>
        </p:nvSpPr>
        <p:spPr/>
        <p:txBody>
          <a:bodyPr/>
          <a:lstStyle/>
          <a:p>
            <a:pPr>
              <a:defRPr/>
            </a:pPr>
            <a:fld id="{360DDABC-F624-4E2F-BC1E-1B8F4309F2BD}" type="slidenum">
              <a:rPr lang="en-US" smtClean="0"/>
              <a:pPr>
                <a:defRPr/>
              </a:pPr>
              <a:t>7</a:t>
            </a:fld>
            <a:endParaRPr lang="en-US"/>
          </a:p>
        </p:txBody>
      </p:sp>
      <p:pic>
        <p:nvPicPr>
          <p:cNvPr id="5" name="Picture 3" descr="A picture containing outdoor, marketplace, person, fruit&#10;&#10;Description automatically generated">
            <a:extLst>
              <a:ext uri="{FF2B5EF4-FFF2-40B4-BE49-F238E27FC236}">
                <a16:creationId xmlns:a16="http://schemas.microsoft.com/office/drawing/2014/main" id="{B92BD4D0-5544-9FD3-0B86-9B6EB32CD0EE}"/>
              </a:ext>
            </a:extLst>
          </p:cNvPr>
          <p:cNvPicPr>
            <a:picLocks noChangeAspect="1"/>
          </p:cNvPicPr>
          <p:nvPr/>
        </p:nvPicPr>
        <p:blipFill>
          <a:blip r:embed="rId3"/>
          <a:stretch>
            <a:fillRect/>
          </a:stretch>
        </p:blipFill>
        <p:spPr>
          <a:xfrm>
            <a:off x="7125834" y="770164"/>
            <a:ext cx="3917785" cy="5878285"/>
          </a:xfrm>
          <a:prstGeom prst="rect">
            <a:avLst/>
          </a:prstGeom>
        </p:spPr>
      </p:pic>
    </p:spTree>
    <p:extLst>
      <p:ext uri="{BB962C8B-B14F-4D97-AF65-F5344CB8AC3E}">
        <p14:creationId xmlns:p14="http://schemas.microsoft.com/office/powerpoint/2010/main" val="2275637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0E1598-06DE-3775-CC2C-F625CDA4991E}"/>
              </a:ext>
            </a:extLst>
          </p:cNvPr>
          <p:cNvSpPr txBox="1">
            <a:spLocks/>
          </p:cNvSpPr>
          <p:nvPr/>
        </p:nvSpPr>
        <p:spPr bwMode="auto">
          <a:xfrm>
            <a:off x="-78" y="696959"/>
            <a:ext cx="102997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r>
              <a:rPr lang="en-GB" altLang="en-US">
                <a:ea typeface="+mj-lt"/>
                <a:cs typeface="+mj-lt"/>
              </a:rPr>
              <a:t>The impact of the cost of living crisis</a:t>
            </a:r>
          </a:p>
          <a:p>
            <a:endParaRPr lang="en-GB" b="0">
              <a:ea typeface="+mj-lt"/>
              <a:cs typeface="+mj-lt"/>
            </a:endParaRPr>
          </a:p>
        </p:txBody>
      </p:sp>
      <p:sp>
        <p:nvSpPr>
          <p:cNvPr id="5" name="Slide Number Placeholder 3">
            <a:extLst>
              <a:ext uri="{FF2B5EF4-FFF2-40B4-BE49-F238E27FC236}">
                <a16:creationId xmlns:a16="http://schemas.microsoft.com/office/drawing/2014/main" id="{869CB3C8-0AB8-7B80-4A95-8BD332A52375}"/>
              </a:ext>
            </a:extLst>
          </p:cNvPr>
          <p:cNvSpPr>
            <a:spLocks noGrp="1"/>
          </p:cNvSpPr>
          <p:nvPr>
            <p:ph type="sldNum" sz="quarter" idx="10"/>
          </p:nvPr>
        </p:nvSpPr>
        <p:spPr>
          <a:xfrm>
            <a:off x="11506200" y="6258088"/>
            <a:ext cx="685800" cy="685800"/>
          </a:xfrm>
        </p:spPr>
        <p:txBody>
          <a:bodyPr/>
          <a:lstStyle/>
          <a:p>
            <a:pPr>
              <a:defRPr/>
            </a:pPr>
            <a:r>
              <a:rPr lang="en-US"/>
              <a:t>6</a:t>
            </a:r>
            <a:endParaRPr lang="en-US">
              <a:solidFill>
                <a:schemeClr val="tx1"/>
              </a:solidFill>
            </a:endParaRPr>
          </a:p>
        </p:txBody>
      </p:sp>
      <p:sp>
        <p:nvSpPr>
          <p:cNvPr id="3" name="TextBox 2">
            <a:extLst>
              <a:ext uri="{FF2B5EF4-FFF2-40B4-BE49-F238E27FC236}">
                <a16:creationId xmlns:a16="http://schemas.microsoft.com/office/drawing/2014/main" id="{71490042-B309-5818-9375-C8D67DFA389B}"/>
              </a:ext>
            </a:extLst>
          </p:cNvPr>
          <p:cNvSpPr txBox="1"/>
          <p:nvPr/>
        </p:nvSpPr>
        <p:spPr>
          <a:xfrm>
            <a:off x="2974964" y="1800944"/>
            <a:ext cx="9119756" cy="3970318"/>
          </a:xfrm>
          <a:prstGeom prst="rect">
            <a:avLst/>
          </a:prstGeom>
          <a:noFill/>
        </p:spPr>
        <p:txBody>
          <a:bodyPr wrap="square" lIns="91440" tIns="45720" rIns="91440" bIns="45720" anchor="t">
            <a:spAutoFit/>
          </a:bodyPr>
          <a:lstStyle/>
          <a:p>
            <a:pPr>
              <a:buClr>
                <a:srgbClr val="0FC0FC"/>
              </a:buClr>
              <a:buSzPts val="800"/>
            </a:pPr>
            <a:r>
              <a:rPr lang="en-US" b="1" dirty="0">
                <a:latin typeface="Exo 2"/>
                <a:ea typeface="Times New Roman" panose="02020603050405020304" pitchFamily="18" charset="0"/>
                <a:cs typeface="Segoe UI"/>
              </a:rPr>
              <a:t>How Fairtrade helps tackle cost-of-living across the world</a:t>
            </a:r>
            <a:endParaRPr lang="en-US" dirty="0">
              <a:latin typeface="Exo 2"/>
              <a:ea typeface="Times New Roman" panose="02020603050405020304" pitchFamily="18" charset="0"/>
              <a:cs typeface="Segoe UI"/>
            </a:endParaRPr>
          </a:p>
          <a:p>
            <a:pPr>
              <a:buSzPts val="800"/>
            </a:pPr>
            <a:endParaRPr lang="en-US" dirty="0">
              <a:latin typeface="Exo 2"/>
              <a:ea typeface="Times New Roman" panose="02020603050405020304" pitchFamily="18" charset="0"/>
              <a:cs typeface="Segoe UI"/>
            </a:endParaRPr>
          </a:p>
          <a:p>
            <a:pPr marL="285750" indent="-285750">
              <a:buSzPts val="800"/>
              <a:buFont typeface="Arial"/>
              <a:buChar char="•"/>
            </a:pPr>
            <a:r>
              <a:rPr lang="en-US" sz="1800" dirty="0">
                <a:effectLst/>
                <a:latin typeface="Exo 2"/>
                <a:ea typeface="Times New Roman" panose="02020603050405020304" pitchFamily="18" charset="0"/>
                <a:cs typeface="Segoe UI"/>
              </a:rPr>
              <a:t>Research proves that farmers that are members of Fairtrade certified </a:t>
            </a:r>
            <a:r>
              <a:rPr lang="en-US" sz="1800" dirty="0" err="1">
                <a:effectLst/>
                <a:latin typeface="Exo 2"/>
                <a:ea typeface="Times New Roman" panose="02020603050405020304" pitchFamily="18" charset="0"/>
                <a:cs typeface="Segoe UI"/>
              </a:rPr>
              <a:t>organisations</a:t>
            </a:r>
            <a:r>
              <a:rPr lang="en-US" sz="1800" dirty="0">
                <a:effectLst/>
                <a:latin typeface="Exo 2"/>
                <a:ea typeface="Times New Roman" panose="02020603050405020304" pitchFamily="18" charset="0"/>
                <a:cs typeface="Segoe UI"/>
              </a:rPr>
              <a:t> report greater economic resilience than non-Fairtrade farmers.</a:t>
            </a:r>
            <a:r>
              <a:rPr lang="en-US" dirty="0">
                <a:latin typeface="Exo 2"/>
                <a:ea typeface="Times New Roman" panose="02020603050405020304" pitchFamily="18" charset="0"/>
                <a:cs typeface="Segoe UI"/>
              </a:rPr>
              <a:t> </a:t>
            </a:r>
            <a:endParaRPr lang="en-GB" dirty="0">
              <a:latin typeface="Exo 2"/>
              <a:ea typeface="Times New Roman" panose="02020603050405020304" pitchFamily="18" charset="0"/>
              <a:cs typeface="Segoe UI"/>
            </a:endParaRPr>
          </a:p>
          <a:p>
            <a:pPr>
              <a:buSzPts val="800"/>
            </a:pPr>
            <a:endParaRPr lang="en-US" dirty="0">
              <a:latin typeface="Exo 2"/>
              <a:ea typeface="Times New Roman" panose="02020603050405020304" pitchFamily="18" charset="0"/>
              <a:cs typeface="Segoe UI"/>
            </a:endParaRPr>
          </a:p>
          <a:p>
            <a:pPr marL="285750" lvl="0" indent="-285750">
              <a:buSzPts val="800"/>
              <a:buFont typeface="Arial"/>
              <a:buChar char="•"/>
            </a:pPr>
            <a:r>
              <a:rPr lang="en-US" dirty="0">
                <a:latin typeface="Exo 2"/>
                <a:ea typeface="Times New Roman" panose="02020603050405020304" pitchFamily="18" charset="0"/>
                <a:cs typeface="Segoe UI"/>
              </a:rPr>
              <a:t>This is due to the </a:t>
            </a:r>
            <a:r>
              <a:rPr lang="en-US" sz="1800" dirty="0">
                <a:effectLst/>
                <a:latin typeface="Exo 2"/>
                <a:ea typeface="Times New Roman" panose="02020603050405020304" pitchFamily="18" charset="0"/>
                <a:cs typeface="Segoe UI"/>
              </a:rPr>
              <a:t>Fairtrade Minimum Price and Premium, which can deliver fairer incomes for farmers and workers</a:t>
            </a:r>
          </a:p>
          <a:p>
            <a:pPr lvl="0">
              <a:buSzPts val="800"/>
            </a:pPr>
            <a:endParaRPr lang="en-US" sz="1800" dirty="0">
              <a:effectLst/>
              <a:latin typeface="Exo 2"/>
              <a:ea typeface="Times New Roman" panose="02020603050405020304" pitchFamily="18" charset="0"/>
              <a:cs typeface="Segoe UI"/>
            </a:endParaRPr>
          </a:p>
          <a:p>
            <a:pPr marL="285750" lvl="0" indent="-285750">
              <a:buSzPts val="800"/>
              <a:buFont typeface="Arial"/>
              <a:buChar char="•"/>
            </a:pPr>
            <a:r>
              <a:rPr lang="en-US" dirty="0">
                <a:latin typeface="Exo 2"/>
                <a:ea typeface="Times New Roman" panose="02020603050405020304" pitchFamily="18" charset="0"/>
                <a:cs typeface="Segoe UI"/>
              </a:rPr>
              <a:t>But it’s also due to</a:t>
            </a:r>
            <a:r>
              <a:rPr lang="en-US" sz="1800" dirty="0">
                <a:effectLst/>
                <a:latin typeface="Exo 2"/>
                <a:ea typeface="Times New Roman" panose="02020603050405020304" pitchFamily="18" charset="0"/>
                <a:cs typeface="Segoe UI"/>
              </a:rPr>
              <a:t> low- or no-interest loans, </a:t>
            </a:r>
            <a:r>
              <a:rPr lang="en-US" sz="1800" dirty="0" err="1">
                <a:effectLst/>
                <a:latin typeface="Exo 2"/>
                <a:ea typeface="Times New Roman" panose="02020603050405020304" pitchFamily="18" charset="0"/>
                <a:cs typeface="Segoe UI"/>
              </a:rPr>
              <a:t>co-operative</a:t>
            </a:r>
            <a:r>
              <a:rPr lang="en-US" sz="1800" dirty="0">
                <a:effectLst/>
                <a:latin typeface="Exo 2"/>
                <a:ea typeface="Times New Roman" panose="02020603050405020304" pitchFamily="18" charset="0"/>
                <a:cs typeface="Segoe UI"/>
              </a:rPr>
              <a:t> support for its members, and support in </a:t>
            </a:r>
            <a:r>
              <a:rPr lang="en-US" dirty="0">
                <a:latin typeface="Exo 2"/>
                <a:ea typeface="Times New Roman" panose="02020603050405020304" pitchFamily="18" charset="0"/>
                <a:cs typeface="Segoe UI"/>
              </a:rPr>
              <a:t>earning money from other sources </a:t>
            </a:r>
            <a:r>
              <a:rPr lang="en-US" sz="1800" dirty="0">
                <a:effectLst/>
                <a:latin typeface="Exo 2"/>
                <a:ea typeface="Times New Roman" panose="02020603050405020304" pitchFamily="18" charset="0"/>
                <a:cs typeface="Segoe UI"/>
              </a:rPr>
              <a:t>and other training opportunities.</a:t>
            </a:r>
          </a:p>
          <a:p>
            <a:pPr marL="285750" lvl="0" indent="-285750">
              <a:buSzPts val="800"/>
              <a:buFont typeface="Arial"/>
              <a:buChar char="•"/>
            </a:pPr>
            <a:endParaRPr lang="en-US" dirty="0">
              <a:latin typeface="Exo 2"/>
              <a:cs typeface="Segoe UI"/>
            </a:endParaRPr>
          </a:p>
          <a:p>
            <a:pPr marL="285750" lvl="0" indent="-285750">
              <a:buSzPts val="800"/>
              <a:buFont typeface="Arial"/>
              <a:buChar char="•"/>
            </a:pPr>
            <a:r>
              <a:rPr lang="en-US" dirty="0">
                <a:latin typeface="Exo 2"/>
                <a:cs typeface="Segoe UI"/>
              </a:rPr>
              <a:t>With the extra income and extra security Fairtrade can offer, farmers like Hugo can better plan for and adapt to the cost of living crisis and the effects of climate change.</a:t>
            </a:r>
            <a:endParaRPr lang="en-GB" dirty="0">
              <a:latin typeface="Exo 2"/>
              <a:cs typeface="Segoe UI"/>
            </a:endParaRPr>
          </a:p>
        </p:txBody>
      </p:sp>
      <p:pic>
        <p:nvPicPr>
          <p:cNvPr id="2" name="Picture 3" descr="A picture containing outdoor, marketplace, person, fruit&#10;&#10;Description automatically generated">
            <a:extLst>
              <a:ext uri="{FF2B5EF4-FFF2-40B4-BE49-F238E27FC236}">
                <a16:creationId xmlns:a16="http://schemas.microsoft.com/office/drawing/2014/main" id="{394B4AB3-531A-E99E-685C-A151166EB3A7}"/>
              </a:ext>
            </a:extLst>
          </p:cNvPr>
          <p:cNvPicPr>
            <a:picLocks noChangeAspect="1"/>
          </p:cNvPicPr>
          <p:nvPr/>
        </p:nvPicPr>
        <p:blipFill>
          <a:blip r:embed="rId3"/>
          <a:stretch>
            <a:fillRect/>
          </a:stretch>
        </p:blipFill>
        <p:spPr>
          <a:xfrm>
            <a:off x="-4309" y="1085850"/>
            <a:ext cx="2742128" cy="4114800"/>
          </a:xfrm>
          <a:prstGeom prst="rect">
            <a:avLst/>
          </a:prstGeom>
        </p:spPr>
      </p:pic>
    </p:spTree>
    <p:extLst>
      <p:ext uri="{BB962C8B-B14F-4D97-AF65-F5344CB8AC3E}">
        <p14:creationId xmlns:p14="http://schemas.microsoft.com/office/powerpoint/2010/main" val="421542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0E1598-06DE-3775-CC2C-F625CDA4991E}"/>
              </a:ext>
            </a:extLst>
          </p:cNvPr>
          <p:cNvSpPr txBox="1">
            <a:spLocks/>
          </p:cNvSpPr>
          <p:nvPr/>
        </p:nvSpPr>
        <p:spPr bwMode="auto">
          <a:xfrm>
            <a:off x="-78" y="696959"/>
            <a:ext cx="102997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r>
              <a:rPr lang="en-GB" altLang="en-US">
                <a:ea typeface="+mj-lt"/>
                <a:cs typeface="+mj-lt"/>
              </a:rPr>
              <a:t>What about the cost of living in the UK?</a:t>
            </a:r>
            <a:endParaRPr lang="en-US"/>
          </a:p>
          <a:p>
            <a:endParaRPr lang="en-GB" b="0">
              <a:ea typeface="+mj-lt"/>
              <a:cs typeface="+mj-lt"/>
            </a:endParaRPr>
          </a:p>
        </p:txBody>
      </p:sp>
      <p:sp>
        <p:nvSpPr>
          <p:cNvPr id="5" name="Slide Number Placeholder 3">
            <a:extLst>
              <a:ext uri="{FF2B5EF4-FFF2-40B4-BE49-F238E27FC236}">
                <a16:creationId xmlns:a16="http://schemas.microsoft.com/office/drawing/2014/main" id="{869CB3C8-0AB8-7B80-4A95-8BD332A52375}"/>
              </a:ext>
            </a:extLst>
          </p:cNvPr>
          <p:cNvSpPr>
            <a:spLocks noGrp="1"/>
          </p:cNvSpPr>
          <p:nvPr>
            <p:ph type="sldNum" sz="quarter" idx="10"/>
          </p:nvPr>
        </p:nvSpPr>
        <p:spPr>
          <a:xfrm>
            <a:off x="11506200" y="6258088"/>
            <a:ext cx="685800" cy="685800"/>
          </a:xfrm>
        </p:spPr>
        <p:txBody>
          <a:bodyPr/>
          <a:lstStyle/>
          <a:p>
            <a:pPr>
              <a:defRPr/>
            </a:pPr>
            <a:r>
              <a:rPr lang="en-US"/>
              <a:t>6</a:t>
            </a:r>
            <a:endParaRPr lang="en-US">
              <a:solidFill>
                <a:schemeClr val="tx1"/>
              </a:solidFill>
            </a:endParaRPr>
          </a:p>
        </p:txBody>
      </p:sp>
      <p:sp>
        <p:nvSpPr>
          <p:cNvPr id="3" name="TextBox 2">
            <a:extLst>
              <a:ext uri="{FF2B5EF4-FFF2-40B4-BE49-F238E27FC236}">
                <a16:creationId xmlns:a16="http://schemas.microsoft.com/office/drawing/2014/main" id="{71490042-B309-5818-9375-C8D67DFA389B}"/>
              </a:ext>
            </a:extLst>
          </p:cNvPr>
          <p:cNvSpPr txBox="1"/>
          <p:nvPr/>
        </p:nvSpPr>
        <p:spPr>
          <a:xfrm>
            <a:off x="373712" y="2226269"/>
            <a:ext cx="6636688" cy="2862322"/>
          </a:xfrm>
          <a:prstGeom prst="rect">
            <a:avLst/>
          </a:prstGeom>
          <a:noFill/>
        </p:spPr>
        <p:txBody>
          <a:bodyPr wrap="square" lIns="91440" tIns="45720" rIns="91440" bIns="45720" anchor="t">
            <a:spAutoFit/>
          </a:bodyPr>
          <a:lstStyle/>
          <a:p>
            <a:r>
              <a:rPr lang="en-US" b="1" dirty="0">
                <a:latin typeface="Exo 2"/>
                <a:cs typeface="Segoe UI"/>
              </a:rPr>
              <a:t>Fairtrade doesn't have to cost you more</a:t>
            </a:r>
            <a:endParaRPr lang="en-US" b="1" dirty="0">
              <a:cs typeface="Segoe UI"/>
            </a:endParaRPr>
          </a:p>
          <a:p>
            <a:endParaRPr lang="en-US" b="1" dirty="0">
              <a:latin typeface="Exo 2"/>
              <a:cs typeface="Segoe UI"/>
            </a:endParaRPr>
          </a:p>
          <a:p>
            <a:r>
              <a:rPr lang="en-US" dirty="0">
                <a:latin typeface="Exo 2"/>
                <a:cs typeface="Segoe UI"/>
              </a:rPr>
              <a:t>Fairtrade is all about pay, protection and power </a:t>
            </a:r>
            <a:r>
              <a:rPr lang="en-US" b="1" dirty="0">
                <a:latin typeface="Exo 2"/>
                <a:cs typeface="Segoe UI"/>
              </a:rPr>
              <a:t>for farmers and workers</a:t>
            </a:r>
            <a:r>
              <a:rPr lang="en-US" dirty="0">
                <a:latin typeface="Exo 2"/>
                <a:cs typeface="Segoe UI"/>
              </a:rPr>
              <a:t> across the world. It's </a:t>
            </a:r>
            <a:r>
              <a:rPr lang="en-US" b="1" dirty="0">
                <a:latin typeface="Exo 2"/>
                <a:cs typeface="Segoe UI"/>
              </a:rPr>
              <a:t>not about how much you pay.</a:t>
            </a:r>
          </a:p>
          <a:p>
            <a:endParaRPr lang="en-US" dirty="0">
              <a:latin typeface="Exo 2"/>
              <a:cs typeface="Segoe UI"/>
            </a:endParaRPr>
          </a:p>
          <a:p>
            <a:r>
              <a:rPr lang="en-US" dirty="0">
                <a:latin typeface="Exo 2"/>
                <a:cs typeface="Segoe UI"/>
              </a:rPr>
              <a:t>That's why so many supermarket own-brand ranges have Fairtrade options, and why you can find Fairtrade options in so many discount retailers.</a:t>
            </a:r>
          </a:p>
          <a:p>
            <a:endParaRPr lang="en-US" b="1" dirty="0">
              <a:latin typeface="Exo 2"/>
              <a:cs typeface="Segoe UI"/>
            </a:endParaRPr>
          </a:p>
        </p:txBody>
      </p:sp>
      <p:pic>
        <p:nvPicPr>
          <p:cNvPr id="6" name="Picture 6" descr="A picture containing text, person, screenshot&#10;&#10;Description automatically generated">
            <a:extLst>
              <a:ext uri="{FF2B5EF4-FFF2-40B4-BE49-F238E27FC236}">
                <a16:creationId xmlns:a16="http://schemas.microsoft.com/office/drawing/2014/main" id="{592800A4-DD8B-35D1-EBFE-01BD01016BD7}"/>
              </a:ext>
            </a:extLst>
          </p:cNvPr>
          <p:cNvPicPr>
            <a:picLocks noChangeAspect="1"/>
          </p:cNvPicPr>
          <p:nvPr/>
        </p:nvPicPr>
        <p:blipFill>
          <a:blip r:embed="rId3"/>
          <a:stretch>
            <a:fillRect/>
          </a:stretch>
        </p:blipFill>
        <p:spPr>
          <a:xfrm>
            <a:off x="7010400" y="1410473"/>
            <a:ext cx="4884682" cy="3642916"/>
          </a:xfrm>
          <a:prstGeom prst="rect">
            <a:avLst/>
          </a:prstGeom>
        </p:spPr>
      </p:pic>
      <p:sp>
        <p:nvSpPr>
          <p:cNvPr id="7" name="TextBox 6">
            <a:extLst>
              <a:ext uri="{FF2B5EF4-FFF2-40B4-BE49-F238E27FC236}">
                <a16:creationId xmlns:a16="http://schemas.microsoft.com/office/drawing/2014/main" id="{16922E86-CA85-408B-C8BA-9407FF432573}"/>
              </a:ext>
            </a:extLst>
          </p:cNvPr>
          <p:cNvSpPr txBox="1"/>
          <p:nvPr/>
        </p:nvSpPr>
        <p:spPr>
          <a:xfrm>
            <a:off x="7094482" y="5123793"/>
            <a:ext cx="47493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egoe UI"/>
                <a:cs typeface="Segoe UI"/>
              </a:rPr>
              <a:t>Check out a few great value Fairtrade options on the Fairtrade Foundation website:</a:t>
            </a:r>
            <a:r>
              <a:rPr lang="en-GB" dirty="0">
                <a:latin typeface="Segoe UI"/>
                <a:cs typeface="Segoe UI"/>
              </a:rPr>
              <a:t>  </a:t>
            </a:r>
            <a:r>
              <a:rPr lang="en-GB" dirty="0">
                <a:latin typeface="Segoe UI"/>
                <a:cs typeface="Segoe UI"/>
                <a:hlinkClick r:id="rId4"/>
              </a:rPr>
              <a:t>https://bit.ly/FairtradeValue</a:t>
            </a:r>
            <a:r>
              <a:rPr lang="en-GB" dirty="0">
                <a:latin typeface="Segoe UI"/>
                <a:cs typeface="Segoe UI"/>
              </a:rPr>
              <a:t> </a:t>
            </a:r>
            <a:endParaRPr lang="en-US" dirty="0"/>
          </a:p>
          <a:p>
            <a:pPr algn="l"/>
            <a:endParaRPr lang="en-US" dirty="0"/>
          </a:p>
        </p:txBody>
      </p:sp>
    </p:spTree>
    <p:extLst>
      <p:ext uri="{BB962C8B-B14F-4D97-AF65-F5344CB8AC3E}">
        <p14:creationId xmlns:p14="http://schemas.microsoft.com/office/powerpoint/2010/main" val="403623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Future is Fair colour palette">
      <a:dk1>
        <a:sysClr val="windowText" lastClr="000000"/>
      </a:dk1>
      <a:lt1>
        <a:sysClr val="window" lastClr="FFFFFF"/>
      </a:lt1>
      <a:dk2>
        <a:srgbClr val="9CA399"/>
      </a:dk2>
      <a:lt2>
        <a:srgbClr val="DADADA"/>
      </a:lt2>
      <a:accent1>
        <a:srgbClr val="0FC0FC"/>
      </a:accent1>
      <a:accent2>
        <a:srgbClr val="D4FF47"/>
      </a:accent2>
      <a:accent3>
        <a:srgbClr val="001B6E"/>
      </a:accent3>
      <a:accent4>
        <a:srgbClr val="FF8000"/>
      </a:accent4>
      <a:accent5>
        <a:srgbClr val="FF4571"/>
      </a:accent5>
      <a:accent6>
        <a:srgbClr val="7B1DAB"/>
      </a:accent6>
      <a:hlink>
        <a:srgbClr val="0563C1"/>
      </a:hlink>
      <a:folHlink>
        <a:srgbClr val="7B1DAB"/>
      </a:folHlink>
    </a:clrScheme>
    <a:fontScheme name="Fairtrade">
      <a:majorFont>
        <a:latin typeface="Alegreya Sans"/>
        <a:ea typeface=""/>
        <a:cs typeface=""/>
      </a:majorFont>
      <a:minorFont>
        <a:latin typeface="Exo 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uture is Fair colour palette">
    <a:dk1>
      <a:sysClr val="windowText" lastClr="000000"/>
    </a:dk1>
    <a:lt1>
      <a:sysClr val="window" lastClr="FFFFFF"/>
    </a:lt1>
    <a:dk2>
      <a:srgbClr val="9CA399"/>
    </a:dk2>
    <a:lt2>
      <a:srgbClr val="DADADA"/>
    </a:lt2>
    <a:accent1>
      <a:srgbClr val="0FC0FC"/>
    </a:accent1>
    <a:accent2>
      <a:srgbClr val="D4FF47"/>
    </a:accent2>
    <a:accent3>
      <a:srgbClr val="001B6E"/>
    </a:accent3>
    <a:accent4>
      <a:srgbClr val="FF8000"/>
    </a:accent4>
    <a:accent5>
      <a:srgbClr val="FF4571"/>
    </a:accent5>
    <a:accent6>
      <a:srgbClr val="7B1DAB"/>
    </a:accent6>
    <a:hlink>
      <a:srgbClr val="0563C1"/>
    </a:hlink>
    <a:folHlink>
      <a:srgbClr val="7B1DAB"/>
    </a:folHlink>
  </a:clrScheme>
</a:themeOverride>
</file>

<file path=ppt/theme/themeOverride2.xml><?xml version="1.0" encoding="utf-8"?>
<a:themeOverride xmlns:a="http://schemas.openxmlformats.org/drawingml/2006/main">
  <a:clrScheme name="Future is Fair colour palette">
    <a:dk1>
      <a:sysClr val="windowText" lastClr="000000"/>
    </a:dk1>
    <a:lt1>
      <a:sysClr val="window" lastClr="FFFFFF"/>
    </a:lt1>
    <a:dk2>
      <a:srgbClr val="9CA399"/>
    </a:dk2>
    <a:lt2>
      <a:srgbClr val="DADADA"/>
    </a:lt2>
    <a:accent1>
      <a:srgbClr val="0FC0FC"/>
    </a:accent1>
    <a:accent2>
      <a:srgbClr val="D4FF47"/>
    </a:accent2>
    <a:accent3>
      <a:srgbClr val="001B6E"/>
    </a:accent3>
    <a:accent4>
      <a:srgbClr val="FF8000"/>
    </a:accent4>
    <a:accent5>
      <a:srgbClr val="FF4571"/>
    </a:accent5>
    <a:accent6>
      <a:srgbClr val="7B1DAB"/>
    </a:accent6>
    <a:hlink>
      <a:srgbClr val="0563C1"/>
    </a:hlink>
    <a:folHlink>
      <a:srgbClr val="7B1DA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2a3a94e-00d0-4f7d-8a82-0598752b5204">
      <Terms xmlns="http://schemas.microsoft.com/office/infopath/2007/PartnerControls"/>
    </lcf76f155ced4ddcb4097134ff3c332f>
    <TaxCatchAll xmlns="9ede937b-bab6-4296-b22c-1d70cdbe55c8" xsi:nil="true"/>
    <SharedWithUsers xmlns="9ede937b-bab6-4296-b22c-1d70cdbe55c8">
      <UserInfo>
        <DisplayName>Hannah Mills</DisplayName>
        <AccountId>139</AccountId>
        <AccountType/>
      </UserInfo>
      <UserInfo>
        <DisplayName>Nick Jones</DisplayName>
        <AccountId>54</AccountId>
        <AccountType/>
      </UserInfo>
      <UserInfo>
        <DisplayName>Hannah Radvan</DisplayName>
        <AccountId>29</AccountId>
        <AccountType/>
      </UserInfo>
      <UserInfo>
        <DisplayName>Ellie Failes</DisplayName>
        <AccountId>87</AccountId>
        <AccountType/>
      </UserInfo>
      <UserInfo>
        <DisplayName>Anna Mann</DisplayName>
        <AccountId>48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4FBF3FA8244D848A8B1D0F9E8B6E729" ma:contentTypeVersion="14" ma:contentTypeDescription="Create a new document." ma:contentTypeScope="" ma:versionID="a7fb1f0fc994781b6242fa1b995e437f">
  <xsd:schema xmlns:xsd="http://www.w3.org/2001/XMLSchema" xmlns:xs="http://www.w3.org/2001/XMLSchema" xmlns:p="http://schemas.microsoft.com/office/2006/metadata/properties" xmlns:ns2="52a3a94e-00d0-4f7d-8a82-0598752b5204" xmlns:ns3="9ede937b-bab6-4296-b22c-1d70cdbe55c8" targetNamespace="http://schemas.microsoft.com/office/2006/metadata/properties" ma:root="true" ma:fieldsID="12166fbbdd2f9d7a141af2179f53c712" ns2:_="" ns3:_="">
    <xsd:import namespace="52a3a94e-00d0-4f7d-8a82-0598752b5204"/>
    <xsd:import namespace="9ede937b-bab6-4296-b22c-1d70cdbe55c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a3a94e-00d0-4f7d-8a82-0598752b52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aac5b8f-eef4-4bcc-9755-3d47f8a28bf4"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ede937b-bab6-4296-b22c-1d70cdbe55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b9ff173b-c31e-4f75-bafe-176fd20284d2}" ma:internalName="TaxCatchAll" ma:showField="CatchAllData" ma:web="9ede937b-bab6-4296-b22c-1d70cdbe55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959784-DBEC-4904-B3AD-0EC6C35357AF}">
  <ds:schemaRefs>
    <ds:schemaRef ds:uri="52a3a94e-00d0-4f7d-8a82-0598752b5204"/>
    <ds:schemaRef ds:uri="9ede937b-bab6-4296-b22c-1d70cdbe55c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95683B5-749F-4242-89C2-B1EB92425BCA}">
  <ds:schemaRefs>
    <ds:schemaRef ds:uri="http://schemas.microsoft.com/sharepoint/v3/contenttype/forms"/>
  </ds:schemaRefs>
</ds:datastoreItem>
</file>

<file path=customXml/itemProps3.xml><?xml version="1.0" encoding="utf-8"?>
<ds:datastoreItem xmlns:ds="http://schemas.openxmlformats.org/officeDocument/2006/customXml" ds:itemID="{0BE328F3-546A-4F7F-ACF1-B76F1E3B2F76}">
  <ds:schemaRefs>
    <ds:schemaRef ds:uri="52a3a94e-00d0-4f7d-8a82-0598752b5204"/>
    <ds:schemaRef ds:uri="9ede937b-bab6-4296-b22c-1d70cdbe55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1381</TotalTime>
  <Words>4552</Words>
  <Application>Microsoft Office PowerPoint</Application>
  <PresentationFormat>Widescreen</PresentationFormat>
  <Paragraphs>281</Paragraphs>
  <Slides>26</Slides>
  <Notes>26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Calibri</vt:lpstr>
      <vt:lpstr>Arial</vt:lpstr>
      <vt:lpstr>Alegreya Sans</vt:lpstr>
      <vt:lpstr>Segoe UI</vt:lpstr>
      <vt:lpstr>Wingdings</vt:lpstr>
      <vt:lpstr>Exo 2</vt:lpstr>
      <vt:lpstr>Alegreya Sans Black</vt:lpstr>
      <vt:lpstr>Times New Roman</vt:lpstr>
      <vt:lpstr>Aleo</vt:lpstr>
      <vt:lpstr>Office Theme</vt:lpstr>
      <vt:lpstr>Fairtrade Fortnight 2023</vt:lpstr>
      <vt:lpstr>Hello!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Endangered Aisle campaign </vt:lpstr>
      <vt:lpstr>Which foods could be endangered?</vt:lpstr>
      <vt:lpstr>Which foods could be endangered?</vt:lpstr>
      <vt:lpstr>Which foods could be endangered?</vt:lpstr>
      <vt:lpstr>Endangered Aisle – find out more!</vt:lpstr>
      <vt:lpstr>PowerPoint Presentation</vt:lpstr>
      <vt:lpstr>PowerPoint Presentation</vt:lpstr>
      <vt:lpstr>PowerPoint Presentation</vt:lpstr>
      <vt:lpstr>Emelia Debrah</vt:lpstr>
      <vt:lpstr>About Cocoa production before co-op</vt:lpstr>
      <vt:lpstr>Joining the Sankofa project</vt:lpstr>
      <vt:lpstr>Managing cost of living &amp; future of cocoa</vt:lpstr>
      <vt:lpstr>PowerPoint Presentation</vt:lpstr>
      <vt:lpstr>PowerPoint Presentation</vt:lpstr>
      <vt:lpstr>PowerPoint Presentation</vt:lpstr>
      <vt:lpstr>PowerPoint Presentation</vt:lpstr>
      <vt:lpstr>Thanks!   Visit www.fairtrade.org.uk to find out more  Sources for all statistics and facts in this presentation are available on the Resource Library section of our website.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chiky sierra</dc:creator>
  <cp:lastModifiedBy>Sarah Hazlehurst</cp:lastModifiedBy>
  <cp:revision>9</cp:revision>
  <dcterms:created xsi:type="dcterms:W3CDTF">2021-05-11T08:32:31Z</dcterms:created>
  <dcterms:modified xsi:type="dcterms:W3CDTF">2023-02-17T09:34:30Z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d9b718e-09df-40af-9ac0-7b1114f10022_Enabled">
    <vt:lpwstr>true</vt:lpwstr>
  </property>
  <property fmtid="{D5CDD505-2E9C-101B-9397-08002B2CF9AE}" pid="3" name="MSIP_Label_ed9b718e-09df-40af-9ac0-7b1114f10022_SetDate">
    <vt:lpwstr>2022-11-03T11:03:54Z</vt:lpwstr>
  </property>
  <property fmtid="{D5CDD505-2E9C-101B-9397-08002B2CF9AE}" pid="4" name="MSIP_Label_ed9b718e-09df-40af-9ac0-7b1114f10022_Method">
    <vt:lpwstr>Standard</vt:lpwstr>
  </property>
  <property fmtid="{D5CDD505-2E9C-101B-9397-08002B2CF9AE}" pid="5" name="MSIP_Label_ed9b718e-09df-40af-9ac0-7b1114f10022_Name">
    <vt:lpwstr>defa4170-0d19-0005-0004-bc88714345d2</vt:lpwstr>
  </property>
  <property fmtid="{D5CDD505-2E9C-101B-9397-08002B2CF9AE}" pid="6" name="MSIP_Label_ed9b718e-09df-40af-9ac0-7b1114f10022_SiteId">
    <vt:lpwstr>2cdd2414-d03b-4d28-bcab-551ebb489a59</vt:lpwstr>
  </property>
  <property fmtid="{D5CDD505-2E9C-101B-9397-08002B2CF9AE}" pid="7" name="MSIP_Label_ed9b718e-09df-40af-9ac0-7b1114f10022_ActionId">
    <vt:lpwstr>18537c44-3fb8-45bb-8fe6-cb3c920e0561</vt:lpwstr>
  </property>
  <property fmtid="{D5CDD505-2E9C-101B-9397-08002B2CF9AE}" pid="8" name="MSIP_Label_ed9b718e-09df-40af-9ac0-7b1114f10022_ContentBits">
    <vt:lpwstr>0</vt:lpwstr>
  </property>
  <property fmtid="{D5CDD505-2E9C-101B-9397-08002B2CF9AE}" pid="9" name="ContentTypeId">
    <vt:lpwstr>0x01010084FBF3FA8244D848A8B1D0F9E8B6E729</vt:lpwstr>
  </property>
  <property fmtid="{D5CDD505-2E9C-101B-9397-08002B2CF9AE}" pid="10" name="MediaServiceImageTags">
    <vt:lpwstr/>
  </property>
</Properties>
</file>