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256" r:id="rId5"/>
    <p:sldId id="385" r:id="rId6"/>
    <p:sldId id="2145705091" r:id="rId7"/>
    <p:sldId id="2145705160" r:id="rId8"/>
    <p:sldId id="2145705145" r:id="rId9"/>
    <p:sldId id="2145705162" r:id="rId10"/>
    <p:sldId id="2145705170" r:id="rId11"/>
    <p:sldId id="2145705169" r:id="rId12"/>
    <p:sldId id="2145705161" r:id="rId13"/>
    <p:sldId id="2145705167" r:id="rId14"/>
    <p:sldId id="2145705090" r:id="rId15"/>
    <p:sldId id="2145705165" r:id="rId16"/>
    <p:sldId id="2145705164" r:id="rId17"/>
    <p:sldId id="2145705163" r:id="rId18"/>
    <p:sldId id="2145705166" r:id="rId19"/>
    <p:sldId id="2145705095" r:id="rId20"/>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F70D00-0272-E65B-726F-B5F6313DD32F}" name="Kavita Tailor" initials="KT" userId="S::Kavita.Tailor@fairtrade.org.uk::d94eb10c-84bf-4e3b-a88c-34343e2bad51" providerId="AD"/>
  <p188:author id="{9E3CD102-E5D3-207B-8606-46C7466FCABC}" name="Christy Baumber" initials="CB" userId="S::Christy.Baumber@fairtrade.org.uk::daeaf237-dbe7-418d-b283-41b53977a3c3" providerId="AD"/>
  <p188:author id="{9BC65116-87BC-E8A7-C21C-054CA11C129C}" name="Christy Baumber" initials="CB" userId="S::christy.baumber@fairtrade.org.uk::daeaf237-dbe7-418d-b283-41b53977a3c3" providerId="AD"/>
  <p188:author id="{5B3E8926-3F76-F9D4-8780-C95FD8840910}" name="Charlotte Philpin" initials="CP" userId="S::charlotte.philpin@fairtrade.org.uk::a7ed572f-cc8a-4703-850a-2a710e084af7" providerId="AD"/>
  <p188:author id="{3388632E-7F88-C026-99FF-7C0912C12BC9}" name="Jason Archie-Acheampong" initials="JA" userId="S::jason.archie-acheampong@fairtrade.org.uk::e7888c15-8cbb-45b0-a44b-30b60ba708f5" providerId="AD"/>
  <p188:author id="{18FC493A-D492-5873-9CFB-E6ED077748D3}" name="Catherine Clague" initials="CC" userId="S::Catherine.Clague@fairtrade.org.uk::bfd89602-9cb7-4e43-a9cb-4f8c6d0b6044" providerId="AD"/>
  <p188:author id="{AFF0EA46-A2CF-7859-315A-BC691B265E6C}" name="Becky Forecast" initials="BF" userId="S::becky.forecast@fairtrade.org.uk::3ab8a81e-6cde-4fa6-b9e7-a3571601c878" providerId="AD"/>
  <p188:author id="{8F2EC157-0E7A-1F2B-1C57-CDBAF11D2F99}" name="Sarah Singer" initials="" userId="S::sarah.singer@fairtrade.org.uk::bba94826-c2ee-4ddd-8f17-a04e426639cc" providerId="AD"/>
  <p188:author id="{8536F85D-ED0E-EB85-442E-238B48FDBCC0}" name="Zoe Plummer" initials="ZP" userId="S::Zoe.Plummer@fairtrade.org.uk::d55e8a0d-1fad-45cd-ac49-221f473bba63" providerId="AD"/>
  <p188:author id="{5D8E4871-7FFD-EE98-30BC-9886244C8E78}" name="Nick Cowles" initials="NC" userId="S::Nick.Cowles@fairtrade.org.uk::bbfff643-1196-4f37-917a-c99dcf381a11" providerId="AD"/>
  <p188:author id="{55E07572-404D-D676-69B3-AC45563E035A}" name="Simone Fernandes" initials="SF" userId="S::simone.fernandes@fairtrade.org.uk::a9cbd6bf-d60c-4116-9f39-8bf953c08799" providerId="AD"/>
  <p188:author id="{E537959C-DA33-B7AF-7457-62608CCCF74B}" name="Corinne Robinson" initials="CR" userId="S::corinne.robinson@fairtrade.org.uk::63d3b722-b2a9-4e24-9806-9ae0656b1e8f" providerId="AD"/>
  <p188:author id="{498E78A4-71FB-3524-3F62-E21C95B8F411}" name="Marina El-Hasni" initials="ME" userId="S::marina.el-hasni@fairtrade.org.uk::0b050167-1521-41da-8848-75956c537819" providerId="AD"/>
  <p188:author id="{112932A5-9CDA-E382-1581-673BEB11D679}" name="Christy Brockway" initials="CB" userId="S::Christy.Brockway@fairtrade.org.uk::daeaf237-dbe7-418d-b283-41b53977a3c3" providerId="AD"/>
  <p188:author id="{B56B4CA5-F77B-FD5C-CC25-33A9EC99117C}" name="Louisa Nicholson" initials="LN" userId="S::Louisa.Nicholson@fairtrade.org.uk::62ee6896-a3d9-4dd1-b03a-85b9b41a9b65" providerId="AD"/>
  <p188:author id="{59F2ACA8-BF0E-819B-34BA-4F481582A25F}" name="Mahsa Yeganeh" initials="MY" userId="S::mahsa.yeganeh@fairtrade.org.uk::f6a031aa-6b1d-428a-8ce9-ee59b20a6a2c" providerId="AD"/>
  <p188:author id="{7887A0AA-B6DC-BEFB-65F8-1E38933663D5}" name="Nahuel Tunon" initials="NT" userId="S::nahuel.tunon@fairtrade.org.uk::b1bc94b4-3c3b-4377-951f-919aebdb5f76" providerId="AD"/>
  <p188:author id="{3D8E5AAC-1424-679B-DCC7-7314F6774EAF}" name="Nahuel Tunon" initials="NT" userId="S::Nahuel.Tunon@fairtrade.org.uk::b1bc94b4-3c3b-4377-951f-919aebdb5f76" providerId="AD"/>
  <p188:author id="{0F5E8ABC-5AAD-C549-0398-D690B7DA97DB}" name="Becky Milon" initials="BM" userId="S::becky.milon@fairtrade.org.uk::669cf304-9eb2-4435-80a6-f4fdabf51ddd" providerId="AD"/>
  <p188:author id="{6182A8F3-5F55-944D-BD33-4C3A66E2434D}" name="Emma Fisher" initials="" userId="S::emma.fisher@fairtrade.org.uk::04e4fe22-245a-4466-9819-63c632ff92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1DAB"/>
    <a:srgbClr val="FF8000"/>
    <a:srgbClr val="09FBD3"/>
    <a:srgbClr val="001B6E"/>
    <a:srgbClr val="E1F8FF"/>
    <a:srgbClr val="E1E1DF"/>
    <a:srgbClr val="024F6B"/>
    <a:srgbClr val="0294C6"/>
    <a:srgbClr val="0FC0FC"/>
    <a:srgbClr val="6FD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34D98-3959-A872-95DD-C9FE9AA84B02}" v="27" dt="2025-04-23T13:53:07.94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55AC655-BE3D-6A4C-AF1A-1042BD0B7EB0}" type="datetimeFigureOut">
              <a:rPr lang="en-US" smtClean="0"/>
              <a:t>4/23/2025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FFC1C72-0B4B-CA45-B558-0DFE35F26494}" type="slidenum">
              <a:rPr lang="en-US" smtClean="0"/>
              <a:t>‹#›</a:t>
            </a:fld>
            <a:endParaRPr lang="en-US"/>
          </a:p>
        </p:txBody>
      </p:sp>
    </p:spTree>
    <p:extLst>
      <p:ext uri="{BB962C8B-B14F-4D97-AF65-F5344CB8AC3E}">
        <p14:creationId xmlns:p14="http://schemas.microsoft.com/office/powerpoint/2010/main" val="402047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maps/d/u/0/viewer?mid=1BHhW1hQcTYQF5SpoLp-66TH5TpB4aP8&amp;ll=53.44769815742442%2C-1.3133938174588522&amp;z=6"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mailto:hello@fairtrade.org.uk"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irtrade.org.uk/what-is-fairtrade/faq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mailto:hello@fairtrade.org.uk" TargetMode="External"/><Relationship Id="rId5" Type="http://schemas.openxmlformats.org/officeDocument/2006/relationships/hyperlink" Target="https://www.fairtrade.org.uk/Buying-Fairtrade" TargetMode="External"/><Relationship Id="rId4" Type="http://schemas.openxmlformats.org/officeDocument/2006/relationships/hyperlink" Target="https://www.fairtrade.org.uk/What-is-Fairtrade/What-Fairtrade-does/Fairtrade-Premiu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37329-3B09-FE6A-9775-6D79D8003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71227-9038-92CE-E5FD-42FFF34C3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4B976-736D-F338-241F-BBF8C0D1F06B}"/>
              </a:ext>
            </a:extLst>
          </p:cNvPr>
          <p:cNvSpPr>
            <a:spLocks noGrp="1"/>
          </p:cNvSpPr>
          <p:nvPr>
            <p:ph type="body" idx="1"/>
          </p:nvPr>
        </p:nvSpPr>
        <p:spPr/>
        <p:txBody>
          <a:bodyPr/>
          <a:lstStyle/>
          <a:p>
            <a:r>
              <a:rPr lang="en-US"/>
              <a:t>Why are we offering this training?</a:t>
            </a:r>
            <a:endParaRPr lang="en-GB"/>
          </a:p>
          <a:p>
            <a:r>
              <a:rPr lang="en-US" b="1"/>
              <a:t>Popular demand</a:t>
            </a:r>
            <a:r>
              <a:rPr lang="en-US"/>
              <a:t> – lots of you have been in contact asking for training to help you feel more confident accepting speaker requests in schools, community groups etc.</a:t>
            </a:r>
            <a:endParaRPr lang="en-GB"/>
          </a:p>
          <a:p>
            <a:r>
              <a:rPr lang="en-US" b="1"/>
              <a:t>To build speaker skills and confidence amongst campaigners – </a:t>
            </a:r>
            <a:r>
              <a:rPr lang="en-US"/>
              <a:t>participants gain public speaking, storytelling and audience engagement skills to allow them to deliver effective and impactful talks to our audiences</a:t>
            </a:r>
            <a:endParaRPr lang="en-GB"/>
          </a:p>
          <a:p>
            <a:r>
              <a:rPr lang="en-US" b="1"/>
              <a:t>To maximize our impact and improve event experience -</a:t>
            </a:r>
            <a:r>
              <a:rPr lang="en-US"/>
              <a:t> at present we have a very limited campaigner group with very little capacity to reach Fairtrade speaker requests around the country, by training speakers we can take the Fairtrade message to a wider audience.</a:t>
            </a:r>
            <a:endParaRPr lang="en-GB"/>
          </a:p>
          <a:p>
            <a:r>
              <a:rPr lang="en-US" b="1"/>
              <a:t>To make sure participants are aware of latest messaging and campaigns</a:t>
            </a:r>
            <a:endParaRPr lang="en-GB"/>
          </a:p>
          <a:p>
            <a:endParaRPr lang="en-GB" dirty="0"/>
          </a:p>
        </p:txBody>
      </p:sp>
      <p:sp>
        <p:nvSpPr>
          <p:cNvPr id="4" name="Slide Number Placeholder 3">
            <a:extLst>
              <a:ext uri="{FF2B5EF4-FFF2-40B4-BE49-F238E27FC236}">
                <a16:creationId xmlns:a16="http://schemas.microsoft.com/office/drawing/2014/main" id="{5A1A49EB-D145-9DA7-09B1-F22341FB1463}"/>
              </a:ext>
            </a:extLst>
          </p:cNvPr>
          <p:cNvSpPr>
            <a:spLocks noGrp="1"/>
          </p:cNvSpPr>
          <p:nvPr>
            <p:ph type="sldNum" sz="quarter" idx="5"/>
          </p:nvPr>
        </p:nvSpPr>
        <p:spPr/>
        <p:txBody>
          <a:bodyPr/>
          <a:lstStyle/>
          <a:p>
            <a:fld id="{AFFC1C72-0B4B-CA45-B558-0DFE35F26494}" type="slidenum">
              <a:rPr lang="en-US" smtClean="0"/>
              <a:t>4</a:t>
            </a:fld>
            <a:endParaRPr lang="en-US"/>
          </a:p>
        </p:txBody>
      </p:sp>
    </p:spTree>
    <p:extLst>
      <p:ext uri="{BB962C8B-B14F-4D97-AF65-F5344CB8AC3E}">
        <p14:creationId xmlns:p14="http://schemas.microsoft.com/office/powerpoint/2010/main" val="1260900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E10CA-2900-401B-57F2-ECBB9F3F5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E00D8-6B67-02BC-36AA-CCE9A532C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5625D-3B39-357E-72A9-A4F87815786B}"/>
              </a:ext>
            </a:extLst>
          </p:cNvPr>
          <p:cNvSpPr>
            <a:spLocks noGrp="1"/>
          </p:cNvSpPr>
          <p:nvPr>
            <p:ph type="body" idx="1"/>
          </p:nvPr>
        </p:nvSpPr>
        <p:spPr/>
        <p:txBody>
          <a:bodyPr/>
          <a:lstStyle/>
          <a:p>
            <a:r>
              <a:rPr lang="en-GB"/>
              <a:t>We are here to support your outreach and so we have begun putting together supporting resources for your Community Talks. You’ll be able to find them all in one place here on the resource library. Also, as we are just beginning the project, we have created what we think you’ll need but we are open to feedback if you think of anything else you might like us to create to support you.</a:t>
            </a:r>
            <a:endParaRPr lang="en-GB" dirty="0"/>
          </a:p>
          <a:p>
            <a:endParaRPr lang="en-GB" dirty="0"/>
          </a:p>
          <a:p>
            <a:pPr marL="171450" indent="-171450">
              <a:buFont typeface="Arial"/>
              <a:buChar char="•"/>
            </a:pPr>
            <a:r>
              <a:rPr lang="en-US" b="1"/>
              <a:t>Training</a:t>
            </a:r>
            <a:endParaRPr lang="en-GB" dirty="0"/>
          </a:p>
          <a:p>
            <a:r>
              <a:rPr lang="en-US" dirty="0"/>
              <a:t>This training is one of two we have planned for this year- we will also have another identical training to this in September in the run up to Fairtrade Fortnight. So, if you rate this training, you can recommend it to others to come along later in the year. </a:t>
            </a:r>
            <a:endParaRPr lang="en-GB" dirty="0"/>
          </a:p>
          <a:p>
            <a:r>
              <a:rPr lang="en-GB" dirty="0"/>
              <a:t>We are also recording this session, so if you want to re-visit any of the information you hear today in your own time, you’ll be able to do so.</a:t>
            </a:r>
          </a:p>
          <a:p>
            <a:endParaRPr lang="en-GB" dirty="0"/>
          </a:p>
          <a:p>
            <a:pPr marL="171450" indent="-171450">
              <a:buFont typeface="Arial"/>
              <a:buChar char="•"/>
            </a:pPr>
            <a:r>
              <a:rPr lang="en-US" b="1" dirty="0"/>
              <a:t>PowerPoint &amp; scripts</a:t>
            </a:r>
            <a:endParaRPr lang="en-GB" dirty="0"/>
          </a:p>
          <a:p>
            <a:r>
              <a:rPr lang="en-GB" dirty="0"/>
              <a:t>We have created a new “what is Fairtrade?” presentation that will be available from 25th April 2025 to download. You’ll be able to download this from the resource library, and if you are signed up to our monthly campaign newsletters, you’ll get an email linking you straight to it.</a:t>
            </a:r>
          </a:p>
          <a:p>
            <a:endParaRPr lang="en-GB" dirty="0"/>
          </a:p>
          <a:p>
            <a:r>
              <a:rPr lang="en-GB" dirty="0"/>
              <a:t>I can give you a sneak peek at the content today, but you’ll have to wait a little bit longer to see the full presentation.</a:t>
            </a:r>
          </a:p>
          <a:p>
            <a:endParaRPr lang="en-GB" dirty="0"/>
          </a:p>
          <a:p>
            <a:r>
              <a:rPr lang="en-GB" dirty="0"/>
              <a:t>We will also record a session of the team giving the presentation if you’d like to see how we present the information before hand, or if anyone can’t attend your Community Talk you can share the link with them to catch up. We wouldn’t recommend sharing the recording instead of giving your own talk as this will take away the person community touch we are hoping you can all give as campaigners.</a:t>
            </a:r>
          </a:p>
          <a:p>
            <a:endParaRPr lang="en-GB" dirty="0"/>
          </a:p>
          <a:p>
            <a:r>
              <a:rPr lang="en-GB" dirty="0"/>
              <a:t>The presentation tells the story of Fairtrade through the lens of tea farmers and workers, explains some of the key issues in the supply chain as well as telling the story of Linner a Fairtrade tea farmer from Kenya. It goes on to explain more about the benefits farmers and works can feel from being in a Fairtrade cooperative and how the Fairtrade premium works. Finally, it talks through how we can all take action locally and how campaigners can get involved with current national campaign actions.</a:t>
            </a:r>
          </a:p>
          <a:p>
            <a:endParaRPr lang="en-GB" dirty="0"/>
          </a:p>
          <a:p>
            <a:endParaRPr lang="en-GB" dirty="0"/>
          </a:p>
          <a:p>
            <a:pPr marL="171450" indent="-171450">
              <a:buFont typeface="Arial"/>
              <a:buChar char="•"/>
            </a:pPr>
            <a:r>
              <a:rPr lang="en-US" b="1" dirty="0"/>
              <a:t>Photograph consent forms</a:t>
            </a:r>
            <a:endParaRPr lang="en-GB" dirty="0"/>
          </a:p>
          <a:p>
            <a:r>
              <a:rPr lang="en-GB" dirty="0"/>
              <a:t>Sometimes campaigners like to share with us photographs of your wonderful events, however because of the introduction of GDPR laws the past few years we’ve found it hard to showcase these. If you would like to submit photographs to us on your Community Talks (which is by no means mandatory) you will have to ask everyone in the photograph to fill in and sign a photograph consent form. These can now be downloaded from our resource library.</a:t>
            </a:r>
          </a:p>
          <a:p>
            <a:endParaRPr lang="en-GB" dirty="0"/>
          </a:p>
          <a:p>
            <a:r>
              <a:rPr lang="en-GB" dirty="0"/>
              <a:t>Note on photography of under 18s. It is very difficult to obtain consent for anyone under 18, as their parents will need to fill out the forms for them. It is not enough for the school to have their own consent policy which has already been signed by parents. For this reason, you may not want to try to obtain photographs of talks to children or schools.</a:t>
            </a:r>
          </a:p>
          <a:p>
            <a:endParaRPr lang="en-GB" dirty="0"/>
          </a:p>
        </p:txBody>
      </p:sp>
      <p:sp>
        <p:nvSpPr>
          <p:cNvPr id="4" name="Slide Number Placeholder 3">
            <a:extLst>
              <a:ext uri="{FF2B5EF4-FFF2-40B4-BE49-F238E27FC236}">
                <a16:creationId xmlns:a16="http://schemas.microsoft.com/office/drawing/2014/main" id="{6279F31C-A09D-42EB-C276-1D4E921BF744}"/>
              </a:ext>
            </a:extLst>
          </p:cNvPr>
          <p:cNvSpPr>
            <a:spLocks noGrp="1"/>
          </p:cNvSpPr>
          <p:nvPr>
            <p:ph type="sldNum" sz="quarter" idx="5"/>
          </p:nvPr>
        </p:nvSpPr>
        <p:spPr/>
        <p:txBody>
          <a:bodyPr/>
          <a:lstStyle/>
          <a:p>
            <a:fld id="{AFFC1C72-0B4B-CA45-B558-0DFE35F26494}" type="slidenum">
              <a:rPr lang="en-US" smtClean="0"/>
              <a:t>12</a:t>
            </a:fld>
            <a:endParaRPr lang="en-US"/>
          </a:p>
        </p:txBody>
      </p:sp>
    </p:spTree>
    <p:extLst>
      <p:ext uri="{BB962C8B-B14F-4D97-AF65-F5344CB8AC3E}">
        <p14:creationId xmlns:p14="http://schemas.microsoft.com/office/powerpoint/2010/main" val="213188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CAEF1-4B6D-EAFE-A9F5-E599FFB56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CF41D-7615-BB2F-CD3A-9F54ABAFC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B3F12-D17A-CF0B-A6BD-E581B22938E3}"/>
              </a:ext>
            </a:extLst>
          </p:cNvPr>
          <p:cNvSpPr>
            <a:spLocks noGrp="1"/>
          </p:cNvSpPr>
          <p:nvPr>
            <p:ph type="body" idx="1"/>
          </p:nvPr>
        </p:nvSpPr>
        <p:spPr/>
        <p:txBody>
          <a:bodyPr/>
          <a:lstStyle/>
          <a:p>
            <a:r>
              <a:rPr lang="en-US" b="1" dirty="0"/>
              <a:t>Outreach</a:t>
            </a:r>
            <a:endParaRPr lang="en-GB" dirty="0"/>
          </a:p>
          <a:p>
            <a:r>
              <a:rPr lang="en-GB" dirty="0"/>
              <a:t>Our expected audience for today is campaigners who are part of an existing Community group. This might mean that you are a Fairtrade Community (previously towns), a Fairtrade Place of Worship, a FT School/ College or a FT University. </a:t>
            </a:r>
          </a:p>
          <a:p>
            <a:pPr marL="171450" indent="-171450">
              <a:buFont typeface="Aptos"/>
              <a:buChar char="•"/>
            </a:pPr>
            <a:r>
              <a:rPr lang="en-US" dirty="0"/>
              <a:t>To find existing Fairtrade groups to collaborate with you can check out the </a:t>
            </a:r>
            <a:r>
              <a:rPr lang="en-US" u="sng" dirty="0">
                <a:hlinkClick r:id="rId3"/>
              </a:rPr>
              <a:t>Fairtrade Grassroots Groups Map – Google My Maps.</a:t>
            </a:r>
            <a:r>
              <a:rPr lang="en-US" dirty="0"/>
              <a:t> Here you can look who is near you that may want a Community Talk.</a:t>
            </a:r>
            <a:endParaRPr lang="en-GB" dirty="0"/>
          </a:p>
          <a:p>
            <a:pPr marL="171450" indent="-171450">
              <a:buFont typeface="Aptos"/>
              <a:buChar char="•"/>
            </a:pPr>
            <a:r>
              <a:rPr lang="en-US" dirty="0"/>
              <a:t>Looking for new community allies. You might want to look locally for communities who are not on the map. This might mean reaching out to schools and places of worship locally and offering your services.</a:t>
            </a:r>
            <a:endParaRPr lang="en-GB" dirty="0"/>
          </a:p>
          <a:p>
            <a:endParaRPr lang="en-GB" dirty="0"/>
          </a:p>
          <a:p>
            <a:r>
              <a:rPr lang="en-GB" dirty="0"/>
              <a:t>Also, we may have some attendees who aren’t currently a part of a local group. From here, you have two options 1) we can connect you to your local group and you can introduce yourself as someone who is interested in giving community talks, or 2) if there isn’t a local group near you we can help you set up your own group! If this is the case for you, after this session email us on </a:t>
            </a:r>
            <a:r>
              <a:rPr lang="en-GB" u="sng" dirty="0">
                <a:hlinkClick r:id="rId4"/>
              </a:rPr>
              <a:t>hello@fairtrade.org.uk</a:t>
            </a:r>
            <a:r>
              <a:rPr lang="en-GB" dirty="0"/>
              <a:t> and we can be in touch to support you.</a:t>
            </a:r>
          </a:p>
          <a:p>
            <a:endParaRPr lang="en-GB" dirty="0"/>
          </a:p>
          <a:p>
            <a:endParaRPr lang="en-GB" dirty="0"/>
          </a:p>
          <a:p>
            <a:r>
              <a:rPr lang="en-US" b="1" dirty="0"/>
              <a:t>Tracking</a:t>
            </a:r>
            <a:endParaRPr lang="en-GB" dirty="0"/>
          </a:p>
          <a:p>
            <a:r>
              <a:rPr lang="en-GB" dirty="0"/>
              <a:t>This next part is very important to us at Fairtrade. We will be asking all campaigners who complete a Community Talk with our resources to fill in an online form. This is called the “Community Talks tracking form.”</a:t>
            </a:r>
          </a:p>
          <a:p>
            <a:endParaRPr lang="en-GB" dirty="0"/>
          </a:p>
          <a:p>
            <a:r>
              <a:rPr lang="en-US" dirty="0"/>
              <a:t>Firstly, it will help us figure out how many people are being reached by Fairtrade campaigners and secondly what the impact of those talks are (for example, if people have enjoyed their talk, if they have gone on to join the Fairtrade award schemes and if they have taken action on Fairtrade issues).</a:t>
            </a:r>
            <a:endParaRPr lang="en-GB" dirty="0"/>
          </a:p>
          <a:p>
            <a:endParaRPr lang="en-GB" dirty="0"/>
          </a:p>
          <a:p>
            <a:r>
              <a:rPr lang="en-US" dirty="0"/>
              <a:t>By gathering this information, we will hopefully be able to see if we are giving you what you need and if the communities you are speaking to are getting what they need. In addition, if this tracking shows a positive outcome, we can hopefully put more resources into improving and growing the Community Speakers program.</a:t>
            </a:r>
            <a:endParaRPr lang="en-GB" dirty="0"/>
          </a:p>
          <a:p>
            <a:endParaRPr lang="en-GB" dirty="0"/>
          </a:p>
        </p:txBody>
      </p:sp>
      <p:sp>
        <p:nvSpPr>
          <p:cNvPr id="4" name="Slide Number Placeholder 3">
            <a:extLst>
              <a:ext uri="{FF2B5EF4-FFF2-40B4-BE49-F238E27FC236}">
                <a16:creationId xmlns:a16="http://schemas.microsoft.com/office/drawing/2014/main" id="{D7BF3755-A7D8-20CD-4070-E4A1BC655409}"/>
              </a:ext>
            </a:extLst>
          </p:cNvPr>
          <p:cNvSpPr>
            <a:spLocks noGrp="1"/>
          </p:cNvSpPr>
          <p:nvPr>
            <p:ph type="sldNum" sz="quarter" idx="5"/>
          </p:nvPr>
        </p:nvSpPr>
        <p:spPr/>
        <p:txBody>
          <a:bodyPr/>
          <a:lstStyle/>
          <a:p>
            <a:fld id="{AFFC1C72-0B4B-CA45-B558-0DFE35F26494}" type="slidenum">
              <a:rPr lang="en-US" smtClean="0"/>
              <a:t>14</a:t>
            </a:fld>
            <a:endParaRPr lang="en-US"/>
          </a:p>
        </p:txBody>
      </p:sp>
    </p:spTree>
    <p:extLst>
      <p:ext uri="{BB962C8B-B14F-4D97-AF65-F5344CB8AC3E}">
        <p14:creationId xmlns:p14="http://schemas.microsoft.com/office/powerpoint/2010/main" val="70915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1AB60-893A-6A13-732C-7797D2CE6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B4E64-CC87-B8E6-8AAB-28B0A63DB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C95D9-015A-CCFC-7598-5C790EBE0D66}"/>
              </a:ext>
            </a:extLst>
          </p:cNvPr>
          <p:cNvSpPr>
            <a:spLocks noGrp="1"/>
          </p:cNvSpPr>
          <p:nvPr>
            <p:ph type="body" idx="1"/>
          </p:nvPr>
        </p:nvSpPr>
        <p:spPr/>
        <p:txBody>
          <a:bodyPr/>
          <a:lstStyle/>
          <a:p>
            <a:r>
              <a:rPr lang="en-US"/>
              <a:t>For the next 10-15 minutes </a:t>
            </a:r>
            <a:r>
              <a:rPr lang="en-US" i="1"/>
              <a:t>(depending on how long the training took) </a:t>
            </a:r>
            <a:r>
              <a:rPr lang="en-US"/>
              <a:t>we will now go into break out rooms for an opportunity to meet other campaigners and practice some of what you’ve learnt so far. We will then have 5 minutes back in the main room together for final comments.</a:t>
            </a:r>
            <a:endParaRPr lang="en-GB" dirty="0"/>
          </a:p>
          <a:p>
            <a:endParaRPr lang="en-GB" dirty="0"/>
          </a:p>
          <a:p>
            <a:r>
              <a:rPr lang="en-US"/>
              <a:t>Elevator pitch activity</a:t>
            </a:r>
            <a:endParaRPr lang="en-GB" dirty="0"/>
          </a:p>
          <a:p>
            <a:r>
              <a:rPr lang="en-US" dirty="0"/>
              <a:t>We are going to together write our Fairtrade elevator pitch. This is the idea that you should be able to “pitch” a topic in 60 seconds.</a:t>
            </a:r>
            <a:endParaRPr lang="en-GB" dirty="0"/>
          </a:p>
          <a:p>
            <a:endParaRPr lang="en-GB" dirty="0"/>
          </a:p>
          <a:p>
            <a:r>
              <a:rPr lang="en-US" dirty="0"/>
              <a:t>In your groups consider the following</a:t>
            </a:r>
            <a:endParaRPr lang="en-GB" dirty="0"/>
          </a:p>
          <a:p>
            <a:pPr marL="171450" indent="-171450">
              <a:buFont typeface="Arial"/>
              <a:buChar char="•"/>
            </a:pPr>
            <a:r>
              <a:rPr lang="en-US" b="1" dirty="0"/>
              <a:t>Start with a strong introduction:</a:t>
            </a:r>
            <a:r>
              <a:rPr lang="en-US" dirty="0"/>
              <a:t> Grab your listener’s attention with a brief introduction about yourself. Include your name, how role in the Fairtrade movement and why you care about trade justice.</a:t>
            </a:r>
            <a:endParaRPr lang="en-GB" dirty="0"/>
          </a:p>
          <a:p>
            <a:pPr marL="171450" indent="-171450">
              <a:buFont typeface="Arial"/>
              <a:buChar char="•"/>
            </a:pPr>
            <a:r>
              <a:rPr lang="en-US" b="1" dirty="0"/>
              <a:t>Explanation: </a:t>
            </a:r>
            <a:r>
              <a:rPr lang="en-US" dirty="0"/>
              <a:t>Highlight what Fairtrade does by giving a clear explanation and purpose, within your understanding.</a:t>
            </a:r>
            <a:endParaRPr lang="en-GB" dirty="0"/>
          </a:p>
          <a:p>
            <a:pPr marL="171450" indent="-171450">
              <a:buFont typeface="Arial"/>
              <a:buChar char="•"/>
            </a:pPr>
            <a:r>
              <a:rPr lang="en-US" b="1" dirty="0"/>
              <a:t>Unique opportunity: </a:t>
            </a:r>
            <a:r>
              <a:rPr lang="en-US" dirty="0"/>
              <a:t>What is unique about Fairtrade that would make your audience passionate? Do you have one key fact and statistic that you’ve read on our website that you found interesting that you could share? Is your community group uniquely positioned to act for Fairtrade?</a:t>
            </a:r>
            <a:endParaRPr lang="en-GB" dirty="0"/>
          </a:p>
          <a:p>
            <a:pPr marL="171450" indent="-171450">
              <a:buFont typeface="Arial"/>
              <a:buChar char="•"/>
            </a:pPr>
            <a:r>
              <a:rPr lang="en-US" b="1" dirty="0"/>
              <a:t>Take an action: </a:t>
            </a:r>
            <a:r>
              <a:rPr lang="en-US" dirty="0"/>
              <a:t>Encourage your listener to take the next step, whether it's committing to buying Fairtrade, signing up to become a group, or signing a petition on our website.</a:t>
            </a:r>
            <a:endParaRPr lang="en-GB" dirty="0"/>
          </a:p>
          <a:p>
            <a:endParaRPr lang="en-GB" dirty="0"/>
          </a:p>
        </p:txBody>
      </p:sp>
      <p:sp>
        <p:nvSpPr>
          <p:cNvPr id="4" name="Slide Number Placeholder 3">
            <a:extLst>
              <a:ext uri="{FF2B5EF4-FFF2-40B4-BE49-F238E27FC236}">
                <a16:creationId xmlns:a16="http://schemas.microsoft.com/office/drawing/2014/main" id="{202FD2A2-CF2E-74D0-D2F7-D4CED7E03552}"/>
              </a:ext>
            </a:extLst>
          </p:cNvPr>
          <p:cNvSpPr>
            <a:spLocks noGrp="1"/>
          </p:cNvSpPr>
          <p:nvPr>
            <p:ph type="sldNum" sz="quarter" idx="5"/>
          </p:nvPr>
        </p:nvSpPr>
        <p:spPr/>
        <p:txBody>
          <a:bodyPr/>
          <a:lstStyle/>
          <a:p>
            <a:fld id="{AFFC1C72-0B4B-CA45-B558-0DFE35F26494}" type="slidenum">
              <a:rPr lang="en-US" smtClean="0"/>
              <a:t>15</a:t>
            </a:fld>
            <a:endParaRPr lang="en-US"/>
          </a:p>
        </p:txBody>
      </p:sp>
    </p:spTree>
    <p:extLst>
      <p:ext uri="{BB962C8B-B14F-4D97-AF65-F5344CB8AC3E}">
        <p14:creationId xmlns:p14="http://schemas.microsoft.com/office/powerpoint/2010/main" val="146654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2BC35-48E8-7E80-CEDB-2033D19F3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C48D6-1B99-E423-8940-254F10D46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83BF2-3896-2229-0FEF-5E91DA552998}"/>
              </a:ext>
            </a:extLst>
          </p:cNvPr>
          <p:cNvSpPr>
            <a:spLocks noGrp="1"/>
          </p:cNvSpPr>
          <p:nvPr>
            <p:ph type="body" idx="1"/>
          </p:nvPr>
        </p:nvSpPr>
        <p:spPr/>
        <p:txBody>
          <a:bodyPr/>
          <a:lstStyle/>
          <a:p>
            <a:r>
              <a:rPr lang="en-US" dirty="0"/>
              <a:t>Our audience - With our latest campaign on tea we want to particularly reach younger audiences who may be less familiar with the Fairtrade brand.</a:t>
            </a:r>
            <a:endParaRPr lang="en-GB" dirty="0"/>
          </a:p>
          <a:p>
            <a:endParaRPr lang="en-GB" dirty="0"/>
          </a:p>
          <a:p>
            <a:r>
              <a:rPr lang="en-US" dirty="0"/>
              <a:t>Youth can be a key part of several audience segments, each with a unique role:</a:t>
            </a:r>
            <a:endParaRPr lang="en-GB" dirty="0"/>
          </a:p>
          <a:p>
            <a:r>
              <a:rPr lang="en-US" dirty="0"/>
              <a:t>•</a:t>
            </a:r>
            <a:r>
              <a:rPr lang="en-GB" dirty="0"/>
              <a:t> </a:t>
            </a:r>
            <a:r>
              <a:rPr lang="en-US" dirty="0"/>
              <a:t>Education: Pupils and students are direct beneficiaries—active in Fairtrade Schools, campaigns, and learning activities.</a:t>
            </a:r>
            <a:endParaRPr lang="en-GB" dirty="0"/>
          </a:p>
          <a:p>
            <a:r>
              <a:rPr lang="en-US" dirty="0"/>
              <a:t>•</a:t>
            </a:r>
            <a:r>
              <a:rPr lang="en-GB" dirty="0"/>
              <a:t> </a:t>
            </a:r>
            <a:r>
              <a:rPr lang="en-US" dirty="0"/>
              <a:t>Community Groups: Young people often join youth clubs, faith groups, or volunteer-led initiatives supporting ethical causes.</a:t>
            </a:r>
            <a:endParaRPr lang="en-GB" dirty="0"/>
          </a:p>
          <a:p>
            <a:r>
              <a:rPr lang="en-US" dirty="0"/>
              <a:t>•</a:t>
            </a:r>
            <a:r>
              <a:rPr lang="en-GB" dirty="0"/>
              <a:t> </a:t>
            </a:r>
            <a:r>
              <a:rPr lang="en-US" dirty="0"/>
              <a:t>General Public: Youth act as trendsetters and advocates, influencing peers and family through values-based choices.</a:t>
            </a:r>
            <a:endParaRPr lang="en-GB" dirty="0"/>
          </a:p>
          <a:p>
            <a:r>
              <a:rPr lang="en-US" dirty="0"/>
              <a:t>•</a:t>
            </a:r>
            <a:r>
              <a:rPr lang="en-GB" dirty="0"/>
              <a:t> </a:t>
            </a:r>
            <a:r>
              <a:rPr lang="en-US" dirty="0"/>
              <a:t>Local Councils/Politicians: Engaged youth voices can influence policy, participate in youth councils, and represent future-focused concerns.</a:t>
            </a:r>
            <a:endParaRPr lang="en-GB" dirty="0"/>
          </a:p>
          <a:p>
            <a:endParaRPr lang="en-GB" dirty="0"/>
          </a:p>
        </p:txBody>
      </p:sp>
      <p:sp>
        <p:nvSpPr>
          <p:cNvPr id="4" name="Slide Number Placeholder 3">
            <a:extLst>
              <a:ext uri="{FF2B5EF4-FFF2-40B4-BE49-F238E27FC236}">
                <a16:creationId xmlns:a16="http://schemas.microsoft.com/office/drawing/2014/main" id="{97C6DE24-D5CA-F5B4-D97E-23ECAE3CFE23}"/>
              </a:ext>
            </a:extLst>
          </p:cNvPr>
          <p:cNvSpPr>
            <a:spLocks noGrp="1"/>
          </p:cNvSpPr>
          <p:nvPr>
            <p:ph type="sldNum" sz="quarter" idx="5"/>
          </p:nvPr>
        </p:nvSpPr>
        <p:spPr/>
        <p:txBody>
          <a:bodyPr/>
          <a:lstStyle/>
          <a:p>
            <a:fld id="{AFFC1C72-0B4B-CA45-B558-0DFE35F26494}" type="slidenum">
              <a:rPr lang="en-US" smtClean="0"/>
              <a:t>5</a:t>
            </a:fld>
            <a:endParaRPr lang="en-US"/>
          </a:p>
        </p:txBody>
      </p:sp>
    </p:spTree>
    <p:extLst>
      <p:ext uri="{BB962C8B-B14F-4D97-AF65-F5344CB8AC3E}">
        <p14:creationId xmlns:p14="http://schemas.microsoft.com/office/powerpoint/2010/main" val="299896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BCD77-57E0-F0DA-77C3-6B169C7DA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B9D8C-551C-3EB1-9131-65C365DC1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9E9B4-B4E7-A2EB-1C46-5194697C9B3E}"/>
              </a:ext>
            </a:extLst>
          </p:cNvPr>
          <p:cNvSpPr>
            <a:spLocks noGrp="1"/>
          </p:cNvSpPr>
          <p:nvPr>
            <p:ph type="body" idx="1"/>
          </p:nvPr>
        </p:nvSpPr>
        <p:spPr/>
        <p:txBody>
          <a:bodyPr/>
          <a:lstStyle/>
          <a:p>
            <a:r>
              <a:rPr lang="en-US" dirty="0"/>
              <a:t>For 30 years the Fairtrade Foundation has been at the heart of making trade fairer so that people have safe, secure and sustainable livelihoods that enable them, their communities and the planet to thrive.</a:t>
            </a:r>
            <a:endParaRPr lang="en-GB" dirty="0"/>
          </a:p>
          <a:p>
            <a:endParaRPr lang="en-GB" dirty="0"/>
          </a:p>
          <a:p>
            <a:r>
              <a:rPr lang="en-US" dirty="0"/>
              <a:t>We want to talk in a way that respects everyone that </a:t>
            </a:r>
            <a:endParaRPr lang="en-GB" dirty="0"/>
          </a:p>
          <a:p>
            <a:r>
              <a:rPr lang="en-US" dirty="0"/>
              <a:t>we work with and that is inclusive, non-discriminatory and does not reinforce “white </a:t>
            </a:r>
            <a:r>
              <a:rPr lang="en-US" dirty="0" err="1"/>
              <a:t>saviour</a:t>
            </a:r>
            <a:r>
              <a:rPr lang="en-US" dirty="0"/>
              <a:t>” attitudes or the power imbalances that exist in international trade.</a:t>
            </a:r>
            <a:endParaRPr lang="en-GB" dirty="0"/>
          </a:p>
          <a:p>
            <a:r>
              <a:rPr lang="en-US" dirty="0"/>
              <a:t>It’s important to be careful to avoid: </a:t>
            </a:r>
            <a:endParaRPr lang="en-GB" dirty="0"/>
          </a:p>
          <a:p>
            <a:r>
              <a:rPr lang="en-US" dirty="0"/>
              <a:t>• words and phrases that are misleading and </a:t>
            </a:r>
            <a:endParaRPr lang="en-GB" dirty="0"/>
          </a:p>
          <a:p>
            <a:r>
              <a:rPr lang="en-US" dirty="0"/>
              <a:t>that do not reflect the Fairtrade Standards or the certification system. </a:t>
            </a:r>
            <a:endParaRPr lang="en-GB" dirty="0"/>
          </a:p>
          <a:p>
            <a:r>
              <a:rPr lang="en-US" dirty="0"/>
              <a:t>• language that is not in tune with our messages and values, including language that reflects paternalistic or colonial world views. </a:t>
            </a:r>
            <a:endParaRPr lang="en-GB" dirty="0"/>
          </a:p>
          <a:p>
            <a:r>
              <a:rPr lang="en-US" dirty="0"/>
              <a:t>• jargon, words and phrases common to Fairtrade, but not easily understood to the outside world.</a:t>
            </a:r>
            <a:endParaRPr lang="en-GB" dirty="0"/>
          </a:p>
          <a:p>
            <a:endParaRPr lang="en-GB" dirty="0"/>
          </a:p>
        </p:txBody>
      </p:sp>
      <p:sp>
        <p:nvSpPr>
          <p:cNvPr id="4" name="Slide Number Placeholder 3">
            <a:extLst>
              <a:ext uri="{FF2B5EF4-FFF2-40B4-BE49-F238E27FC236}">
                <a16:creationId xmlns:a16="http://schemas.microsoft.com/office/drawing/2014/main" id="{2264B2A5-8C23-1845-5B0B-B6AA6F9B68E4}"/>
              </a:ext>
            </a:extLst>
          </p:cNvPr>
          <p:cNvSpPr>
            <a:spLocks noGrp="1"/>
          </p:cNvSpPr>
          <p:nvPr>
            <p:ph type="sldNum" sz="quarter" idx="5"/>
          </p:nvPr>
        </p:nvSpPr>
        <p:spPr/>
        <p:txBody>
          <a:bodyPr/>
          <a:lstStyle/>
          <a:p>
            <a:fld id="{AFFC1C72-0B4B-CA45-B558-0DFE35F26494}" type="slidenum">
              <a:rPr lang="en-US" smtClean="0"/>
              <a:t>6</a:t>
            </a:fld>
            <a:endParaRPr lang="en-US"/>
          </a:p>
        </p:txBody>
      </p:sp>
    </p:spTree>
    <p:extLst>
      <p:ext uri="{BB962C8B-B14F-4D97-AF65-F5344CB8AC3E}">
        <p14:creationId xmlns:p14="http://schemas.microsoft.com/office/powerpoint/2010/main" val="107067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CAE11-EAFC-4992-7AC9-1498FF394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17EA2-AEEF-D058-AB10-1B98E012B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9B2FA-B2E6-F881-24A0-F4C0C3E0A3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FFA13E6-98B5-0EF7-6A26-5E9F24C0DBD5}"/>
              </a:ext>
            </a:extLst>
          </p:cNvPr>
          <p:cNvSpPr>
            <a:spLocks noGrp="1"/>
          </p:cNvSpPr>
          <p:nvPr>
            <p:ph type="sldNum" sz="quarter" idx="5"/>
          </p:nvPr>
        </p:nvSpPr>
        <p:spPr/>
        <p:txBody>
          <a:bodyPr/>
          <a:lstStyle/>
          <a:p>
            <a:fld id="{AFFC1C72-0B4B-CA45-B558-0DFE35F26494}" type="slidenum">
              <a:rPr lang="en-US" smtClean="0"/>
              <a:t>7</a:t>
            </a:fld>
            <a:endParaRPr lang="en-US"/>
          </a:p>
        </p:txBody>
      </p:sp>
    </p:spTree>
    <p:extLst>
      <p:ext uri="{BB962C8B-B14F-4D97-AF65-F5344CB8AC3E}">
        <p14:creationId xmlns:p14="http://schemas.microsoft.com/office/powerpoint/2010/main" val="3935903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2ADD1-B12E-CB66-EEDF-877038963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5E048-96EA-DC48-27AC-748C71D4C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90BC0-1B5C-3B1B-2E75-B961469A92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BB1C212-0C9E-A892-C152-74B5A631C035}"/>
              </a:ext>
            </a:extLst>
          </p:cNvPr>
          <p:cNvSpPr>
            <a:spLocks noGrp="1"/>
          </p:cNvSpPr>
          <p:nvPr>
            <p:ph type="sldNum" sz="quarter" idx="5"/>
          </p:nvPr>
        </p:nvSpPr>
        <p:spPr/>
        <p:txBody>
          <a:bodyPr/>
          <a:lstStyle/>
          <a:p>
            <a:fld id="{AFFC1C72-0B4B-CA45-B558-0DFE35F26494}" type="slidenum">
              <a:rPr lang="en-US" smtClean="0"/>
              <a:t>8</a:t>
            </a:fld>
            <a:endParaRPr lang="en-US"/>
          </a:p>
        </p:txBody>
      </p:sp>
    </p:spTree>
    <p:extLst>
      <p:ext uri="{BB962C8B-B14F-4D97-AF65-F5344CB8AC3E}">
        <p14:creationId xmlns:p14="http://schemas.microsoft.com/office/powerpoint/2010/main" val="250974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820B-1B36-E882-A0A3-2F8BE8D80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16FC3-AED5-7B19-0183-74FA23B7B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FBDBA-ED10-7208-F336-576879BCB463}"/>
              </a:ext>
            </a:extLst>
          </p:cNvPr>
          <p:cNvSpPr>
            <a:spLocks noGrp="1"/>
          </p:cNvSpPr>
          <p:nvPr>
            <p:ph type="body" idx="1"/>
          </p:nvPr>
        </p:nvSpPr>
        <p:spPr/>
        <p:txBody>
          <a:bodyPr/>
          <a:lstStyle/>
          <a:p>
            <a:r>
              <a:rPr lang="en-GB"/>
              <a:t>With our latest campaign on tea The Fairtrade Foundation particularly wants to reach younger audiences who may be less familiar with the Fairtrade brand. For this reason we commissioned some work with language and messaging experts , </a:t>
            </a:r>
            <a:r>
              <a:rPr lang="en-GB" err="1"/>
              <a:t>FrameWorks</a:t>
            </a:r>
            <a:r>
              <a:rPr lang="en-GB"/>
              <a:t> UK to explore what communications approaches might increase engagement with Fairtrade. In doing this for us, they ran several consumer research groups and this is a summary of their findings and recommendations.</a:t>
            </a:r>
            <a:endParaRPr lang="en-GB" dirty="0"/>
          </a:p>
          <a:p>
            <a:endParaRPr lang="en-GB" dirty="0"/>
          </a:p>
          <a:p>
            <a:r>
              <a:rPr lang="en-US" b="1"/>
              <a:t>1 Make this about connection and collaboration -</a:t>
            </a:r>
            <a:r>
              <a:rPr lang="en-US"/>
              <a:t> Leaning into human connection and building a sense that there are things which connect us all is a helpful way of building understanding of why people should care and act.</a:t>
            </a:r>
            <a:endParaRPr lang="en-GB" dirty="0"/>
          </a:p>
          <a:p>
            <a:r>
              <a:rPr lang="en-US" b="1"/>
              <a:t>How to put this into practice:</a:t>
            </a:r>
            <a:endParaRPr lang="en-GB" dirty="0"/>
          </a:p>
          <a:p>
            <a:r>
              <a:rPr lang="en-US"/>
              <a:t>1. Draw connections between people here and people working in trade by talking about the things we all need. From enough money to put healthy food on the table, to a secure job that means you know you will be able pay the rent, there are certain things we all need in life. Building on these links helps to break down psychological distance and explain why we should take action to support people on the other side of the world. This also makes it harder for people to dismiss unethical trade as for ‘someone else’ to solve. </a:t>
            </a:r>
            <a:endParaRPr lang="en-GB" dirty="0"/>
          </a:p>
          <a:p>
            <a:endParaRPr lang="en-GB" dirty="0"/>
          </a:p>
          <a:p>
            <a:r>
              <a:rPr lang="en-US"/>
              <a:t>2. Use inclusive language. Use words like ‘we’ ‘us’ ‘our’ ‘together’ to help create a universal feeling that we’re all connected.</a:t>
            </a:r>
            <a:endParaRPr lang="en-GB" dirty="0"/>
          </a:p>
          <a:p>
            <a:r>
              <a:rPr lang="en-US"/>
              <a:t>3. Avoid making it too sentimental. Though connection and collaboration are popular themes with people, if we push this too far, people feel it’s too twee or wishy washy, and it </a:t>
            </a:r>
            <a:r>
              <a:rPr lang="en-US" err="1"/>
              <a:t>doesnt</a:t>
            </a:r>
            <a:r>
              <a:rPr lang="en-US"/>
              <a:t> ring true for them.</a:t>
            </a:r>
            <a:endParaRPr lang="en-GB" dirty="0"/>
          </a:p>
          <a:p>
            <a:r>
              <a:rPr lang="en-US" b="1"/>
              <a:t>#2 Lead with dignity</a:t>
            </a:r>
            <a:endParaRPr lang="en-GB" dirty="0"/>
          </a:p>
          <a:p>
            <a:r>
              <a:rPr lang="en-US"/>
              <a:t>In every focus group the value of dignity cut through with people. It helped them connect their lives with the lives of people working in the trade, and was a powerful way to build understanding of why we should care about Fairtrade and the difference fairer trade can </a:t>
            </a:r>
            <a:endParaRPr lang="en-GB" dirty="0"/>
          </a:p>
          <a:p>
            <a:r>
              <a:rPr lang="en-US"/>
              <a:t>make to people’s lives.</a:t>
            </a:r>
            <a:endParaRPr lang="en-GB" dirty="0"/>
          </a:p>
          <a:p>
            <a:r>
              <a:rPr lang="en-US" b="1"/>
              <a:t>How to put this into practice</a:t>
            </a:r>
            <a:endParaRPr lang="en-GB" dirty="0"/>
          </a:p>
          <a:p>
            <a:r>
              <a:rPr lang="en-US" dirty="0"/>
              <a:t>1. Bring the value of dignity in early. Starting the talk with a shared value helps to give people a shared reason to care and can help build buy-in for action.</a:t>
            </a:r>
            <a:endParaRPr lang="en-GB" dirty="0"/>
          </a:p>
          <a:p>
            <a:r>
              <a:rPr lang="en-US" dirty="0"/>
              <a:t>2. Reinforce the value in different ways. Talk about things like decency, being able to hold your head high to repeat and reinforce the core sentiment of the value. </a:t>
            </a:r>
            <a:endParaRPr lang="en-GB" dirty="0"/>
          </a:p>
          <a:p>
            <a:r>
              <a:rPr lang="en-US" dirty="0"/>
              <a:t>3. Talk about people instead of workers. To build on the human connection, it is helpful to use people-first language. This is about people’s lives, and the lives of their families and communities. Talking only about ‘workers’ risks </a:t>
            </a:r>
            <a:r>
              <a:rPr lang="en-US" dirty="0" err="1"/>
              <a:t>dehumanising</a:t>
            </a:r>
            <a:r>
              <a:rPr lang="en-US" dirty="0"/>
              <a:t> and reducing a person down to only what they do for a living.</a:t>
            </a:r>
            <a:endParaRPr lang="en-GB" dirty="0"/>
          </a:p>
          <a:p>
            <a:r>
              <a:rPr lang="en-US" b="1" dirty="0"/>
              <a:t>#3 Focus on working conditions and job security and explain what they enable people to do</a:t>
            </a:r>
            <a:endParaRPr lang="en-GB" dirty="0"/>
          </a:p>
          <a:p>
            <a:r>
              <a:rPr lang="en-US" dirty="0"/>
              <a:t> When discussing why fair trade is needed, expanding the conversation beyond fair pay to also talk about working conditions and job security was a particularly powerful way of building understanding of the issues facing people working in the tea trade, and building buy-in for the need for change.</a:t>
            </a:r>
            <a:endParaRPr lang="en-GB" dirty="0"/>
          </a:p>
          <a:p>
            <a:endParaRPr lang="en-GB" dirty="0"/>
          </a:p>
          <a:p>
            <a:r>
              <a:rPr lang="en-US" b="1" dirty="0"/>
              <a:t>#4 Make this about outcomes for families </a:t>
            </a:r>
            <a:endParaRPr lang="en-GB" dirty="0"/>
          </a:p>
          <a:p>
            <a:r>
              <a:rPr lang="en-US" dirty="0"/>
              <a:t>The most productive messages described what improving people’s pay and conditions will achieve, particularly what it means for families and the wider community.</a:t>
            </a:r>
            <a:endParaRPr lang="en-GB" dirty="0"/>
          </a:p>
          <a:p>
            <a:r>
              <a:rPr lang="en-US" b="1" dirty="0"/>
              <a:t>How to put this into practice</a:t>
            </a:r>
            <a:endParaRPr lang="en-GB" dirty="0"/>
          </a:p>
          <a:p>
            <a:r>
              <a:rPr lang="en-US" dirty="0"/>
              <a:t>1. Explain what fair pay, good working conditions and job security enable people to do. Talk about how a fair wage and fair conditions are ones which enable people to pay their rent, put food on the table and send their children to school.</a:t>
            </a:r>
            <a:endParaRPr lang="en-GB" dirty="0"/>
          </a:p>
          <a:p>
            <a:r>
              <a:rPr lang="en-US" dirty="0"/>
              <a:t>2. Reference the wellbeing that comes with having a safe and secure job. And how having peace of mind has a knock-on effect to people’s health, their families’ lives and their ability to plan for the future.</a:t>
            </a:r>
            <a:endParaRPr lang="en-GB" dirty="0"/>
          </a:p>
          <a:p>
            <a:r>
              <a:rPr lang="en-US" dirty="0"/>
              <a:t>3. Avoid talking about fair pay without mentioning conditions and/or job security. </a:t>
            </a:r>
            <a:endParaRPr lang="en-GB" dirty="0"/>
          </a:p>
          <a:p>
            <a:r>
              <a:rPr lang="en-US" dirty="0"/>
              <a:t>When references to fair pay stood alone, they were more easily dismissed and failed to build understanding of the issues .</a:t>
            </a:r>
            <a:endParaRPr lang="en-GB" dirty="0"/>
          </a:p>
          <a:p>
            <a:r>
              <a:rPr lang="en-US" dirty="0"/>
              <a:t>4. Talk about decent pay. Fair pay can be taken to mean different things. Consider instead using words like decent which link back to the value of dignity and are less loaded with different meanings. Combine this with describing what decent pay enables you to do.</a:t>
            </a:r>
            <a:endParaRPr lang="en-GB" dirty="0"/>
          </a:p>
          <a:p>
            <a:r>
              <a:rPr lang="en-US" b="1" dirty="0"/>
              <a:t>#5 Avoid making a good vs bad binary</a:t>
            </a:r>
            <a:endParaRPr lang="en-GB" dirty="0"/>
          </a:p>
          <a:p>
            <a:r>
              <a:rPr lang="en-US" dirty="0"/>
              <a:t>To help overcome </a:t>
            </a:r>
            <a:r>
              <a:rPr lang="en-US" dirty="0" err="1"/>
              <a:t>scepticism</a:t>
            </a:r>
            <a:r>
              <a:rPr lang="en-US" dirty="0"/>
              <a:t>, we need to avoid triggering binary thinking. Participants resisted the idea that some things are fair and some unfair, or ethical and unethical. We should avoid implying fair trade is the ‘right’ or ‘perfect’ way of doing things and instead talk about fair trade being a better way.</a:t>
            </a:r>
            <a:endParaRPr lang="en-GB" dirty="0"/>
          </a:p>
          <a:p>
            <a:r>
              <a:rPr lang="en-US" b="1" dirty="0"/>
              <a:t>How to put this into practice</a:t>
            </a:r>
            <a:endParaRPr lang="en-GB" dirty="0"/>
          </a:p>
          <a:p>
            <a:r>
              <a:rPr lang="en-US" dirty="0"/>
              <a:t>1. Talk about buying Fairtrade as supporting a </a:t>
            </a:r>
            <a:r>
              <a:rPr lang="en-US" dirty="0" err="1"/>
              <a:t>bettertrade</a:t>
            </a:r>
            <a:r>
              <a:rPr lang="en-US" dirty="0"/>
              <a:t> system. Explicitly use words like better, improve, strengthen </a:t>
            </a:r>
            <a:r>
              <a:rPr lang="en-US" dirty="0" err="1"/>
              <a:t>etc</a:t>
            </a:r>
            <a:r>
              <a:rPr lang="en-US" dirty="0"/>
              <a:t> to talk about what buying Fairtrade will help to achieve.</a:t>
            </a:r>
            <a:endParaRPr lang="en-GB" dirty="0"/>
          </a:p>
          <a:p>
            <a:r>
              <a:rPr lang="en-US" dirty="0"/>
              <a:t>2. Talk about buying Fairtrade as one of the steps people can take alongside other actions like lobbying the government. Avoid implying that buying Fairtrade products is the only change that needs to happen to fix international trade.</a:t>
            </a:r>
            <a:endParaRPr lang="en-GB" dirty="0"/>
          </a:p>
          <a:p>
            <a:endParaRPr lang="en-GB" dirty="0"/>
          </a:p>
        </p:txBody>
      </p:sp>
      <p:sp>
        <p:nvSpPr>
          <p:cNvPr id="4" name="Slide Number Placeholder 3">
            <a:extLst>
              <a:ext uri="{FF2B5EF4-FFF2-40B4-BE49-F238E27FC236}">
                <a16:creationId xmlns:a16="http://schemas.microsoft.com/office/drawing/2014/main" id="{F6B8E7FD-4F2D-38B1-AC8D-364F767F6934}"/>
              </a:ext>
            </a:extLst>
          </p:cNvPr>
          <p:cNvSpPr>
            <a:spLocks noGrp="1"/>
          </p:cNvSpPr>
          <p:nvPr>
            <p:ph type="sldNum" sz="quarter" idx="5"/>
          </p:nvPr>
        </p:nvSpPr>
        <p:spPr/>
        <p:txBody>
          <a:bodyPr/>
          <a:lstStyle/>
          <a:p>
            <a:fld id="{AFFC1C72-0B4B-CA45-B558-0DFE35F26494}" type="slidenum">
              <a:rPr lang="en-US" smtClean="0"/>
              <a:t>9</a:t>
            </a:fld>
            <a:endParaRPr lang="en-US"/>
          </a:p>
        </p:txBody>
      </p:sp>
    </p:spTree>
    <p:extLst>
      <p:ext uri="{BB962C8B-B14F-4D97-AF65-F5344CB8AC3E}">
        <p14:creationId xmlns:p14="http://schemas.microsoft.com/office/powerpoint/2010/main" val="185239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2AAD0-DB00-2ADA-FEAC-53704E31E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74879-5505-5DAB-5090-8A7191045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8B728-E26F-0FE2-1872-ECDC52F9861B}"/>
              </a:ext>
            </a:extLst>
          </p:cNvPr>
          <p:cNvSpPr>
            <a:spLocks noGrp="1"/>
          </p:cNvSpPr>
          <p:nvPr>
            <p:ph type="body" idx="1"/>
          </p:nvPr>
        </p:nvSpPr>
        <p:spPr/>
        <p:txBody>
          <a:bodyPr/>
          <a:lstStyle/>
          <a:p>
            <a:r>
              <a:rPr lang="en-US"/>
              <a:t>1.</a:t>
            </a:r>
            <a:r>
              <a:rPr lang="en-GB" dirty="0"/>
              <a:t> </a:t>
            </a:r>
            <a:r>
              <a:rPr lang="en-US"/>
              <a:t>Clear Structure – Organize your presentation with a strong introduction that outlines what you'll cover, followed by a clear development of your main points, and a strong conclusion that </a:t>
            </a:r>
            <a:r>
              <a:rPr lang="en-US" err="1"/>
              <a:t>summarises</a:t>
            </a:r>
            <a:r>
              <a:rPr lang="en-US"/>
              <a:t> key takeaways. This helps the audience follow along and stay focused. </a:t>
            </a:r>
            <a:endParaRPr lang="en-GB"/>
          </a:p>
          <a:p>
            <a:r>
              <a:rPr lang="en-US"/>
              <a:t>Use our ready made resources!</a:t>
            </a:r>
            <a:endParaRPr lang="en-GB"/>
          </a:p>
          <a:p>
            <a:r>
              <a:rPr lang="en-US"/>
              <a:t>2.</a:t>
            </a:r>
            <a:r>
              <a:rPr lang="en-GB" dirty="0"/>
              <a:t> </a:t>
            </a:r>
            <a:r>
              <a:rPr lang="en-US"/>
              <a:t>Visual Aids – use our PowerPoints to support your presentations.</a:t>
            </a:r>
            <a:endParaRPr lang="en-GB"/>
          </a:p>
          <a:p>
            <a:r>
              <a:rPr lang="en-US"/>
              <a:t>3.</a:t>
            </a:r>
            <a:r>
              <a:rPr lang="en-GB" dirty="0"/>
              <a:t> </a:t>
            </a:r>
            <a:r>
              <a:rPr lang="en-US"/>
              <a:t>Storytelling – Engage the audience with real-life examples, anecdotes and quotes, we have included many of these in our presentations and supporting materials. This humanizes your message and helps the audience connect emotionally, making the content more memorable.</a:t>
            </a:r>
            <a:endParaRPr lang="en-GB"/>
          </a:p>
          <a:p>
            <a:r>
              <a:rPr lang="en-US"/>
              <a:t>4.</a:t>
            </a:r>
            <a:r>
              <a:rPr lang="en-GB" dirty="0"/>
              <a:t> </a:t>
            </a:r>
            <a:r>
              <a:rPr lang="en-US"/>
              <a:t>Body Language – Positive body language can build trust and keep your audience engaged. Use gestures to emphasize points, maintain eye contact to create a connection, and move around the space to keep the energy up.</a:t>
            </a:r>
            <a:endParaRPr lang="en-GB"/>
          </a:p>
          <a:p>
            <a:r>
              <a:rPr lang="en-US"/>
              <a:t>5.</a:t>
            </a:r>
            <a:r>
              <a:rPr lang="en-GB" dirty="0"/>
              <a:t> </a:t>
            </a:r>
            <a:r>
              <a:rPr lang="en-US"/>
              <a:t>Vocal Variety – Changing your pitch, tone, pace, and volume helps to maintain interest and prevent monotony. Slow down for emphasis, speed up to create excitement, and use pauses to give the audience time to absorb key points.</a:t>
            </a:r>
            <a:endParaRPr lang="en-GB"/>
          </a:p>
          <a:p>
            <a:r>
              <a:rPr lang="en-US"/>
              <a:t>6.</a:t>
            </a:r>
            <a:r>
              <a:rPr lang="en-GB" dirty="0"/>
              <a:t> </a:t>
            </a:r>
            <a:r>
              <a:rPr lang="en-US"/>
              <a:t>Audience Interaction – Encourage questions, invite feedback, or even ask your audience for input during the presentation. This fosters engagement and makes the session feel more like a two-way conversation, increasing focus and retention.</a:t>
            </a:r>
            <a:endParaRPr lang="en-GB"/>
          </a:p>
          <a:p>
            <a:endParaRPr lang="en-GB" dirty="0"/>
          </a:p>
        </p:txBody>
      </p:sp>
      <p:sp>
        <p:nvSpPr>
          <p:cNvPr id="4" name="Slide Number Placeholder 3">
            <a:extLst>
              <a:ext uri="{FF2B5EF4-FFF2-40B4-BE49-F238E27FC236}">
                <a16:creationId xmlns:a16="http://schemas.microsoft.com/office/drawing/2014/main" id="{AD30F0D4-E37D-025D-6E87-B1AB80E8B72B}"/>
              </a:ext>
            </a:extLst>
          </p:cNvPr>
          <p:cNvSpPr>
            <a:spLocks noGrp="1"/>
          </p:cNvSpPr>
          <p:nvPr>
            <p:ph type="sldNum" sz="quarter" idx="5"/>
          </p:nvPr>
        </p:nvSpPr>
        <p:spPr/>
        <p:txBody>
          <a:bodyPr/>
          <a:lstStyle/>
          <a:p>
            <a:fld id="{AFFC1C72-0B4B-CA45-B558-0DFE35F26494}" type="slidenum">
              <a:rPr lang="en-US" smtClean="0"/>
              <a:t>10</a:t>
            </a:fld>
            <a:endParaRPr lang="en-US"/>
          </a:p>
        </p:txBody>
      </p:sp>
    </p:spTree>
    <p:extLst>
      <p:ext uri="{BB962C8B-B14F-4D97-AF65-F5344CB8AC3E}">
        <p14:creationId xmlns:p14="http://schemas.microsoft.com/office/powerpoint/2010/main" val="335953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Storytelling is important because it’s one of the most powerful ways to connect, teach, and inspire. At its heart, storytelling is about connection and understanding. Through stories, people can share experiences and insights, fostering empathy and understanding across different cultures and societies.</a:t>
            </a:r>
            <a:endParaRPr lang="en-GB" dirty="0"/>
          </a:p>
          <a:p>
            <a:r>
              <a:rPr lang="en-US" dirty="0"/>
              <a:t>In our talks storytelling</a:t>
            </a:r>
            <a:endParaRPr lang="en-GB" dirty="0"/>
          </a:p>
          <a:p>
            <a:endParaRPr lang="en-GB" dirty="0"/>
          </a:p>
          <a:p>
            <a:r>
              <a:rPr lang="en-US" dirty="0"/>
              <a:t>1. Makes Information Memorable</a:t>
            </a:r>
            <a:endParaRPr lang="en-GB" dirty="0"/>
          </a:p>
          <a:p>
            <a:r>
              <a:rPr lang="en-US" dirty="0"/>
              <a:t>Facts alone are easy to forget, but stories stick. Our brains are wired to remember narratives much better than raw data.</a:t>
            </a:r>
            <a:endParaRPr lang="en-GB" dirty="0"/>
          </a:p>
          <a:p>
            <a:endParaRPr lang="en-GB" dirty="0"/>
          </a:p>
          <a:p>
            <a:r>
              <a:rPr lang="en-US" dirty="0"/>
              <a:t>2. It Builds Emotional Connection</a:t>
            </a:r>
            <a:endParaRPr lang="en-GB" dirty="0"/>
          </a:p>
          <a:p>
            <a:r>
              <a:rPr lang="en-US" dirty="0"/>
              <a:t>A good story helps the audience feel what you’re saying—not just hear it. Emotion creates empathy, and empathy drives action.</a:t>
            </a:r>
            <a:endParaRPr lang="en-GB" dirty="0"/>
          </a:p>
          <a:p>
            <a:endParaRPr lang="en-GB" dirty="0"/>
          </a:p>
          <a:p>
            <a:r>
              <a:rPr lang="en-US" dirty="0"/>
              <a:t>3. It Simplifies Complex Ideas</a:t>
            </a:r>
            <a:endParaRPr lang="en-GB" dirty="0"/>
          </a:p>
          <a:p>
            <a:r>
              <a:rPr lang="en-US" dirty="0"/>
              <a:t>Stories can break down complicated topics into something relatable and understandable. People connect with people, not abstract issues.</a:t>
            </a:r>
            <a:endParaRPr lang="en-GB" dirty="0"/>
          </a:p>
          <a:p>
            <a:endParaRPr lang="en-GB" dirty="0"/>
          </a:p>
          <a:p>
            <a:r>
              <a:rPr lang="en-US" dirty="0"/>
              <a:t>4. It Builds Trust and Credibility</a:t>
            </a:r>
            <a:endParaRPr lang="en-GB" dirty="0"/>
          </a:p>
          <a:p>
            <a:r>
              <a:rPr lang="en-US" dirty="0"/>
              <a:t>Personal stories show authenticity. When you share your experiences, it helps the audience trust you and see your passion.</a:t>
            </a:r>
            <a:endParaRPr lang="en-GB" dirty="0"/>
          </a:p>
          <a:p>
            <a:endParaRPr lang="en-GB" dirty="0"/>
          </a:p>
          <a:p>
            <a:r>
              <a:rPr lang="en-US" dirty="0"/>
              <a:t>5. It Inspires Action</a:t>
            </a:r>
            <a:endParaRPr lang="en-GB" dirty="0"/>
          </a:p>
          <a:p>
            <a:r>
              <a:rPr lang="en-US" dirty="0"/>
              <a:t>Great stories can motivate people to care, change their perspective, or get involved—perfect for campaigns and teaching.</a:t>
            </a:r>
            <a:endParaRPr lang="en-GB" dirty="0"/>
          </a:p>
          <a:p>
            <a:endParaRPr lang="en-GB" dirty="0"/>
          </a:p>
          <a:p>
            <a:r>
              <a:rPr lang="en-US" dirty="0"/>
              <a:t>The beauty of storytelling lies in its ability to act as a bridge between cultures. Stories have the power to transcend geographical and cultural boundaries, creating a shared human experience. When people from different cultures share their stories, it fosters understanding and respect, breaking down stereotypes and prejudices. This exchange of narratives enables individuals to see the world from different perspectives, promoting cultural diversity, a sense pf global community and understanding.</a:t>
            </a:r>
            <a:endParaRPr lang="en-GB" dirty="0"/>
          </a:p>
          <a:p>
            <a:endParaRPr lang="en-GB" dirty="0"/>
          </a:p>
        </p:txBody>
      </p:sp>
      <p:sp>
        <p:nvSpPr>
          <p:cNvPr id="4" name="Slide Number Placeholder 3"/>
          <p:cNvSpPr>
            <a:spLocks noGrp="1"/>
          </p:cNvSpPr>
          <p:nvPr>
            <p:ph type="sldNum" sz="quarter" idx="5"/>
          </p:nvPr>
        </p:nvSpPr>
        <p:spPr/>
        <p:txBody>
          <a:bodyPr/>
          <a:lstStyle/>
          <a:p>
            <a:fld id="{AFFC1C72-0B4B-CA45-B558-0DFE35F26494}" type="slidenum">
              <a:rPr lang="en-US" smtClean="0"/>
              <a:t>11</a:t>
            </a:fld>
            <a:endParaRPr lang="en-US"/>
          </a:p>
        </p:txBody>
      </p:sp>
    </p:spTree>
    <p:extLst>
      <p:ext uri="{BB962C8B-B14F-4D97-AF65-F5344CB8AC3E}">
        <p14:creationId xmlns:p14="http://schemas.microsoft.com/office/powerpoint/2010/main" val="1498823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4DE1E-0BB2-45B0-D010-5E0EC797D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B0E0A-D458-3CDD-3DB3-1F2E6062D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955CF-51C2-514E-892E-9E476083673B}"/>
              </a:ext>
            </a:extLst>
          </p:cNvPr>
          <p:cNvSpPr>
            <a:spLocks noGrp="1"/>
          </p:cNvSpPr>
          <p:nvPr>
            <p:ph type="body" idx="1"/>
          </p:nvPr>
        </p:nvSpPr>
        <p:spPr/>
        <p:txBody>
          <a:bodyPr/>
          <a:lstStyle/>
          <a:p>
            <a:r>
              <a:rPr lang="en-US" dirty="0"/>
              <a:t>Our website has a wealth of Fairtrade information with lots of in-depth responses to wider FAQs </a:t>
            </a:r>
            <a:r>
              <a:rPr lang="en-US" u="sng" dirty="0">
                <a:hlinkClick r:id="rId3"/>
              </a:rPr>
              <a:t>Frequently asked questions about Fairtrade - Fairtrade</a:t>
            </a:r>
            <a:r>
              <a:rPr lang="en-US" dirty="0"/>
              <a:t> </a:t>
            </a:r>
            <a:endParaRPr lang="en-GB" dirty="0"/>
          </a:p>
          <a:p>
            <a:endParaRPr lang="en-GB" dirty="0"/>
          </a:p>
          <a:p>
            <a:r>
              <a:rPr lang="en-US" dirty="0"/>
              <a:t>Some regular FAQs include:</a:t>
            </a:r>
            <a:endParaRPr lang="en-GB" dirty="0"/>
          </a:p>
          <a:p>
            <a:pPr marL="171450" indent="-171450">
              <a:buFont typeface="Arial"/>
              <a:buChar char="•"/>
            </a:pPr>
            <a:r>
              <a:rPr lang="en-US" b="1" dirty="0"/>
              <a:t>What is the Fairtrade Minimum Price?</a:t>
            </a:r>
            <a:endParaRPr lang="en-GB" dirty="0"/>
          </a:p>
          <a:p>
            <a:r>
              <a:rPr lang="en-US" dirty="0"/>
              <a:t>The Fairtrade minimum price defines the lowest possible price that a buyer of Fairtrade products must pay the producer. The minimum price is set based on a consultative process with Fairtrade farmers, workers and traders and guarantees that producer groups receive a price which covers what it costs them to grow their crop. When the market price is higher than the Fairtrade minimum price, the trader must pay the market price.</a:t>
            </a:r>
            <a:endParaRPr lang="en-GB" dirty="0"/>
          </a:p>
          <a:p>
            <a:pPr marL="171450" indent="-171450">
              <a:buFont typeface="Arial"/>
              <a:buChar char="•"/>
            </a:pPr>
            <a:r>
              <a:rPr lang="en-US" b="1" dirty="0"/>
              <a:t>What is the Fairtrade Premium?</a:t>
            </a:r>
            <a:endParaRPr lang="en-GB" dirty="0"/>
          </a:p>
          <a:p>
            <a:r>
              <a:rPr lang="en-US" dirty="0"/>
              <a:t>It’s what makes Fairtrade unique. It’s an additional sum of money paid on top of the Fairtrade minimum price that farmers and workers invest in social, environmental and economic developmental projects to improve their businesses and their communities. They decide democratically by committee how to invest the premium. If you are interested in learning more about the Fairtrade Premium, there is a webpage that goes into more detail: </a:t>
            </a:r>
            <a:r>
              <a:rPr lang="en-US" u="sng" dirty="0">
                <a:hlinkClick r:id="rId4"/>
              </a:rPr>
              <a:t>Read more about how the Fairtrade Premium works.</a:t>
            </a:r>
            <a:endParaRPr lang="en-GB" dirty="0"/>
          </a:p>
          <a:p>
            <a:pPr marL="171450" indent="-171450">
              <a:buFont typeface="Arial"/>
              <a:buChar char="•"/>
            </a:pPr>
            <a:r>
              <a:rPr lang="en-US" b="1" dirty="0"/>
              <a:t>How Fairtrade is funded</a:t>
            </a:r>
            <a:endParaRPr lang="en-GB" dirty="0"/>
          </a:p>
          <a:p>
            <a:r>
              <a:rPr lang="en-US" dirty="0"/>
              <a:t>The Fairtrade Foundation receives a </a:t>
            </a:r>
            <a:r>
              <a:rPr lang="en-US" dirty="0" err="1"/>
              <a:t>licence</a:t>
            </a:r>
            <a:r>
              <a:rPr lang="en-US" dirty="0"/>
              <a:t> fee, paid by companies using the FAIRTRADE Mark on their products, which constitutes over 85% of the Fairtrade Foundation’s income. The </a:t>
            </a:r>
            <a:r>
              <a:rPr lang="en-US" dirty="0" err="1"/>
              <a:t>licence</a:t>
            </a:r>
            <a:r>
              <a:rPr lang="en-US" dirty="0"/>
              <a:t> fee covers the cost of monitoring and certification which underpins the independent guarantee offered by the FAIRTRADE Mark.</a:t>
            </a:r>
            <a:br>
              <a:rPr lang="en-US" dirty="0"/>
            </a:br>
            <a:br>
              <a:rPr lang="en-US" dirty="0"/>
            </a:br>
            <a:r>
              <a:rPr lang="en-US" dirty="0"/>
              <a:t>Donations from passionate supporters of Fairtrade, as well as grants from </a:t>
            </a:r>
            <a:r>
              <a:rPr lang="en-US" dirty="0" err="1"/>
              <a:t>organisations</a:t>
            </a:r>
            <a:r>
              <a:rPr lang="en-US" dirty="0"/>
              <a:t> working with us to make trade fairer, are an essential part of the Fairtrade Foundation’s income, making up to 10% of our income.</a:t>
            </a:r>
            <a:br>
              <a:rPr lang="en-US" dirty="0"/>
            </a:br>
            <a:br>
              <a:rPr lang="en-US" dirty="0"/>
            </a:br>
            <a:r>
              <a:rPr lang="en-US" dirty="0"/>
              <a:t>We receive grants from DFID (Department for International Development), the European Commission, Comic Relief, and a host of other </a:t>
            </a:r>
            <a:r>
              <a:rPr lang="en-US" dirty="0" err="1"/>
              <a:t>grantmakers</a:t>
            </a:r>
            <a:r>
              <a:rPr lang="en-US" dirty="0"/>
              <a:t>. We also receive donations from individual supporters, schools, faith groups, workplaces, Fairtrade Towns and other community </a:t>
            </a:r>
            <a:r>
              <a:rPr lang="en-US" dirty="0" err="1"/>
              <a:t>organisations</a:t>
            </a:r>
            <a:r>
              <a:rPr lang="en-US" dirty="0"/>
              <a:t>.</a:t>
            </a:r>
            <a:endParaRPr lang="en-GB" dirty="0"/>
          </a:p>
          <a:p>
            <a:pPr marL="171450" indent="-171450">
              <a:buFont typeface="Arial"/>
              <a:buChar char="•"/>
            </a:pPr>
            <a:r>
              <a:rPr lang="en-US" b="1" dirty="0"/>
              <a:t>How many Fairtrade products are there in the UK?</a:t>
            </a:r>
            <a:endParaRPr lang="en-GB" dirty="0"/>
          </a:p>
          <a:p>
            <a:r>
              <a:rPr lang="en-US" dirty="0"/>
              <a:t>Thousands! We have licensed over 6,000 Fairtrade certified products for sale through retail and catering outlets in the UK. Explore a selection of Fairtrade products on our </a:t>
            </a:r>
            <a:r>
              <a:rPr lang="en-US" u="sng" dirty="0">
                <a:hlinkClick r:id="rId5"/>
              </a:rPr>
              <a:t>Buying Fairtrade page</a:t>
            </a:r>
            <a:r>
              <a:rPr lang="en-US" dirty="0"/>
              <a:t>.</a:t>
            </a:r>
            <a:endParaRPr lang="en-GB" dirty="0"/>
          </a:p>
          <a:p>
            <a:pPr marL="171450" indent="-171450">
              <a:buFont typeface="Arial"/>
              <a:buChar char="•"/>
            </a:pPr>
            <a:r>
              <a:rPr lang="en-US" b="1" dirty="0"/>
              <a:t>How big is the UK Fairtrade market?</a:t>
            </a:r>
            <a:endParaRPr lang="en-GB" dirty="0"/>
          </a:p>
          <a:p>
            <a:r>
              <a:rPr lang="en-US" dirty="0"/>
              <a:t>The UK is one of the world’s leading Fairtrade markets, with more products and more awareness of Fairtrade than anywhere else. Almost one in three bananas sold in the UK is Fairtrade. Fairtrade sales in 2012 were £1.57bn.</a:t>
            </a:r>
            <a:endParaRPr lang="en-GB" dirty="0"/>
          </a:p>
          <a:p>
            <a:r>
              <a:rPr lang="en-US" b="1" dirty="0"/>
              <a:t>Some other answers to questions you can find here include;</a:t>
            </a:r>
            <a:endParaRPr lang="en-GB" dirty="0"/>
          </a:p>
          <a:p>
            <a:r>
              <a:rPr lang="en-US" dirty="0"/>
              <a:t>- Where can I buy Fairtrade products?</a:t>
            </a:r>
            <a:endParaRPr lang="en-GB" dirty="0"/>
          </a:p>
          <a:p>
            <a:r>
              <a:rPr lang="en-US" dirty="0"/>
              <a:t>- How do I stock Fairtrade certified products in my shop?</a:t>
            </a:r>
            <a:endParaRPr lang="en-GB" dirty="0"/>
          </a:p>
          <a:p>
            <a:r>
              <a:rPr lang="en-US" dirty="0"/>
              <a:t>- How much of the price we pay for Fairtrade products goes back to the producers?</a:t>
            </a:r>
            <a:endParaRPr lang="en-GB" dirty="0"/>
          </a:p>
          <a:p>
            <a:r>
              <a:rPr lang="en-US" dirty="0"/>
              <a:t>- Who is responsible for setting Fairtrade Standards?</a:t>
            </a:r>
            <a:endParaRPr lang="en-GB" dirty="0"/>
          </a:p>
          <a:p>
            <a:r>
              <a:rPr lang="en-US" dirty="0"/>
              <a:t>- Can buying Fairtrade products help to tackle the climate crisis?</a:t>
            </a:r>
            <a:endParaRPr lang="en-GB" dirty="0"/>
          </a:p>
          <a:p>
            <a:r>
              <a:rPr lang="en-US" dirty="0"/>
              <a:t>- Why doesn’t the FAIRTRADE Mark apply to UK farmers?</a:t>
            </a:r>
            <a:endParaRPr lang="en-GB" dirty="0"/>
          </a:p>
          <a:p>
            <a:r>
              <a:rPr lang="en-US" dirty="0"/>
              <a:t>-Are Fairtrade certified products also organic?</a:t>
            </a:r>
            <a:endParaRPr lang="en-GB" dirty="0"/>
          </a:p>
          <a:p>
            <a:r>
              <a:rPr lang="en-US" dirty="0"/>
              <a:t>- Some people say buy local rather than buy Fairtrade. What is the Fairtrade Foundation’s response?</a:t>
            </a:r>
            <a:endParaRPr lang="en-GB" dirty="0"/>
          </a:p>
          <a:p>
            <a:endParaRPr lang="en-GB" dirty="0"/>
          </a:p>
          <a:p>
            <a:endParaRPr lang="en-GB" dirty="0"/>
          </a:p>
          <a:p>
            <a:r>
              <a:rPr lang="en-GB" b="1" dirty="0"/>
              <a:t>You don’t have to know the answers to everything! </a:t>
            </a:r>
            <a:endParaRPr lang="en-GB" dirty="0"/>
          </a:p>
          <a:p>
            <a:r>
              <a:rPr lang="en-GB" dirty="0"/>
              <a:t>Some questions I’ve been asked that I don’t have the answers to:</a:t>
            </a:r>
          </a:p>
          <a:p>
            <a:pPr marL="171450" indent="-171450">
              <a:buFont typeface="Aptos"/>
              <a:buChar char="•"/>
            </a:pPr>
            <a:r>
              <a:rPr lang="en-US" dirty="0"/>
              <a:t>How many Fairtrade bananas were sold last year?</a:t>
            </a:r>
            <a:endParaRPr lang="en-GB" dirty="0"/>
          </a:p>
          <a:p>
            <a:pPr marL="171450" indent="-171450">
              <a:buFont typeface="Aptos"/>
              <a:buChar char="•"/>
            </a:pPr>
            <a:r>
              <a:rPr lang="en-GB" dirty="0"/>
              <a:t>Can you tell me more specifically about Tony’s </a:t>
            </a:r>
            <a:r>
              <a:rPr lang="en-GB" dirty="0" err="1"/>
              <a:t>Chocolony’s</a:t>
            </a:r>
            <a:r>
              <a:rPr lang="en-GB" dirty="0"/>
              <a:t> child </a:t>
            </a:r>
            <a:r>
              <a:rPr lang="en-GB" dirty="0" err="1"/>
              <a:t>labor</a:t>
            </a:r>
            <a:r>
              <a:rPr lang="en-GB" dirty="0"/>
              <a:t>/ slave-free supply chains?</a:t>
            </a:r>
          </a:p>
          <a:p>
            <a:pPr marL="171450" indent="-171450">
              <a:buFont typeface="Aptos"/>
              <a:buChar char="•"/>
            </a:pPr>
            <a:r>
              <a:rPr lang="en-GB" dirty="0"/>
              <a:t>How can multinational corporations be held accountable for </a:t>
            </a:r>
            <a:r>
              <a:rPr lang="en-GB" dirty="0" err="1"/>
              <a:t>labor</a:t>
            </a:r>
            <a:r>
              <a:rPr lang="en-GB" dirty="0"/>
              <a:t> exploitation and wage suppression within complex global supply chains?</a:t>
            </a:r>
          </a:p>
          <a:p>
            <a:endParaRPr lang="en-GB" dirty="0"/>
          </a:p>
          <a:p>
            <a:r>
              <a:rPr lang="en-GB" dirty="0"/>
              <a:t>In these circumstances you can say- “that’s a really great question I’ve not been asked before! I don’t have the answer to that right now, but we can ask the Fairtrade Foundation over email and get back to you!”</a:t>
            </a:r>
          </a:p>
          <a:p>
            <a:endParaRPr lang="en-GB" dirty="0"/>
          </a:p>
          <a:p>
            <a:r>
              <a:rPr lang="en-GB" dirty="0"/>
              <a:t>You can then email us on </a:t>
            </a:r>
            <a:r>
              <a:rPr lang="en-GB" u="sng" dirty="0">
                <a:hlinkClick r:id="rId6"/>
              </a:rPr>
              <a:t>hello@fairtrade.org.uk</a:t>
            </a:r>
            <a:r>
              <a:rPr lang="en-GB" dirty="0"/>
              <a:t> and if we know the answer to your difficult question, we will look to help you follow up afterwards with a response.</a:t>
            </a:r>
          </a:p>
          <a:p>
            <a:endParaRPr lang="en-GB" dirty="0"/>
          </a:p>
        </p:txBody>
      </p:sp>
      <p:sp>
        <p:nvSpPr>
          <p:cNvPr id="4" name="Slide Number Placeholder 3">
            <a:extLst>
              <a:ext uri="{FF2B5EF4-FFF2-40B4-BE49-F238E27FC236}">
                <a16:creationId xmlns:a16="http://schemas.microsoft.com/office/drawing/2014/main" id="{85D1D323-E888-5494-EAE4-9C82030E7ECB}"/>
              </a:ext>
            </a:extLst>
          </p:cNvPr>
          <p:cNvSpPr>
            <a:spLocks noGrp="1"/>
          </p:cNvSpPr>
          <p:nvPr>
            <p:ph type="sldNum" sz="quarter" idx="5"/>
          </p:nvPr>
        </p:nvSpPr>
        <p:spPr/>
        <p:txBody>
          <a:bodyPr/>
          <a:lstStyle/>
          <a:p>
            <a:fld id="{AFFC1C72-0B4B-CA45-B558-0DFE35F26494}" type="slidenum">
              <a:rPr lang="en-US" smtClean="0"/>
              <a:t>13</a:t>
            </a:fld>
            <a:endParaRPr lang="en-US"/>
          </a:p>
        </p:txBody>
      </p:sp>
    </p:spTree>
    <p:extLst>
      <p:ext uri="{BB962C8B-B14F-4D97-AF65-F5344CB8AC3E}">
        <p14:creationId xmlns:p14="http://schemas.microsoft.com/office/powerpoint/2010/main" val="878130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5250" b="1" i="0">
                <a:solidFill>
                  <a:schemeClr val="bg1"/>
                </a:solidFill>
                <a:latin typeface="Alegreya Sans Black"/>
                <a:cs typeface="Alegreya Sans Black"/>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850" b="1" i="0">
                <a:solidFill>
                  <a:srgbClr val="001B6E"/>
                </a:solidFill>
                <a:latin typeface="Exo 2"/>
                <a:cs typeface="Exo 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50" b="1" i="0">
                <a:solidFill>
                  <a:schemeClr val="bg1"/>
                </a:solidFill>
                <a:latin typeface="Alegreya Sans Black"/>
                <a:cs typeface="Alegreya Sans Black"/>
              </a:defRPr>
            </a:lvl1pPr>
          </a:lstStyle>
          <a:p>
            <a:endParaRPr/>
          </a:p>
        </p:txBody>
      </p:sp>
      <p:sp>
        <p:nvSpPr>
          <p:cNvPr id="3" name="Holder 3"/>
          <p:cNvSpPr>
            <a:spLocks noGrp="1"/>
          </p:cNvSpPr>
          <p:nvPr>
            <p:ph type="body" idx="1"/>
          </p:nvPr>
        </p:nvSpPr>
        <p:spPr/>
        <p:txBody>
          <a:bodyPr lIns="0" tIns="0" rIns="0" bIns="0"/>
          <a:lstStyle>
            <a:lvl1pPr>
              <a:defRPr sz="2850" b="1" i="0">
                <a:solidFill>
                  <a:srgbClr val="001B6E"/>
                </a:solidFill>
                <a:latin typeface="Exo 2"/>
                <a:cs typeface="Exo 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50" b="1" i="0">
                <a:solidFill>
                  <a:schemeClr val="bg1"/>
                </a:solidFill>
                <a:latin typeface="Alegreya Sans Black"/>
                <a:cs typeface="Alegreya Sans Black"/>
              </a:defRPr>
            </a:lvl1pPr>
          </a:lstStyle>
          <a:p>
            <a:endParaRPr/>
          </a:p>
        </p:txBody>
      </p:sp>
      <p:sp>
        <p:nvSpPr>
          <p:cNvPr id="3" name="Holder 3"/>
          <p:cNvSpPr>
            <a:spLocks noGrp="1"/>
          </p:cNvSpPr>
          <p:nvPr>
            <p:ph sz="half" idx="2"/>
          </p:nvPr>
        </p:nvSpPr>
        <p:spPr>
          <a:xfrm>
            <a:off x="1034388" y="2383037"/>
            <a:ext cx="5545455" cy="7730490"/>
          </a:xfrm>
          <a:prstGeom prst="rect">
            <a:avLst/>
          </a:prstGeom>
        </p:spPr>
        <p:txBody>
          <a:bodyPr wrap="square" lIns="0" tIns="0" rIns="0" bIns="0">
            <a:spAutoFit/>
          </a:bodyPr>
          <a:lstStyle>
            <a:lvl1pPr>
              <a:defRPr sz="1950" b="0" i="0">
                <a:solidFill>
                  <a:srgbClr val="001B6E"/>
                </a:solidFill>
                <a:latin typeface="Exo 2 Medium"/>
                <a:cs typeface="Exo 2 Medium"/>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50" b="1" i="0">
                <a:solidFill>
                  <a:schemeClr val="bg1"/>
                </a:solidFill>
                <a:latin typeface="Alegreya Sans Black"/>
                <a:cs typeface="Alegreya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1130855" y="4749927"/>
            <a:ext cx="13570268" cy="1809496"/>
          </a:xfrm>
        </p:spPr>
        <p:txBody>
          <a:bodyPr anchor="b">
            <a:noAutofit/>
          </a:bodyPr>
          <a:lstStyle>
            <a:lvl1pPr>
              <a:defRPr sz="10883">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1130855" y="6968429"/>
            <a:ext cx="13570268" cy="438582"/>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9977"/>
          <a:stretch/>
        </p:blipFill>
        <p:spPr>
          <a:xfrm>
            <a:off x="837803" y="551744"/>
            <a:ext cx="2114326" cy="1896000"/>
          </a:xfrm>
          <a:prstGeom prst="rect">
            <a:avLst/>
          </a:prstGeom>
        </p:spPr>
      </p:pic>
    </p:spTree>
    <p:extLst>
      <p:ext uri="{BB962C8B-B14F-4D97-AF65-F5344CB8AC3E}">
        <p14:creationId xmlns:p14="http://schemas.microsoft.com/office/powerpoint/2010/main" val="62885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34388" y="900352"/>
            <a:ext cx="14671040" cy="1531620"/>
          </a:xfrm>
          <a:prstGeom prst="rect">
            <a:avLst/>
          </a:prstGeom>
        </p:spPr>
        <p:txBody>
          <a:bodyPr wrap="square" lIns="0" tIns="0" rIns="0" bIns="0">
            <a:spAutoFit/>
          </a:bodyPr>
          <a:lstStyle>
            <a:lvl1pPr>
              <a:defRPr sz="5250" b="1" i="0">
                <a:solidFill>
                  <a:schemeClr val="bg1"/>
                </a:solidFill>
                <a:latin typeface="Alegreya Sans Black"/>
                <a:cs typeface="Alegreya Sans Black"/>
              </a:defRPr>
            </a:lvl1pPr>
          </a:lstStyle>
          <a:p>
            <a:endParaRPr/>
          </a:p>
        </p:txBody>
      </p:sp>
      <p:sp>
        <p:nvSpPr>
          <p:cNvPr id="3" name="Holder 3"/>
          <p:cNvSpPr>
            <a:spLocks noGrp="1"/>
          </p:cNvSpPr>
          <p:nvPr>
            <p:ph type="body" idx="1"/>
          </p:nvPr>
        </p:nvSpPr>
        <p:spPr>
          <a:xfrm>
            <a:off x="1034388" y="2474249"/>
            <a:ext cx="13411835" cy="7172325"/>
          </a:xfrm>
          <a:prstGeom prst="rect">
            <a:avLst/>
          </a:prstGeom>
        </p:spPr>
        <p:txBody>
          <a:bodyPr wrap="square" lIns="0" tIns="0" rIns="0" bIns="0">
            <a:spAutoFit/>
          </a:bodyPr>
          <a:lstStyle>
            <a:lvl1pPr>
              <a:defRPr sz="2850" b="1" i="0">
                <a:solidFill>
                  <a:srgbClr val="001B6E"/>
                </a:solidFill>
                <a:latin typeface="Exo 2"/>
                <a:cs typeface="Exo 2"/>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4/23/2025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hyperlink" Target="https://www.facebook.com/FairtradeFoundation" TargetMode="External"/><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hyperlink" Target="https://www.linkedin.com/company/the-fairtrade-foundation/"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hyperlink" Target="https://mailchi.mp/fairtrade/emailupdates" TargetMode="External"/><Relationship Id="rId11" Type="http://schemas.openxmlformats.org/officeDocument/2006/relationships/image" Target="../media/image34.png"/><Relationship Id="rId5" Type="http://schemas.openxmlformats.org/officeDocument/2006/relationships/hyperlink" Target="mailto:commercial@fairtrade.org.uk" TargetMode="External"/><Relationship Id="rId10" Type="http://schemas.openxmlformats.org/officeDocument/2006/relationships/hyperlink" Target="https://www.instagram.com/fairtradeuk/" TargetMode="External"/><Relationship Id="rId4" Type="http://schemas.openxmlformats.org/officeDocument/2006/relationships/image" Target="../media/image31.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1323291" y="1725708"/>
            <a:ext cx="9400402" cy="5913542"/>
          </a:xfrm>
          <a:prstGeom prst="rect">
            <a:avLst/>
          </a:prstGeom>
        </p:spPr>
        <p:txBody>
          <a:bodyPr vert="horz" wrap="square" lIns="0" tIns="447675" rIns="0" bIns="0" rtlCol="0" anchor="t">
            <a:spAutoFit/>
          </a:bodyPr>
          <a:lstStyle/>
          <a:p>
            <a:pPr marL="12700" marR="805180">
              <a:lnSpc>
                <a:spcPct val="72800"/>
              </a:lnSpc>
              <a:spcBef>
                <a:spcPts val="3525"/>
              </a:spcBef>
            </a:pPr>
            <a:r>
              <a:rPr lang="en-US" sz="12000" spc="200">
                <a:solidFill>
                  <a:srgbClr val="D4FF47"/>
                </a:solidFill>
              </a:rPr>
              <a:t>Fairtrade Community Talks</a:t>
            </a:r>
            <a:br>
              <a:rPr lang="en-US" sz="12000" spc="200">
                <a:solidFill>
                  <a:srgbClr val="D4FF47"/>
                </a:solidFill>
              </a:rPr>
            </a:br>
            <a:r>
              <a:rPr lang="en-US" sz="12000" spc="200">
                <a:solidFill>
                  <a:srgbClr val="D4FF47"/>
                </a:solidFill>
              </a:rPr>
              <a:t>Training</a:t>
            </a:r>
          </a:p>
        </p:txBody>
      </p:sp>
      <p:pic>
        <p:nvPicPr>
          <p:cNvPr id="4" name="object 4"/>
          <p:cNvPicPr/>
          <p:nvPr/>
        </p:nvPicPr>
        <p:blipFill>
          <a:blip r:embed="rId3" cstate="print"/>
          <a:stretch>
            <a:fillRect/>
          </a:stretch>
        </p:blipFill>
        <p:spPr>
          <a:xfrm>
            <a:off x="17548397" y="8421361"/>
            <a:ext cx="2555691" cy="2887195"/>
          </a:xfrm>
          <a:prstGeom prst="rect">
            <a:avLst/>
          </a:prstGeom>
        </p:spPr>
      </p:pic>
      <p:sp>
        <p:nvSpPr>
          <p:cNvPr id="2" name="object 12">
            <a:extLst>
              <a:ext uri="{FF2B5EF4-FFF2-40B4-BE49-F238E27FC236}">
                <a16:creationId xmlns:a16="http://schemas.microsoft.com/office/drawing/2014/main" id="{E9CA9540-2BD6-82B7-98FD-7E206C1E8911}"/>
              </a:ext>
            </a:extLst>
          </p:cNvPr>
          <p:cNvSpPr txBox="1"/>
          <p:nvPr/>
        </p:nvSpPr>
        <p:spPr>
          <a:xfrm>
            <a:off x="532492" y="10468980"/>
            <a:ext cx="3201307" cy="369525"/>
          </a:xfrm>
          <a:prstGeom prst="rect">
            <a:avLst/>
          </a:prstGeom>
        </p:spPr>
        <p:txBody>
          <a:bodyPr vert="horz" wrap="square" lIns="0" tIns="12065" rIns="0" bIns="0" rtlCol="0">
            <a:spAutoFit/>
          </a:bodyPr>
          <a:lstStyle/>
          <a:p>
            <a:pPr marL="12700" marR="5080">
              <a:lnSpc>
                <a:spcPct val="101499"/>
              </a:lnSpc>
              <a:spcBef>
                <a:spcPts val="95"/>
              </a:spcBef>
            </a:pPr>
            <a:r>
              <a:rPr lang="en-GB" sz="1200" b="1">
                <a:solidFill>
                  <a:srgbClr val="FFFFFF"/>
                </a:solidFill>
                <a:latin typeface="Exo 2"/>
                <a:cs typeface="Exo 2"/>
              </a:rPr>
              <a:t>Image</a:t>
            </a:r>
            <a:r>
              <a:rPr lang="en-GB" sz="1200">
                <a:solidFill>
                  <a:srgbClr val="FFFFFF"/>
                </a:solidFill>
                <a:latin typeface="Exo 2"/>
                <a:cs typeface="Exo 2"/>
              </a:rPr>
              <a:t>:</a:t>
            </a:r>
            <a:r>
              <a:rPr lang="en-GB" sz="1200" spc="25">
                <a:solidFill>
                  <a:srgbClr val="FFFFFF"/>
                </a:solidFill>
                <a:latin typeface="Exo 2"/>
                <a:cs typeface="Exo 2"/>
              </a:rPr>
              <a:t>  </a:t>
            </a:r>
            <a:r>
              <a:rPr lang="en-GB" sz="1200">
                <a:solidFill>
                  <a:srgbClr val="FFFFFF"/>
                </a:solidFill>
                <a:latin typeface="Exo 2"/>
                <a:cs typeface="Exo 2"/>
              </a:rPr>
              <a:t>Cocoa farmer Rosine </a:t>
            </a:r>
            <a:r>
              <a:rPr lang="en-GB" sz="1200" err="1">
                <a:solidFill>
                  <a:srgbClr val="FFFFFF"/>
                </a:solidFill>
                <a:latin typeface="Exo 2"/>
                <a:cs typeface="Exo 2"/>
              </a:rPr>
              <a:t>Bekoin</a:t>
            </a:r>
            <a:r>
              <a:rPr lang="en-GB" sz="1200">
                <a:solidFill>
                  <a:srgbClr val="FFFFFF"/>
                </a:solidFill>
                <a:latin typeface="Exo 2"/>
                <a:cs typeface="Exo 2"/>
              </a:rPr>
              <a:t> from CAYAT co-operative, Côte d’Ivoire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0F91FC9B-85E1-C80C-87C9-4133465E30F5}"/>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9D0E0C83-D499-7E0A-93E1-38CCC5E8D7D4}"/>
              </a:ext>
            </a:extLst>
          </p:cNvPr>
          <p:cNvSpPr txBox="1"/>
          <p:nvPr/>
        </p:nvSpPr>
        <p:spPr>
          <a:xfrm>
            <a:off x="2835249" y="3659120"/>
            <a:ext cx="4112895" cy="453394"/>
          </a:xfrm>
          <a:prstGeom prst="rect">
            <a:avLst/>
          </a:prstGeom>
        </p:spPr>
        <p:txBody>
          <a:bodyPr vert="horz" wrap="square" lIns="0" tIns="42545" rIns="0" bIns="0" rtlCol="0">
            <a:spAutoFit/>
          </a:bodyPr>
          <a:lstStyle/>
          <a:p>
            <a:pPr marL="12700" marR="213360">
              <a:lnSpc>
                <a:spcPts val="3000"/>
              </a:lnSpc>
              <a:spcBef>
                <a:spcPts val="335"/>
              </a:spcBef>
            </a:pPr>
            <a:r>
              <a:rPr lang="en-US" sz="3600" b="1">
                <a:latin typeface="Exo 2"/>
                <a:cs typeface="Exo 2"/>
              </a:rPr>
              <a:t>Clear structure</a:t>
            </a:r>
          </a:p>
        </p:txBody>
      </p:sp>
      <p:sp>
        <p:nvSpPr>
          <p:cNvPr id="6" name="object 6">
            <a:extLst>
              <a:ext uri="{FF2B5EF4-FFF2-40B4-BE49-F238E27FC236}">
                <a16:creationId xmlns:a16="http://schemas.microsoft.com/office/drawing/2014/main" id="{56403488-7B1C-2E83-C8F2-88230A95DF70}"/>
              </a:ext>
            </a:extLst>
          </p:cNvPr>
          <p:cNvSpPr txBox="1"/>
          <p:nvPr/>
        </p:nvSpPr>
        <p:spPr>
          <a:xfrm>
            <a:off x="9019081" y="7511906"/>
            <a:ext cx="4833177" cy="1684500"/>
          </a:xfrm>
          <a:prstGeom prst="rect">
            <a:avLst/>
          </a:prstGeom>
        </p:spPr>
        <p:txBody>
          <a:bodyPr vert="horz" wrap="square" lIns="0" tIns="42545" rIns="0" bIns="0" rtlCol="0">
            <a:spAutoFit/>
          </a:bodyPr>
          <a:lstStyle/>
          <a:p>
            <a:pPr marL="12700" marR="1263650">
              <a:lnSpc>
                <a:spcPts val="3000"/>
              </a:lnSpc>
              <a:spcBef>
                <a:spcPts val="335"/>
              </a:spcBef>
            </a:pPr>
            <a:r>
              <a:rPr lang="en-US" sz="3600" b="1" spc="-10">
                <a:latin typeface="Exo 2"/>
                <a:cs typeface="Exo 2"/>
              </a:rPr>
              <a:t>Tone, pace and volume</a:t>
            </a:r>
          </a:p>
          <a:p>
            <a:pPr marL="298450" marR="1263650" indent="-285750">
              <a:lnSpc>
                <a:spcPts val="3000"/>
              </a:lnSpc>
              <a:spcBef>
                <a:spcPts val="335"/>
              </a:spcBef>
              <a:buFont typeface="Arial" panose="020B0604020202020204" pitchFamily="34" charset="0"/>
              <a:buChar char="•"/>
            </a:pPr>
            <a:endParaRPr lang="en-US" spc="-10">
              <a:latin typeface="Exo 2"/>
              <a:cs typeface="Exo 2"/>
            </a:endParaRPr>
          </a:p>
          <a:p>
            <a:pPr marL="12700" marR="1263650">
              <a:lnSpc>
                <a:spcPts val="3000"/>
              </a:lnSpc>
              <a:spcBef>
                <a:spcPts val="335"/>
              </a:spcBef>
            </a:pPr>
            <a:endParaRPr sz="3600">
              <a:latin typeface="Exo 2"/>
              <a:cs typeface="Exo 2"/>
            </a:endParaRPr>
          </a:p>
        </p:txBody>
      </p:sp>
      <p:sp>
        <p:nvSpPr>
          <p:cNvPr id="7" name="object 7">
            <a:extLst>
              <a:ext uri="{FF2B5EF4-FFF2-40B4-BE49-F238E27FC236}">
                <a16:creationId xmlns:a16="http://schemas.microsoft.com/office/drawing/2014/main" id="{A6473CFD-38C1-D86A-0F5C-97EF8AF56B33}"/>
              </a:ext>
            </a:extLst>
          </p:cNvPr>
          <p:cNvSpPr txBox="1"/>
          <p:nvPr/>
        </p:nvSpPr>
        <p:spPr>
          <a:xfrm>
            <a:off x="9298621" y="3786941"/>
            <a:ext cx="4284240" cy="876587"/>
          </a:xfrm>
          <a:prstGeom prst="rect">
            <a:avLst/>
          </a:prstGeom>
        </p:spPr>
        <p:txBody>
          <a:bodyPr vert="horz" wrap="square" lIns="0" tIns="42545" rIns="0" bIns="0" rtlCol="0">
            <a:spAutoFit/>
          </a:bodyPr>
          <a:lstStyle/>
          <a:p>
            <a:pPr marL="12700" marR="974090">
              <a:lnSpc>
                <a:spcPts val="3000"/>
              </a:lnSpc>
              <a:spcBef>
                <a:spcPts val="335"/>
              </a:spcBef>
            </a:pPr>
            <a:r>
              <a:rPr lang="en-GB" sz="3600" b="1">
                <a:latin typeface="Exo 2"/>
                <a:cs typeface="Exo 2"/>
              </a:rPr>
              <a:t>Visual aids</a:t>
            </a:r>
          </a:p>
          <a:p>
            <a:pPr marL="12700" marR="974090">
              <a:lnSpc>
                <a:spcPts val="3000"/>
              </a:lnSpc>
              <a:spcBef>
                <a:spcPts val="335"/>
              </a:spcBef>
            </a:pPr>
            <a:endParaRPr lang="en-GB" sz="3600">
              <a:latin typeface="Exo 2"/>
              <a:cs typeface="Exo 2"/>
            </a:endParaRPr>
          </a:p>
        </p:txBody>
      </p:sp>
      <p:sp>
        <p:nvSpPr>
          <p:cNvPr id="9" name="object 9">
            <a:extLst>
              <a:ext uri="{FF2B5EF4-FFF2-40B4-BE49-F238E27FC236}">
                <a16:creationId xmlns:a16="http://schemas.microsoft.com/office/drawing/2014/main" id="{4CD682B0-D6FA-8696-CA27-79FBCEA6DEEB}"/>
              </a:ext>
            </a:extLst>
          </p:cNvPr>
          <p:cNvSpPr txBox="1"/>
          <p:nvPr/>
        </p:nvSpPr>
        <p:spPr>
          <a:xfrm>
            <a:off x="2805801" y="7352320"/>
            <a:ext cx="4158615" cy="1365758"/>
          </a:xfrm>
          <a:prstGeom prst="rect">
            <a:avLst/>
          </a:prstGeom>
        </p:spPr>
        <p:txBody>
          <a:bodyPr vert="horz" wrap="square" lIns="0" tIns="186690" rIns="0" bIns="0" rtlCol="0">
            <a:spAutoFit/>
          </a:bodyPr>
          <a:lstStyle/>
          <a:p>
            <a:pPr marL="12700">
              <a:lnSpc>
                <a:spcPct val="100000"/>
              </a:lnSpc>
              <a:spcBef>
                <a:spcPts val="1470"/>
              </a:spcBef>
            </a:pPr>
            <a:r>
              <a:rPr lang="en-US" sz="3600" b="1">
                <a:latin typeface="Exo 2"/>
                <a:cs typeface="Exo 2"/>
              </a:rPr>
              <a:t>Body language</a:t>
            </a:r>
          </a:p>
          <a:p>
            <a:pPr marL="584200" indent="-571500">
              <a:lnSpc>
                <a:spcPct val="100000"/>
              </a:lnSpc>
              <a:spcBef>
                <a:spcPts val="1470"/>
              </a:spcBef>
              <a:buFont typeface="Arial" panose="020B0604020202020204" pitchFamily="34" charset="0"/>
              <a:buChar char="•"/>
            </a:pPr>
            <a:endParaRPr sz="2800">
              <a:latin typeface="Exo 2"/>
              <a:cs typeface="Exo 2"/>
            </a:endParaRPr>
          </a:p>
        </p:txBody>
      </p:sp>
      <p:sp>
        <p:nvSpPr>
          <p:cNvPr id="37" name="object 37">
            <a:extLst>
              <a:ext uri="{FF2B5EF4-FFF2-40B4-BE49-F238E27FC236}">
                <a16:creationId xmlns:a16="http://schemas.microsoft.com/office/drawing/2014/main" id="{E50E9A72-09A0-DEFF-1B77-B235B644BFBD}"/>
              </a:ext>
            </a:extLst>
          </p:cNvPr>
          <p:cNvSpPr/>
          <p:nvPr/>
        </p:nvSpPr>
        <p:spPr>
          <a:xfrm>
            <a:off x="19079552" y="3261230"/>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0FC0FC"/>
          </a:solidFill>
        </p:spPr>
        <p:txBody>
          <a:bodyPr wrap="square" lIns="0" tIns="0" rIns="0" bIns="0" rtlCol="0"/>
          <a:lstStyle/>
          <a:p>
            <a:endParaRPr/>
          </a:p>
        </p:txBody>
      </p:sp>
      <p:cxnSp>
        <p:nvCxnSpPr>
          <p:cNvPr id="52" name="Straight Connector 51">
            <a:extLst>
              <a:ext uri="{FF2B5EF4-FFF2-40B4-BE49-F238E27FC236}">
                <a16:creationId xmlns:a16="http://schemas.microsoft.com/office/drawing/2014/main" id="{A00F8F1C-7CE2-9655-FAA7-FA12BCA18A1B}"/>
              </a:ext>
            </a:extLst>
          </p:cNvPr>
          <p:cNvCxnSpPr>
            <a:cxnSpLocks/>
          </p:cNvCxnSpPr>
          <p:nvPr/>
        </p:nvCxnSpPr>
        <p:spPr>
          <a:xfrm>
            <a:off x="8823192" y="7262386"/>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4D23117-B876-FE93-DEFB-DB5CB08112F4}"/>
              </a:ext>
            </a:extLst>
          </p:cNvPr>
          <p:cNvCxnSpPr>
            <a:cxnSpLocks/>
          </p:cNvCxnSpPr>
          <p:nvPr/>
        </p:nvCxnSpPr>
        <p:spPr>
          <a:xfrm>
            <a:off x="2675311" y="3282172"/>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2CE3C85-1A5C-77C8-8A5C-0ECF2195E57D}"/>
              </a:ext>
            </a:extLst>
          </p:cNvPr>
          <p:cNvCxnSpPr>
            <a:cxnSpLocks/>
          </p:cNvCxnSpPr>
          <p:nvPr/>
        </p:nvCxnSpPr>
        <p:spPr>
          <a:xfrm>
            <a:off x="2675311" y="7270513"/>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5DA260C-CF8D-6781-6E19-FEEC32B8CA9B}"/>
              </a:ext>
            </a:extLst>
          </p:cNvPr>
          <p:cNvCxnSpPr>
            <a:cxnSpLocks/>
          </p:cNvCxnSpPr>
          <p:nvPr/>
        </p:nvCxnSpPr>
        <p:spPr>
          <a:xfrm>
            <a:off x="14776450" y="3282172"/>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 name="object 8">
            <a:extLst>
              <a:ext uri="{FF2B5EF4-FFF2-40B4-BE49-F238E27FC236}">
                <a16:creationId xmlns:a16="http://schemas.microsoft.com/office/drawing/2014/main" id="{767902D9-2BF3-D18E-BCE1-CE339DF007A3}"/>
              </a:ext>
            </a:extLst>
          </p:cNvPr>
          <p:cNvSpPr txBox="1"/>
          <p:nvPr/>
        </p:nvSpPr>
        <p:spPr>
          <a:xfrm>
            <a:off x="15325110" y="3514836"/>
            <a:ext cx="5138684" cy="1989006"/>
          </a:xfrm>
          <a:prstGeom prst="rect">
            <a:avLst/>
          </a:prstGeom>
        </p:spPr>
        <p:txBody>
          <a:bodyPr vert="horz" wrap="square" lIns="0" tIns="186690" rIns="0" bIns="0" rtlCol="0" anchor="t">
            <a:spAutoFit/>
          </a:bodyPr>
          <a:lstStyle/>
          <a:p>
            <a:pPr marL="12700">
              <a:lnSpc>
                <a:spcPct val="100000"/>
              </a:lnSpc>
              <a:spcBef>
                <a:spcPts val="1470"/>
              </a:spcBef>
            </a:pPr>
            <a:r>
              <a:rPr lang="en-US" sz="3600" b="1">
                <a:latin typeface="Exo 2"/>
                <a:cs typeface="Exo 2"/>
              </a:rPr>
              <a:t>Storytelling</a:t>
            </a:r>
          </a:p>
          <a:p>
            <a:pPr marL="469900" indent="-457200">
              <a:lnSpc>
                <a:spcPct val="100000"/>
              </a:lnSpc>
              <a:spcBef>
                <a:spcPts val="1470"/>
              </a:spcBef>
              <a:buFont typeface="Arial" panose="020B0604020202020204" pitchFamily="34" charset="0"/>
              <a:buChar char="•"/>
            </a:pPr>
            <a:endParaRPr lang="en-US" sz="2800">
              <a:latin typeface="Exo 2"/>
              <a:cs typeface="Exo 2"/>
            </a:endParaRPr>
          </a:p>
          <a:p>
            <a:pPr marL="469900" indent="-457200">
              <a:lnSpc>
                <a:spcPct val="100000"/>
              </a:lnSpc>
              <a:spcBef>
                <a:spcPts val="1470"/>
              </a:spcBef>
              <a:buFont typeface="Arial" panose="020B0604020202020204" pitchFamily="34" charset="0"/>
              <a:buChar char="•"/>
            </a:pPr>
            <a:endParaRPr lang="en-US" sz="2800">
              <a:latin typeface="Exo 2"/>
              <a:cs typeface="Exo 2"/>
            </a:endParaRPr>
          </a:p>
        </p:txBody>
      </p:sp>
      <p:cxnSp>
        <p:nvCxnSpPr>
          <p:cNvPr id="18" name="Straight Connector 17">
            <a:extLst>
              <a:ext uri="{FF2B5EF4-FFF2-40B4-BE49-F238E27FC236}">
                <a16:creationId xmlns:a16="http://schemas.microsoft.com/office/drawing/2014/main" id="{1483A519-BFF8-75D6-2469-E13219892160}"/>
              </a:ext>
            </a:extLst>
          </p:cNvPr>
          <p:cNvCxnSpPr>
            <a:cxnSpLocks/>
          </p:cNvCxnSpPr>
          <p:nvPr/>
        </p:nvCxnSpPr>
        <p:spPr>
          <a:xfrm>
            <a:off x="8823192" y="3286334"/>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84C292F-7DB8-8858-671E-993E621C77DB}"/>
              </a:ext>
            </a:extLst>
          </p:cNvPr>
          <p:cNvSpPr/>
          <p:nvPr/>
        </p:nvSpPr>
        <p:spPr>
          <a:xfrm>
            <a:off x="6996485" y="7259249"/>
            <a:ext cx="1641801" cy="1611998"/>
          </a:xfrm>
          <a:prstGeom prst="ellipse">
            <a:avLst/>
          </a:prstGeom>
          <a:solidFill>
            <a:srgbClr val="001B6E"/>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bject 12">
            <a:extLst>
              <a:ext uri="{FF2B5EF4-FFF2-40B4-BE49-F238E27FC236}">
                <a16:creationId xmlns:a16="http://schemas.microsoft.com/office/drawing/2014/main" id="{72CF3FA9-942A-B25E-C35E-79791BC045E1}"/>
              </a:ext>
            </a:extLst>
          </p:cNvPr>
          <p:cNvSpPr/>
          <p:nvPr/>
        </p:nvSpPr>
        <p:spPr>
          <a:xfrm>
            <a:off x="7256058" y="3230434"/>
            <a:ext cx="1641802" cy="1633059"/>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FF8000"/>
          </a:solidFill>
        </p:spPr>
        <p:txBody>
          <a:bodyPr wrap="square" lIns="0" tIns="0" rIns="0" bIns="0" rtlCol="0"/>
          <a:lstStyle/>
          <a:p>
            <a:endParaRPr/>
          </a:p>
        </p:txBody>
      </p:sp>
      <p:sp>
        <p:nvSpPr>
          <p:cNvPr id="23" name="object 12">
            <a:extLst>
              <a:ext uri="{FF2B5EF4-FFF2-40B4-BE49-F238E27FC236}">
                <a16:creationId xmlns:a16="http://schemas.microsoft.com/office/drawing/2014/main" id="{ABB90435-371E-5382-0E3C-B3B5D31A09BD}"/>
              </a:ext>
            </a:extLst>
          </p:cNvPr>
          <p:cNvSpPr/>
          <p:nvPr/>
        </p:nvSpPr>
        <p:spPr>
          <a:xfrm>
            <a:off x="13369594" y="7179171"/>
            <a:ext cx="1600526" cy="1613010"/>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chemeClr val="accent5"/>
          </a:solidFill>
        </p:spPr>
        <p:txBody>
          <a:bodyPr wrap="square" lIns="0" tIns="0" rIns="0" bIns="0" rtlCol="0"/>
          <a:lstStyle/>
          <a:p>
            <a:endParaRPr/>
          </a:p>
        </p:txBody>
      </p:sp>
      <p:sp>
        <p:nvSpPr>
          <p:cNvPr id="26" name="object 12">
            <a:extLst>
              <a:ext uri="{FF2B5EF4-FFF2-40B4-BE49-F238E27FC236}">
                <a16:creationId xmlns:a16="http://schemas.microsoft.com/office/drawing/2014/main" id="{0E963D10-EC49-8583-2572-5FE18213D28E}"/>
              </a:ext>
            </a:extLst>
          </p:cNvPr>
          <p:cNvSpPr/>
          <p:nvPr/>
        </p:nvSpPr>
        <p:spPr>
          <a:xfrm>
            <a:off x="846255" y="7181902"/>
            <a:ext cx="1641801" cy="1613011"/>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7B1DAB"/>
          </a:solidFill>
        </p:spPr>
        <p:txBody>
          <a:bodyPr wrap="square" lIns="0" tIns="0" rIns="0" bIns="0" rtlCol="0"/>
          <a:lstStyle/>
          <a:p>
            <a:endParaRPr/>
          </a:p>
        </p:txBody>
      </p:sp>
      <p:grpSp>
        <p:nvGrpSpPr>
          <p:cNvPr id="21" name="Group 20">
            <a:extLst>
              <a:ext uri="{FF2B5EF4-FFF2-40B4-BE49-F238E27FC236}">
                <a16:creationId xmlns:a16="http://schemas.microsoft.com/office/drawing/2014/main" id="{79876FDF-FCB6-892F-08A5-0034C1A74BBD}"/>
              </a:ext>
            </a:extLst>
          </p:cNvPr>
          <p:cNvGrpSpPr/>
          <p:nvPr/>
        </p:nvGrpSpPr>
        <p:grpSpPr>
          <a:xfrm>
            <a:off x="13282543" y="3230434"/>
            <a:ext cx="1637290" cy="1601935"/>
            <a:chOff x="13282543" y="3230434"/>
            <a:chExt cx="1637290" cy="1601935"/>
          </a:xfrm>
        </p:grpSpPr>
        <p:sp>
          <p:nvSpPr>
            <p:cNvPr id="24" name="object 12">
              <a:extLst>
                <a:ext uri="{FF2B5EF4-FFF2-40B4-BE49-F238E27FC236}">
                  <a16:creationId xmlns:a16="http://schemas.microsoft.com/office/drawing/2014/main" id="{7F005B88-F61C-B3F4-D8F7-0D34FCA0E69B}"/>
                </a:ext>
              </a:extLst>
            </p:cNvPr>
            <p:cNvSpPr/>
            <p:nvPr/>
          </p:nvSpPr>
          <p:spPr>
            <a:xfrm>
              <a:off x="13282543" y="3230434"/>
              <a:ext cx="1637290" cy="1601935"/>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09FBD3"/>
            </a:solidFill>
          </p:spPr>
          <p:txBody>
            <a:bodyPr wrap="square" lIns="0" tIns="0" rIns="0" bIns="0" rtlCol="0"/>
            <a:lstStyle/>
            <a:p>
              <a:endParaRPr/>
            </a:p>
          </p:txBody>
        </p:sp>
        <p:pic>
          <p:nvPicPr>
            <p:cNvPr id="28" name="Picture 27">
              <a:extLst>
                <a:ext uri="{FF2B5EF4-FFF2-40B4-BE49-F238E27FC236}">
                  <a16:creationId xmlns:a16="http://schemas.microsoft.com/office/drawing/2014/main" id="{4AE95654-E0DF-905F-1C7C-FB5CD451C66F}"/>
                </a:ext>
              </a:extLst>
            </p:cNvPr>
            <p:cNvPicPr>
              <a:picLocks noChangeAspect="1"/>
            </p:cNvPicPr>
            <p:nvPr/>
          </p:nvPicPr>
          <p:blipFill>
            <a:blip r:embed="rId3"/>
            <a:stretch>
              <a:fillRect/>
            </a:stretch>
          </p:blipFill>
          <p:spPr>
            <a:xfrm>
              <a:off x="13515187" y="3513524"/>
              <a:ext cx="1184710" cy="1184710"/>
            </a:xfrm>
            <a:prstGeom prst="rect">
              <a:avLst/>
            </a:prstGeom>
          </p:spPr>
        </p:pic>
      </p:grpSp>
      <p:pic>
        <p:nvPicPr>
          <p:cNvPr id="33" name="Picture 32">
            <a:extLst>
              <a:ext uri="{FF2B5EF4-FFF2-40B4-BE49-F238E27FC236}">
                <a16:creationId xmlns:a16="http://schemas.microsoft.com/office/drawing/2014/main" id="{A60739A3-75B4-40BE-8B9C-8E3EF1CA55B5}"/>
              </a:ext>
            </a:extLst>
          </p:cNvPr>
          <p:cNvPicPr>
            <a:picLocks noChangeAspect="1"/>
          </p:cNvPicPr>
          <p:nvPr/>
        </p:nvPicPr>
        <p:blipFill>
          <a:blip r:embed="rId4"/>
          <a:stretch>
            <a:fillRect/>
          </a:stretch>
        </p:blipFill>
        <p:spPr>
          <a:xfrm>
            <a:off x="15213772" y="7221478"/>
            <a:ext cx="4334632" cy="30483"/>
          </a:xfrm>
          <a:prstGeom prst="rect">
            <a:avLst/>
          </a:prstGeom>
        </p:spPr>
      </p:pic>
      <p:sp>
        <p:nvSpPr>
          <p:cNvPr id="34" name="object 6">
            <a:extLst>
              <a:ext uri="{FF2B5EF4-FFF2-40B4-BE49-F238E27FC236}">
                <a16:creationId xmlns:a16="http://schemas.microsoft.com/office/drawing/2014/main" id="{832C07B1-E5EB-CB61-427E-A8555687D5F1}"/>
              </a:ext>
            </a:extLst>
          </p:cNvPr>
          <p:cNvSpPr txBox="1"/>
          <p:nvPr/>
        </p:nvSpPr>
        <p:spPr>
          <a:xfrm>
            <a:off x="15330121" y="7511906"/>
            <a:ext cx="5069678" cy="1261307"/>
          </a:xfrm>
          <a:prstGeom prst="rect">
            <a:avLst/>
          </a:prstGeom>
        </p:spPr>
        <p:txBody>
          <a:bodyPr vert="horz" wrap="square" lIns="0" tIns="42545" rIns="0" bIns="0" rtlCol="0">
            <a:spAutoFit/>
          </a:bodyPr>
          <a:lstStyle/>
          <a:p>
            <a:pPr marL="12700" marR="1263650">
              <a:lnSpc>
                <a:spcPts val="3000"/>
              </a:lnSpc>
              <a:spcBef>
                <a:spcPts val="335"/>
              </a:spcBef>
            </a:pPr>
            <a:r>
              <a:rPr lang="en-US" sz="3600" b="1" spc="-10">
                <a:latin typeface="Exo 2"/>
                <a:cs typeface="Exo 2"/>
              </a:rPr>
              <a:t>Audience Interaction</a:t>
            </a:r>
          </a:p>
          <a:p>
            <a:pPr marL="12700" marR="1263650">
              <a:lnSpc>
                <a:spcPts val="3000"/>
              </a:lnSpc>
              <a:spcBef>
                <a:spcPts val="335"/>
              </a:spcBef>
            </a:pPr>
            <a:endParaRPr sz="3600">
              <a:latin typeface="Exo 2"/>
              <a:cs typeface="Exo 2"/>
            </a:endParaRPr>
          </a:p>
        </p:txBody>
      </p:sp>
      <p:pic>
        <p:nvPicPr>
          <p:cNvPr id="35" name="Picture 34">
            <a:extLst>
              <a:ext uri="{FF2B5EF4-FFF2-40B4-BE49-F238E27FC236}">
                <a16:creationId xmlns:a16="http://schemas.microsoft.com/office/drawing/2014/main" id="{CCCE5FA1-16CF-CC63-3392-969A1C3C1146}"/>
              </a:ext>
            </a:extLst>
          </p:cNvPr>
          <p:cNvPicPr>
            <a:picLocks noChangeAspect="1"/>
          </p:cNvPicPr>
          <p:nvPr/>
        </p:nvPicPr>
        <p:blipFill>
          <a:blip r:embed="rId5"/>
          <a:stretch>
            <a:fillRect/>
          </a:stretch>
        </p:blipFill>
        <p:spPr>
          <a:xfrm>
            <a:off x="13587888" y="7369788"/>
            <a:ext cx="1307668" cy="1184511"/>
          </a:xfrm>
          <a:prstGeom prst="rect">
            <a:avLst/>
          </a:prstGeom>
        </p:spPr>
      </p:pic>
      <p:sp>
        <p:nvSpPr>
          <p:cNvPr id="8" name="object 2">
            <a:extLst>
              <a:ext uri="{FF2B5EF4-FFF2-40B4-BE49-F238E27FC236}">
                <a16:creationId xmlns:a16="http://schemas.microsoft.com/office/drawing/2014/main" id="{71D427EB-51CD-DB8B-40D7-4AF183648FAF}"/>
              </a:ext>
            </a:extLst>
          </p:cNvPr>
          <p:cNvSpPr/>
          <p:nvPr/>
        </p:nvSpPr>
        <p:spPr>
          <a:xfrm>
            <a:off x="0" y="0"/>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11" name="object 3">
            <a:extLst>
              <a:ext uri="{FF2B5EF4-FFF2-40B4-BE49-F238E27FC236}">
                <a16:creationId xmlns:a16="http://schemas.microsoft.com/office/drawing/2014/main" id="{19ED0171-DC7F-8F92-757F-682E62D5839F}"/>
              </a:ext>
            </a:extLst>
          </p:cNvPr>
          <p:cNvSpPr txBox="1">
            <a:spLocks/>
          </p:cNvSpPr>
          <p:nvPr/>
        </p:nvSpPr>
        <p:spPr>
          <a:xfrm>
            <a:off x="1034388" y="900352"/>
            <a:ext cx="14671040" cy="847027"/>
          </a:xfrm>
          <a:prstGeom prst="rect">
            <a:avLst/>
          </a:prstGeom>
        </p:spPr>
        <p:txBody>
          <a:bodyPr vert="horz" wrap="square" lIns="0" tIns="15875" rIns="0" bIns="0" rtlCol="0" anchor="t">
            <a:spAutoFit/>
          </a:bodyPr>
          <a:lstStyle>
            <a:lvl1pPr>
              <a:defRPr sz="5250" b="1" i="0">
                <a:solidFill>
                  <a:schemeClr val="bg1"/>
                </a:solidFill>
                <a:latin typeface="Alegreya Sans Black"/>
                <a:ea typeface="+mj-ea"/>
                <a:cs typeface="Alegreya Sans Black"/>
              </a:defRPr>
            </a:lvl1pPr>
          </a:lstStyle>
          <a:p>
            <a:r>
              <a:rPr lang="en-US" sz="5400">
                <a:solidFill>
                  <a:schemeClr val="accent2"/>
                </a:solidFill>
              </a:rPr>
              <a:t>Presentation techniques</a:t>
            </a:r>
            <a:endParaRPr lang="en-US"/>
          </a:p>
        </p:txBody>
      </p:sp>
      <p:pic>
        <p:nvPicPr>
          <p:cNvPr id="14" name="object 24" descr="A logo with a person in a circle&#10;&#10;AI-generated content may be incorrect.">
            <a:extLst>
              <a:ext uri="{FF2B5EF4-FFF2-40B4-BE49-F238E27FC236}">
                <a16:creationId xmlns:a16="http://schemas.microsoft.com/office/drawing/2014/main" id="{84AD5D7A-35BC-50BB-EE88-F2903827EEAF}"/>
              </a:ext>
            </a:extLst>
          </p:cNvPr>
          <p:cNvPicPr/>
          <p:nvPr/>
        </p:nvPicPr>
        <p:blipFill>
          <a:blip r:embed="rId6" cstate="print"/>
          <a:stretch>
            <a:fillRect/>
          </a:stretch>
        </p:blipFill>
        <p:spPr>
          <a:xfrm>
            <a:off x="18172674" y="8018"/>
            <a:ext cx="1785196" cy="2016748"/>
          </a:xfrm>
          <a:prstGeom prst="rect">
            <a:avLst/>
          </a:prstGeom>
        </p:spPr>
      </p:pic>
      <p:pic>
        <p:nvPicPr>
          <p:cNvPr id="4" name="Picture 3">
            <a:extLst>
              <a:ext uri="{FF2B5EF4-FFF2-40B4-BE49-F238E27FC236}">
                <a16:creationId xmlns:a16="http://schemas.microsoft.com/office/drawing/2014/main" id="{02339BC7-67D9-B59B-A66E-FCDFD583C5F4}"/>
              </a:ext>
            </a:extLst>
          </p:cNvPr>
          <p:cNvPicPr>
            <a:picLocks noChangeAspect="1"/>
          </p:cNvPicPr>
          <p:nvPr/>
        </p:nvPicPr>
        <p:blipFill>
          <a:blip r:embed="rId7"/>
          <a:stretch>
            <a:fillRect/>
          </a:stretch>
        </p:blipFill>
        <p:spPr>
          <a:xfrm>
            <a:off x="7256058" y="7389284"/>
            <a:ext cx="1307879" cy="1307879"/>
          </a:xfrm>
          <a:prstGeom prst="rect">
            <a:avLst/>
          </a:prstGeom>
        </p:spPr>
      </p:pic>
      <p:pic>
        <p:nvPicPr>
          <p:cNvPr id="10" name="Picture 9">
            <a:extLst>
              <a:ext uri="{FF2B5EF4-FFF2-40B4-BE49-F238E27FC236}">
                <a16:creationId xmlns:a16="http://schemas.microsoft.com/office/drawing/2014/main" id="{CC531497-2BBE-E474-D6A1-3CBA36E1B714}"/>
              </a:ext>
            </a:extLst>
          </p:cNvPr>
          <p:cNvPicPr>
            <a:picLocks noChangeAspect="1"/>
          </p:cNvPicPr>
          <p:nvPr/>
        </p:nvPicPr>
        <p:blipFill>
          <a:blip r:embed="rId8"/>
          <a:stretch>
            <a:fillRect/>
          </a:stretch>
        </p:blipFill>
        <p:spPr>
          <a:xfrm>
            <a:off x="989943" y="7236719"/>
            <a:ext cx="1535288" cy="1540932"/>
          </a:xfrm>
          <a:prstGeom prst="rect">
            <a:avLst/>
          </a:prstGeom>
        </p:spPr>
      </p:pic>
      <p:pic>
        <p:nvPicPr>
          <p:cNvPr id="13" name="Picture 12">
            <a:extLst>
              <a:ext uri="{FF2B5EF4-FFF2-40B4-BE49-F238E27FC236}">
                <a16:creationId xmlns:a16="http://schemas.microsoft.com/office/drawing/2014/main" id="{C30CC05B-14B7-E386-E44F-BFE49F897F1A}"/>
              </a:ext>
            </a:extLst>
          </p:cNvPr>
          <p:cNvPicPr>
            <a:picLocks noChangeAspect="1"/>
          </p:cNvPicPr>
          <p:nvPr/>
        </p:nvPicPr>
        <p:blipFill>
          <a:blip r:embed="rId9"/>
          <a:stretch>
            <a:fillRect/>
          </a:stretch>
        </p:blipFill>
        <p:spPr>
          <a:xfrm>
            <a:off x="7473364" y="3434942"/>
            <a:ext cx="1207189" cy="1207189"/>
          </a:xfrm>
          <a:prstGeom prst="rect">
            <a:avLst/>
          </a:prstGeom>
        </p:spPr>
      </p:pic>
      <p:grpSp>
        <p:nvGrpSpPr>
          <p:cNvPr id="16" name="Group 15">
            <a:extLst>
              <a:ext uri="{FF2B5EF4-FFF2-40B4-BE49-F238E27FC236}">
                <a16:creationId xmlns:a16="http://schemas.microsoft.com/office/drawing/2014/main" id="{8350F0C0-E0BC-F34D-BD58-D5A9681269B6}"/>
              </a:ext>
            </a:extLst>
          </p:cNvPr>
          <p:cNvGrpSpPr/>
          <p:nvPr/>
        </p:nvGrpSpPr>
        <p:grpSpPr>
          <a:xfrm>
            <a:off x="841863" y="3096958"/>
            <a:ext cx="1641801" cy="1613011"/>
            <a:chOff x="841863" y="3096958"/>
            <a:chExt cx="1641801" cy="1613011"/>
          </a:xfrm>
        </p:grpSpPr>
        <p:sp>
          <p:nvSpPr>
            <p:cNvPr id="25" name="object 12">
              <a:extLst>
                <a:ext uri="{FF2B5EF4-FFF2-40B4-BE49-F238E27FC236}">
                  <a16:creationId xmlns:a16="http://schemas.microsoft.com/office/drawing/2014/main" id="{592B18B8-224D-3D24-7F6D-BE7711FD7598}"/>
                </a:ext>
              </a:extLst>
            </p:cNvPr>
            <p:cNvSpPr/>
            <p:nvPr/>
          </p:nvSpPr>
          <p:spPr>
            <a:xfrm>
              <a:off x="841863" y="3096958"/>
              <a:ext cx="1641801" cy="1613011"/>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D4FF47"/>
            </a:solidFill>
          </p:spPr>
          <p:txBody>
            <a:bodyPr wrap="square" lIns="0" tIns="0" rIns="0" bIns="0" rtlCol="0"/>
            <a:lstStyle/>
            <a:p>
              <a:endParaRPr/>
            </a:p>
          </p:txBody>
        </p:sp>
        <p:pic>
          <p:nvPicPr>
            <p:cNvPr id="15" name="Picture 14">
              <a:extLst>
                <a:ext uri="{FF2B5EF4-FFF2-40B4-BE49-F238E27FC236}">
                  <a16:creationId xmlns:a16="http://schemas.microsoft.com/office/drawing/2014/main" id="{67B16014-399A-5D47-8AE1-73C15F6570A5}"/>
                </a:ext>
              </a:extLst>
            </p:cNvPr>
            <p:cNvPicPr>
              <a:picLocks noChangeAspect="1"/>
            </p:cNvPicPr>
            <p:nvPr/>
          </p:nvPicPr>
          <p:blipFill>
            <a:blip r:embed="rId10"/>
            <a:stretch>
              <a:fillRect/>
            </a:stretch>
          </p:blipFill>
          <p:spPr>
            <a:xfrm>
              <a:off x="1056870" y="3261230"/>
              <a:ext cx="1158919" cy="1154246"/>
            </a:xfrm>
            <a:prstGeom prst="rect">
              <a:avLst/>
            </a:prstGeom>
          </p:spPr>
        </p:pic>
      </p:grpSp>
    </p:spTree>
    <p:extLst>
      <p:ext uri="{BB962C8B-B14F-4D97-AF65-F5344CB8AC3E}">
        <p14:creationId xmlns:p14="http://schemas.microsoft.com/office/powerpoint/2010/main" val="1196903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E6D3C30-BB3A-1FAB-F01C-04B886E3B8CE}"/>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5C4C1916-B270-E1B3-A824-D0CFC64C7565}"/>
              </a:ext>
            </a:extLst>
          </p:cNvPr>
          <p:cNvPicPr/>
          <p:nvPr/>
        </p:nvPicPr>
        <p:blipFill>
          <a:blip r:embed="rId4" cstate="print"/>
          <a:stretch>
            <a:fillRect/>
          </a:stretch>
        </p:blipFill>
        <p:spPr>
          <a:xfrm>
            <a:off x="18180096" y="22859"/>
            <a:ext cx="1764622" cy="1993498"/>
          </a:xfrm>
          <a:prstGeom prst="rect">
            <a:avLst/>
          </a:prstGeom>
        </p:spPr>
      </p:pic>
      <p:sp>
        <p:nvSpPr>
          <p:cNvPr id="14" name="object 14">
            <a:extLst>
              <a:ext uri="{FF2B5EF4-FFF2-40B4-BE49-F238E27FC236}">
                <a16:creationId xmlns:a16="http://schemas.microsoft.com/office/drawing/2014/main" id="{6164E11A-E952-9516-BD24-72DF8BC31905}"/>
              </a:ext>
            </a:extLst>
          </p:cNvPr>
          <p:cNvSpPr txBox="1"/>
          <p:nvPr/>
        </p:nvSpPr>
        <p:spPr>
          <a:xfrm>
            <a:off x="4047023" y="8824862"/>
            <a:ext cx="10568855" cy="468717"/>
          </a:xfrm>
          <a:prstGeom prst="rect">
            <a:avLst/>
          </a:prstGeom>
        </p:spPr>
        <p:txBody>
          <a:bodyPr vert="horz" wrap="square" lIns="0" tIns="14604" rIns="0" bIns="0" rtlCol="0">
            <a:spAutoFit/>
          </a:bodyPr>
          <a:lstStyle/>
          <a:p>
            <a:pPr marL="12700" marR="0" lvl="0" indent="0" defTabSz="914400" eaLnBrk="1" fontAlgn="auto" latinLnBrk="0" hangingPunct="1">
              <a:lnSpc>
                <a:spcPct val="100000"/>
              </a:lnSpc>
              <a:spcBef>
                <a:spcPts val="114"/>
              </a:spcBef>
              <a:spcAft>
                <a:spcPts val="0"/>
              </a:spcAft>
              <a:buClrTx/>
              <a:buSzTx/>
              <a:buFontTx/>
              <a:buNone/>
              <a:tabLst/>
              <a:defRPr/>
            </a:pPr>
            <a:r>
              <a:rPr kumimoji="0" lang="en-GB" sz="2950" b="1" i="0" u="none" strike="noStrike" kern="0" cap="none" spc="0" normalizeH="0" baseline="0" noProof="0">
                <a:ln>
                  <a:noFill/>
                </a:ln>
                <a:solidFill>
                  <a:srgbClr val="FFFFFF"/>
                </a:solidFill>
                <a:effectLst/>
                <a:uLnTx/>
                <a:uFillTx/>
                <a:latin typeface="Exo 2 "/>
                <a:cs typeface="Exo 2 "/>
              </a:rPr>
              <a:t>​</a:t>
            </a:r>
            <a:endParaRPr kumimoji="0" lang="en-GB" sz="2950" b="1" i="0" u="none" strike="noStrike" kern="0" cap="none" spc="-10" normalizeH="0" baseline="0" noProof="0">
              <a:ln>
                <a:noFill/>
              </a:ln>
              <a:solidFill>
                <a:srgbClr val="FFFFFF"/>
              </a:solidFill>
              <a:effectLst/>
              <a:uLnTx/>
              <a:uFillTx/>
              <a:latin typeface="Exo 2 "/>
              <a:cs typeface="Exo 2 "/>
            </a:endParaRPr>
          </a:p>
        </p:txBody>
      </p:sp>
      <p:grpSp>
        <p:nvGrpSpPr>
          <p:cNvPr id="5" name="Group 4">
            <a:extLst>
              <a:ext uri="{FF2B5EF4-FFF2-40B4-BE49-F238E27FC236}">
                <a16:creationId xmlns:a16="http://schemas.microsoft.com/office/drawing/2014/main" id="{654426C1-ED04-6F17-18FF-7684E7229749}"/>
              </a:ext>
            </a:extLst>
          </p:cNvPr>
          <p:cNvGrpSpPr/>
          <p:nvPr/>
        </p:nvGrpSpPr>
        <p:grpSpPr>
          <a:xfrm>
            <a:off x="3658745" y="2199387"/>
            <a:ext cx="12786609" cy="6910576"/>
            <a:chOff x="3658746" y="1768475"/>
            <a:chExt cx="12786609" cy="6910576"/>
          </a:xfrm>
        </p:grpSpPr>
        <p:sp>
          <p:nvSpPr>
            <p:cNvPr id="2" name="object 10">
              <a:extLst>
                <a:ext uri="{FF2B5EF4-FFF2-40B4-BE49-F238E27FC236}">
                  <a16:creationId xmlns:a16="http://schemas.microsoft.com/office/drawing/2014/main" id="{76727889-FB01-22D9-0B69-E6043DD45054}"/>
                </a:ext>
              </a:extLst>
            </p:cNvPr>
            <p:cNvSpPr/>
            <p:nvPr/>
          </p:nvSpPr>
          <p:spPr>
            <a:xfrm>
              <a:off x="3658746" y="2196240"/>
              <a:ext cx="12786609" cy="6482811"/>
            </a:xfrm>
            <a:custGeom>
              <a:avLst/>
              <a:gdLst/>
              <a:ahLst/>
              <a:cxnLst/>
              <a:rect l="l" t="t" r="r" b="b"/>
              <a:pathLst>
                <a:path w="9952990" h="7312025">
                  <a:moveTo>
                    <a:pt x="9952571" y="750862"/>
                  </a:moveTo>
                  <a:lnTo>
                    <a:pt x="9951098" y="703376"/>
                  </a:lnTo>
                  <a:lnTo>
                    <a:pt x="9946716" y="656678"/>
                  </a:lnTo>
                  <a:lnTo>
                    <a:pt x="9939541" y="610844"/>
                  </a:lnTo>
                  <a:lnTo>
                    <a:pt x="9929635" y="565975"/>
                  </a:lnTo>
                  <a:lnTo>
                    <a:pt x="9917112" y="522160"/>
                  </a:lnTo>
                  <a:lnTo>
                    <a:pt x="9902038" y="479475"/>
                  </a:lnTo>
                  <a:lnTo>
                    <a:pt x="9884499" y="438023"/>
                  </a:lnTo>
                  <a:lnTo>
                    <a:pt x="9864598" y="397878"/>
                  </a:lnTo>
                  <a:lnTo>
                    <a:pt x="9842424" y="359130"/>
                  </a:lnTo>
                  <a:lnTo>
                    <a:pt x="9818040" y="321881"/>
                  </a:lnTo>
                  <a:lnTo>
                    <a:pt x="9791573" y="286194"/>
                  </a:lnTo>
                  <a:lnTo>
                    <a:pt x="9763074" y="252183"/>
                  </a:lnTo>
                  <a:lnTo>
                    <a:pt x="9732658" y="219925"/>
                  </a:lnTo>
                  <a:lnTo>
                    <a:pt x="9700387" y="189496"/>
                  </a:lnTo>
                  <a:lnTo>
                    <a:pt x="9666376" y="161010"/>
                  </a:lnTo>
                  <a:lnTo>
                    <a:pt x="9630702" y="134531"/>
                  </a:lnTo>
                  <a:lnTo>
                    <a:pt x="9593440" y="110159"/>
                  </a:lnTo>
                  <a:lnTo>
                    <a:pt x="9554705" y="87972"/>
                  </a:lnTo>
                  <a:lnTo>
                    <a:pt x="9514561" y="68072"/>
                  </a:lnTo>
                  <a:lnTo>
                    <a:pt x="9473108" y="50546"/>
                  </a:lnTo>
                  <a:lnTo>
                    <a:pt x="9430423" y="35471"/>
                  </a:lnTo>
                  <a:lnTo>
                    <a:pt x="9386608" y="22936"/>
                  </a:lnTo>
                  <a:lnTo>
                    <a:pt x="9341739" y="13030"/>
                  </a:lnTo>
                  <a:lnTo>
                    <a:pt x="9295905" y="5854"/>
                  </a:lnTo>
                  <a:lnTo>
                    <a:pt x="9249207" y="1485"/>
                  </a:lnTo>
                  <a:lnTo>
                    <a:pt x="9201721" y="0"/>
                  </a:lnTo>
                  <a:lnTo>
                    <a:pt x="750849" y="0"/>
                  </a:lnTo>
                  <a:lnTo>
                    <a:pt x="703364" y="1485"/>
                  </a:lnTo>
                  <a:lnTo>
                    <a:pt x="656666" y="5854"/>
                  </a:lnTo>
                  <a:lnTo>
                    <a:pt x="610844" y="13030"/>
                  </a:lnTo>
                  <a:lnTo>
                    <a:pt x="565975" y="22936"/>
                  </a:lnTo>
                  <a:lnTo>
                    <a:pt x="522160" y="35471"/>
                  </a:lnTo>
                  <a:lnTo>
                    <a:pt x="479475" y="50546"/>
                  </a:lnTo>
                  <a:lnTo>
                    <a:pt x="438023" y="68072"/>
                  </a:lnTo>
                  <a:lnTo>
                    <a:pt x="397878" y="87972"/>
                  </a:lnTo>
                  <a:lnTo>
                    <a:pt x="359130" y="110159"/>
                  </a:lnTo>
                  <a:lnTo>
                    <a:pt x="321881" y="134531"/>
                  </a:lnTo>
                  <a:lnTo>
                    <a:pt x="286194" y="161010"/>
                  </a:lnTo>
                  <a:lnTo>
                    <a:pt x="252183" y="189496"/>
                  </a:lnTo>
                  <a:lnTo>
                    <a:pt x="219925" y="219925"/>
                  </a:lnTo>
                  <a:lnTo>
                    <a:pt x="189509" y="252183"/>
                  </a:lnTo>
                  <a:lnTo>
                    <a:pt x="161010" y="286194"/>
                  </a:lnTo>
                  <a:lnTo>
                    <a:pt x="134531" y="321881"/>
                  </a:lnTo>
                  <a:lnTo>
                    <a:pt x="110159" y="359130"/>
                  </a:lnTo>
                  <a:lnTo>
                    <a:pt x="87985" y="397878"/>
                  </a:lnTo>
                  <a:lnTo>
                    <a:pt x="68084" y="438023"/>
                  </a:lnTo>
                  <a:lnTo>
                    <a:pt x="50546" y="479475"/>
                  </a:lnTo>
                  <a:lnTo>
                    <a:pt x="35471" y="522160"/>
                  </a:lnTo>
                  <a:lnTo>
                    <a:pt x="22936" y="565975"/>
                  </a:lnTo>
                  <a:lnTo>
                    <a:pt x="13042" y="610844"/>
                  </a:lnTo>
                  <a:lnTo>
                    <a:pt x="5854" y="656678"/>
                  </a:lnTo>
                  <a:lnTo>
                    <a:pt x="1485" y="703376"/>
                  </a:lnTo>
                  <a:lnTo>
                    <a:pt x="0" y="750862"/>
                  </a:lnTo>
                  <a:lnTo>
                    <a:pt x="0" y="5498960"/>
                  </a:lnTo>
                  <a:lnTo>
                    <a:pt x="1485" y="5546445"/>
                  </a:lnTo>
                  <a:lnTo>
                    <a:pt x="5854" y="5593143"/>
                  </a:lnTo>
                  <a:lnTo>
                    <a:pt x="13042" y="5638965"/>
                  </a:lnTo>
                  <a:lnTo>
                    <a:pt x="22936" y="5683834"/>
                  </a:lnTo>
                  <a:lnTo>
                    <a:pt x="35471" y="5727662"/>
                  </a:lnTo>
                  <a:lnTo>
                    <a:pt x="50546" y="5770334"/>
                  </a:lnTo>
                  <a:lnTo>
                    <a:pt x="68084" y="5811799"/>
                  </a:lnTo>
                  <a:lnTo>
                    <a:pt x="87985" y="5851944"/>
                  </a:lnTo>
                  <a:lnTo>
                    <a:pt x="110159" y="5890679"/>
                  </a:lnTo>
                  <a:lnTo>
                    <a:pt x="134531" y="5927941"/>
                  </a:lnTo>
                  <a:lnTo>
                    <a:pt x="161010" y="5963615"/>
                  </a:lnTo>
                  <a:lnTo>
                    <a:pt x="189509" y="5997626"/>
                  </a:lnTo>
                  <a:lnTo>
                    <a:pt x="219925" y="6029896"/>
                  </a:lnTo>
                  <a:lnTo>
                    <a:pt x="252183" y="6060313"/>
                  </a:lnTo>
                  <a:lnTo>
                    <a:pt x="286194" y="6088812"/>
                  </a:lnTo>
                  <a:lnTo>
                    <a:pt x="321881" y="6115291"/>
                  </a:lnTo>
                  <a:lnTo>
                    <a:pt x="359130" y="6139662"/>
                  </a:lnTo>
                  <a:lnTo>
                    <a:pt x="397878" y="6161837"/>
                  </a:lnTo>
                  <a:lnTo>
                    <a:pt x="438023" y="6181737"/>
                  </a:lnTo>
                  <a:lnTo>
                    <a:pt x="479475" y="6199276"/>
                  </a:lnTo>
                  <a:lnTo>
                    <a:pt x="522160" y="6214351"/>
                  </a:lnTo>
                  <a:lnTo>
                    <a:pt x="565975" y="6226886"/>
                  </a:lnTo>
                  <a:lnTo>
                    <a:pt x="610844" y="6236779"/>
                  </a:lnTo>
                  <a:lnTo>
                    <a:pt x="656666" y="6243967"/>
                  </a:lnTo>
                  <a:lnTo>
                    <a:pt x="703364" y="6248336"/>
                  </a:lnTo>
                  <a:lnTo>
                    <a:pt x="750849" y="6249809"/>
                  </a:lnTo>
                  <a:lnTo>
                    <a:pt x="8016024" y="6249809"/>
                  </a:lnTo>
                  <a:lnTo>
                    <a:pt x="9077922" y="7311707"/>
                  </a:lnTo>
                  <a:lnTo>
                    <a:pt x="9077922" y="6249809"/>
                  </a:lnTo>
                  <a:lnTo>
                    <a:pt x="9201721" y="6249809"/>
                  </a:lnTo>
                  <a:lnTo>
                    <a:pt x="9249207" y="6248336"/>
                  </a:lnTo>
                  <a:lnTo>
                    <a:pt x="9295905" y="6243967"/>
                  </a:lnTo>
                  <a:lnTo>
                    <a:pt x="9341739" y="6236779"/>
                  </a:lnTo>
                  <a:lnTo>
                    <a:pt x="9386608" y="6226886"/>
                  </a:lnTo>
                  <a:lnTo>
                    <a:pt x="9430423" y="6214351"/>
                  </a:lnTo>
                  <a:lnTo>
                    <a:pt x="9473108" y="6199276"/>
                  </a:lnTo>
                  <a:lnTo>
                    <a:pt x="9514561" y="6181737"/>
                  </a:lnTo>
                  <a:lnTo>
                    <a:pt x="9554705" y="6161837"/>
                  </a:lnTo>
                  <a:lnTo>
                    <a:pt x="9593440" y="6139662"/>
                  </a:lnTo>
                  <a:lnTo>
                    <a:pt x="9630702" y="6115291"/>
                  </a:lnTo>
                  <a:lnTo>
                    <a:pt x="9666376" y="6088812"/>
                  </a:lnTo>
                  <a:lnTo>
                    <a:pt x="9700387" y="6060313"/>
                  </a:lnTo>
                  <a:lnTo>
                    <a:pt x="9732658" y="6029896"/>
                  </a:lnTo>
                  <a:lnTo>
                    <a:pt x="9763074" y="5997626"/>
                  </a:lnTo>
                  <a:lnTo>
                    <a:pt x="9791573" y="5963615"/>
                  </a:lnTo>
                  <a:lnTo>
                    <a:pt x="9818040" y="5927941"/>
                  </a:lnTo>
                  <a:lnTo>
                    <a:pt x="9842424" y="5890679"/>
                  </a:lnTo>
                  <a:lnTo>
                    <a:pt x="9864598" y="5851944"/>
                  </a:lnTo>
                  <a:lnTo>
                    <a:pt x="9884499" y="5811799"/>
                  </a:lnTo>
                  <a:lnTo>
                    <a:pt x="9902038" y="5770334"/>
                  </a:lnTo>
                  <a:lnTo>
                    <a:pt x="9917112" y="5727662"/>
                  </a:lnTo>
                  <a:lnTo>
                    <a:pt x="9929635" y="5683834"/>
                  </a:lnTo>
                  <a:lnTo>
                    <a:pt x="9939541" y="5638965"/>
                  </a:lnTo>
                  <a:lnTo>
                    <a:pt x="9946716" y="5593143"/>
                  </a:lnTo>
                  <a:lnTo>
                    <a:pt x="9951098" y="5546445"/>
                  </a:lnTo>
                  <a:lnTo>
                    <a:pt x="9952571" y="5498960"/>
                  </a:lnTo>
                  <a:lnTo>
                    <a:pt x="9952571" y="750862"/>
                  </a:lnTo>
                  <a:close/>
                </a:path>
              </a:pathLst>
            </a:custGeom>
            <a:solidFill>
              <a:srgbClr val="09FBD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a:ln>
                  <a:noFill/>
                </a:ln>
                <a:solidFill>
                  <a:schemeClr val="accent3"/>
                </a:solidFill>
                <a:effectLst/>
                <a:uLnTx/>
                <a:uFillTx/>
                <a:latin typeface="Alegreya Sans Black" panose="00000A0000000000000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4800" b="1">
                <a:solidFill>
                  <a:schemeClr val="accent3"/>
                </a:solidFill>
                <a:latin typeface="Alegreya Sans Black" panose="00000A00000000000000"/>
              </a:endParaRPr>
            </a:p>
          </p:txBody>
        </p:sp>
        <p:sp>
          <p:nvSpPr>
            <p:cNvPr id="4" name="TextBox 3">
              <a:extLst>
                <a:ext uri="{FF2B5EF4-FFF2-40B4-BE49-F238E27FC236}">
                  <a16:creationId xmlns:a16="http://schemas.microsoft.com/office/drawing/2014/main" id="{C14B2A2A-377D-ABCD-9105-A0B3FD78EC71}"/>
                </a:ext>
              </a:extLst>
            </p:cNvPr>
            <p:cNvSpPr txBox="1"/>
            <p:nvPr/>
          </p:nvSpPr>
          <p:spPr>
            <a:xfrm>
              <a:off x="4482831" y="1768475"/>
              <a:ext cx="11138438" cy="6001643"/>
            </a:xfrm>
            <a:prstGeom prst="rect">
              <a:avLst/>
            </a:prstGeom>
            <a:noFill/>
          </p:spPr>
          <p:txBody>
            <a:bodyPr wrap="square" rtlCol="0">
              <a:spAutoFit/>
            </a:bodyPr>
            <a:lstStyle/>
            <a:p>
              <a:endParaRPr lang="en-US" sz="4800" b="1">
                <a:solidFill>
                  <a:schemeClr val="accent3"/>
                </a:solidFill>
                <a:latin typeface="Alegreya Sans Black" panose="00000A00000000000000"/>
              </a:endParaRPr>
            </a:p>
            <a:p>
              <a:endParaRPr lang="en-US" sz="4800" b="1">
                <a:solidFill>
                  <a:schemeClr val="accent3"/>
                </a:solidFill>
                <a:latin typeface="Alegreya Sans Black" panose="00000A00000000000000"/>
              </a:endParaRPr>
            </a:p>
            <a:p>
              <a:r>
                <a:rPr lang="en-US" sz="7200" b="1">
                  <a:solidFill>
                    <a:schemeClr val="accent3"/>
                  </a:solidFill>
                  <a:latin typeface="Alegreya Sans Black" panose="00000A00000000000000"/>
                </a:rPr>
                <a:t>Storytelling is the more powerful way to put ideas into the world</a:t>
              </a:r>
            </a:p>
            <a:p>
              <a:r>
                <a:rPr lang="en-US" sz="7200" b="1">
                  <a:solidFill>
                    <a:schemeClr val="accent3"/>
                  </a:solidFill>
                  <a:latin typeface="Alegreya Sans Black" panose="00000A00000000000000"/>
                </a:rPr>
                <a:t>						</a:t>
              </a:r>
              <a:r>
                <a:rPr lang="en-US" sz="5400" b="1">
                  <a:solidFill>
                    <a:schemeClr val="accent3"/>
                  </a:solidFill>
                  <a:latin typeface="Alegreya Sans Black" panose="00000A00000000000000"/>
                </a:rPr>
                <a:t>Robert McKee</a:t>
              </a:r>
            </a:p>
          </p:txBody>
        </p:sp>
        <p:sp>
          <p:nvSpPr>
            <p:cNvPr id="8" name="object 12">
              <a:extLst>
                <a:ext uri="{FF2B5EF4-FFF2-40B4-BE49-F238E27FC236}">
                  <a16:creationId xmlns:a16="http://schemas.microsoft.com/office/drawing/2014/main" id="{BF1DB1CB-57E9-B8C9-2426-96D0D33BBED7}"/>
                </a:ext>
              </a:extLst>
            </p:cNvPr>
            <p:cNvSpPr txBox="1"/>
            <p:nvPr/>
          </p:nvSpPr>
          <p:spPr>
            <a:xfrm>
              <a:off x="4047024" y="2461437"/>
              <a:ext cx="2297888" cy="2115964"/>
            </a:xfrm>
            <a:prstGeom prst="rect">
              <a:avLst/>
            </a:prstGeom>
          </p:spPr>
          <p:txBody>
            <a:bodyPr vert="horz" wrap="square" lIns="0" tIns="0" rIns="0" bIns="0" rtlCol="0">
              <a:spAutoFit/>
            </a:bodyPr>
            <a:lstStyle/>
            <a:p>
              <a:pPr marL="0" marR="0" lvl="0" indent="0" defTabSz="914400" eaLnBrk="1" fontAlgn="auto" latinLnBrk="0" hangingPunct="1">
                <a:lnSpc>
                  <a:spcPts val="16450"/>
                </a:lnSpc>
                <a:spcBef>
                  <a:spcPts val="0"/>
                </a:spcBef>
                <a:spcAft>
                  <a:spcPts val="0"/>
                </a:spcAft>
                <a:buClrTx/>
                <a:buSzTx/>
                <a:buFontTx/>
                <a:buNone/>
                <a:tabLst/>
                <a:defRPr/>
              </a:pPr>
              <a:r>
                <a:rPr kumimoji="0" lang="en-US" sz="16450" b="1" i="0" u="none" strike="noStrike" kern="0" cap="none" spc="-60" normalizeH="0" baseline="0" noProof="0">
                  <a:ln>
                    <a:noFill/>
                  </a:ln>
                  <a:solidFill>
                    <a:srgbClr val="001B6E"/>
                  </a:solidFill>
                  <a:effectLst/>
                  <a:uLnTx/>
                  <a:uFillTx/>
                  <a:latin typeface="Alegreya Sans Black"/>
                  <a:cs typeface="Alegreya Sans Black"/>
                </a:rPr>
                <a:t>‘</a:t>
              </a:r>
              <a:endParaRPr kumimoji="0" sz="16450" b="0" i="0" u="none" strike="noStrike" kern="0" cap="none" spc="0" normalizeH="0" baseline="0" noProof="0">
                <a:ln>
                  <a:noFill/>
                </a:ln>
                <a:solidFill>
                  <a:sysClr val="windowText" lastClr="000000"/>
                </a:solidFill>
                <a:effectLst/>
                <a:uLnTx/>
                <a:uFillTx/>
                <a:latin typeface="Alegreya Sans Black"/>
                <a:cs typeface="Alegreya Sans Black"/>
              </a:endParaRPr>
            </a:p>
          </p:txBody>
        </p:sp>
        <p:sp>
          <p:nvSpPr>
            <p:cNvPr id="9" name="object 12">
              <a:extLst>
                <a:ext uri="{FF2B5EF4-FFF2-40B4-BE49-F238E27FC236}">
                  <a16:creationId xmlns:a16="http://schemas.microsoft.com/office/drawing/2014/main" id="{00BD7C07-C41F-499A-3B02-65E22210FC49}"/>
                </a:ext>
              </a:extLst>
            </p:cNvPr>
            <p:cNvSpPr txBox="1"/>
            <p:nvPr/>
          </p:nvSpPr>
          <p:spPr>
            <a:xfrm rot="10800000">
              <a:off x="13044800" y="3920790"/>
              <a:ext cx="2297888" cy="2115964"/>
            </a:xfrm>
            <a:prstGeom prst="rect">
              <a:avLst/>
            </a:prstGeom>
          </p:spPr>
          <p:txBody>
            <a:bodyPr vert="horz" wrap="square" lIns="0" tIns="0" rIns="0" bIns="0" rtlCol="0">
              <a:spAutoFit/>
            </a:bodyPr>
            <a:lstStyle/>
            <a:p>
              <a:pPr marL="0" marR="0" lvl="0" indent="0" defTabSz="914400" eaLnBrk="1" fontAlgn="auto" latinLnBrk="0" hangingPunct="1">
                <a:lnSpc>
                  <a:spcPts val="16450"/>
                </a:lnSpc>
                <a:spcBef>
                  <a:spcPts val="0"/>
                </a:spcBef>
                <a:spcAft>
                  <a:spcPts val="0"/>
                </a:spcAft>
                <a:buClrTx/>
                <a:buSzTx/>
                <a:buFontTx/>
                <a:buNone/>
                <a:tabLst/>
                <a:defRPr/>
              </a:pPr>
              <a:r>
                <a:rPr kumimoji="0" lang="en-US" sz="16450" b="1" i="0" u="none" strike="noStrike" kern="0" cap="none" spc="-60" normalizeH="0" baseline="0" noProof="0">
                  <a:ln>
                    <a:noFill/>
                  </a:ln>
                  <a:solidFill>
                    <a:srgbClr val="001B6E"/>
                  </a:solidFill>
                  <a:effectLst/>
                  <a:uLnTx/>
                  <a:uFillTx/>
                  <a:latin typeface="Alegreya Sans Black"/>
                  <a:cs typeface="Alegreya Sans Black"/>
                </a:rPr>
                <a:t>‘</a:t>
              </a:r>
              <a:endParaRPr kumimoji="0" sz="16450" b="0" i="0" u="none" strike="noStrike" kern="0" cap="none" spc="0" normalizeH="0" baseline="0" noProof="0">
                <a:ln>
                  <a:noFill/>
                </a:ln>
                <a:solidFill>
                  <a:sysClr val="windowText" lastClr="000000"/>
                </a:solidFill>
                <a:effectLst/>
                <a:uLnTx/>
                <a:uFillTx/>
                <a:latin typeface="Alegreya Sans Black"/>
                <a:cs typeface="Alegreya Sans Black"/>
              </a:endParaRPr>
            </a:p>
          </p:txBody>
        </p:sp>
      </p:grpSp>
    </p:spTree>
    <p:extLst>
      <p:ext uri="{BB962C8B-B14F-4D97-AF65-F5344CB8AC3E}">
        <p14:creationId xmlns:p14="http://schemas.microsoft.com/office/powerpoint/2010/main" val="3349606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13BE0DB2-0F59-C4E0-FDFF-3D6F64AA74CF}"/>
            </a:ext>
          </a:extLst>
        </p:cNvPr>
        <p:cNvGrpSpPr/>
        <p:nvPr/>
      </p:nvGrpSpPr>
      <p:grpSpPr>
        <a:xfrm>
          <a:off x="0" y="0"/>
          <a:ext cx="0" cy="0"/>
          <a:chOff x="0" y="0"/>
          <a:chExt cx="0" cy="0"/>
        </a:xfrm>
      </p:grpSpPr>
      <p:sp>
        <p:nvSpPr>
          <p:cNvPr id="30" name="object 4">
            <a:extLst>
              <a:ext uri="{FF2B5EF4-FFF2-40B4-BE49-F238E27FC236}">
                <a16:creationId xmlns:a16="http://schemas.microsoft.com/office/drawing/2014/main" id="{6A5230AD-5045-AC4E-014C-83BC26A1CCCD}"/>
              </a:ext>
            </a:extLst>
          </p:cNvPr>
          <p:cNvSpPr txBox="1"/>
          <p:nvPr/>
        </p:nvSpPr>
        <p:spPr>
          <a:xfrm>
            <a:off x="1206156" y="5497864"/>
            <a:ext cx="13351510" cy="994503"/>
          </a:xfrm>
          <a:prstGeom prst="rect">
            <a:avLst/>
          </a:prstGeom>
        </p:spPr>
        <p:txBody>
          <a:bodyPr vert="horz" wrap="square" lIns="0" tIns="17145" rIns="0" bIns="0" rtlCol="0" anchor="t">
            <a:spAutoFit/>
          </a:bodyPr>
          <a:lstStyle/>
          <a:p>
            <a:pPr>
              <a:lnSpc>
                <a:spcPct val="100000"/>
              </a:lnSpc>
              <a:spcBef>
                <a:spcPts val="944"/>
              </a:spcBef>
            </a:pPr>
            <a:endParaRPr sz="1950">
              <a:latin typeface="Exo 2 Medium"/>
              <a:cs typeface="Exo 2 Medium"/>
            </a:endParaRPr>
          </a:p>
          <a:p>
            <a:pPr marL="421005"/>
            <a:r>
              <a:rPr lang="en-US" sz="4400" spc="-10">
                <a:solidFill>
                  <a:srgbClr val="001B6E"/>
                </a:solidFill>
                <a:latin typeface="+mn-lt"/>
              </a:rPr>
              <a:t>How is Fairtrade funded?</a:t>
            </a:r>
            <a:endParaRPr>
              <a:latin typeface="+mn-lt"/>
            </a:endParaRPr>
          </a:p>
        </p:txBody>
      </p:sp>
      <p:sp>
        <p:nvSpPr>
          <p:cNvPr id="29" name="object 4">
            <a:extLst>
              <a:ext uri="{FF2B5EF4-FFF2-40B4-BE49-F238E27FC236}">
                <a16:creationId xmlns:a16="http://schemas.microsoft.com/office/drawing/2014/main" id="{03C8D8C9-78DF-7D2D-F9D1-CA8B96E7BD9F}"/>
              </a:ext>
            </a:extLst>
          </p:cNvPr>
          <p:cNvSpPr txBox="1"/>
          <p:nvPr/>
        </p:nvSpPr>
        <p:spPr>
          <a:xfrm>
            <a:off x="1018844" y="3946302"/>
            <a:ext cx="15592756" cy="994503"/>
          </a:xfrm>
          <a:prstGeom prst="rect">
            <a:avLst/>
          </a:prstGeom>
        </p:spPr>
        <p:txBody>
          <a:bodyPr vert="horz" wrap="square" lIns="0" tIns="17145" rIns="0" bIns="0" rtlCol="0" anchor="t">
            <a:spAutoFit/>
          </a:bodyPr>
          <a:lstStyle/>
          <a:p>
            <a:pPr>
              <a:lnSpc>
                <a:spcPct val="100000"/>
              </a:lnSpc>
              <a:spcBef>
                <a:spcPts val="50"/>
              </a:spcBef>
            </a:pPr>
            <a:endParaRPr sz="1950">
              <a:latin typeface="Exo 2 Medium"/>
              <a:cs typeface="Exo 2 Medium"/>
            </a:endParaRPr>
          </a:p>
          <a:p>
            <a:pPr marL="421005"/>
            <a:r>
              <a:rPr lang="en-US" sz="4400">
                <a:solidFill>
                  <a:srgbClr val="001B6E"/>
                </a:solidFill>
                <a:latin typeface="+mn-lt"/>
              </a:rPr>
              <a:t>What is the Fairtrade Premium? </a:t>
            </a:r>
            <a:endParaRPr>
              <a:latin typeface="+mn-lt"/>
            </a:endParaRPr>
          </a:p>
        </p:txBody>
      </p:sp>
      <p:sp>
        <p:nvSpPr>
          <p:cNvPr id="2" name="object 2">
            <a:extLst>
              <a:ext uri="{FF2B5EF4-FFF2-40B4-BE49-F238E27FC236}">
                <a16:creationId xmlns:a16="http://schemas.microsoft.com/office/drawing/2014/main" id="{3C577791-F652-973E-795F-77220D160FDF}"/>
              </a:ext>
            </a:extLst>
          </p:cNvPr>
          <p:cNvSpPr/>
          <p:nvPr/>
        </p:nvSpPr>
        <p:spPr>
          <a:xfrm>
            <a:off x="0" y="0"/>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3" name="object 3">
            <a:extLst>
              <a:ext uri="{FF2B5EF4-FFF2-40B4-BE49-F238E27FC236}">
                <a16:creationId xmlns:a16="http://schemas.microsoft.com/office/drawing/2014/main" id="{406B4BD4-387A-C1BD-7D4E-F7E32678B148}"/>
              </a:ext>
            </a:extLst>
          </p:cNvPr>
          <p:cNvSpPr txBox="1">
            <a:spLocks noGrp="1"/>
          </p:cNvSpPr>
          <p:nvPr>
            <p:ph type="title"/>
          </p:nvPr>
        </p:nvSpPr>
        <p:spPr>
          <a:xfrm>
            <a:off x="1034388" y="900352"/>
            <a:ext cx="14671040" cy="847027"/>
          </a:xfrm>
          <a:prstGeom prst="rect">
            <a:avLst/>
          </a:prstGeom>
        </p:spPr>
        <p:txBody>
          <a:bodyPr vert="horz" wrap="square" lIns="0" tIns="15875" rIns="0" bIns="0" rtlCol="0" anchor="t">
            <a:spAutoFit/>
          </a:bodyPr>
          <a:lstStyle/>
          <a:p>
            <a:r>
              <a:rPr lang="en-US" sz="5400">
                <a:solidFill>
                  <a:schemeClr val="accent2"/>
                </a:solidFill>
              </a:rPr>
              <a:t>How to manage Q&amp;A</a:t>
            </a:r>
          </a:p>
        </p:txBody>
      </p:sp>
      <p:sp>
        <p:nvSpPr>
          <p:cNvPr id="4" name="object 4">
            <a:extLst>
              <a:ext uri="{FF2B5EF4-FFF2-40B4-BE49-F238E27FC236}">
                <a16:creationId xmlns:a16="http://schemas.microsoft.com/office/drawing/2014/main" id="{935FA6D6-D4DC-E6D3-FE07-CA35F03CC237}"/>
              </a:ext>
            </a:extLst>
          </p:cNvPr>
          <p:cNvSpPr txBox="1"/>
          <p:nvPr/>
        </p:nvSpPr>
        <p:spPr>
          <a:xfrm>
            <a:off x="1160437" y="2611323"/>
            <a:ext cx="13351510" cy="694421"/>
          </a:xfrm>
          <a:prstGeom prst="rect">
            <a:avLst/>
          </a:prstGeom>
        </p:spPr>
        <p:txBody>
          <a:bodyPr vert="horz" wrap="square" lIns="0" tIns="17145" rIns="0" bIns="0" rtlCol="0" anchor="t">
            <a:spAutoFit/>
          </a:bodyPr>
          <a:lstStyle/>
          <a:p>
            <a:pPr marL="421005">
              <a:spcBef>
                <a:spcPts val="135"/>
              </a:spcBef>
            </a:pPr>
            <a:r>
              <a:rPr lang="en-US" sz="4400" spc="-10">
                <a:solidFill>
                  <a:srgbClr val="001B6E"/>
                </a:solidFill>
                <a:latin typeface="+mn-lt"/>
              </a:rPr>
              <a:t>What is the Fairtrade Minimum Price? </a:t>
            </a:r>
            <a:endParaRPr lang="en-US">
              <a:latin typeface="+mn-lt"/>
            </a:endParaRPr>
          </a:p>
        </p:txBody>
      </p:sp>
      <p:sp>
        <p:nvSpPr>
          <p:cNvPr id="10" name="object 10">
            <a:extLst>
              <a:ext uri="{FF2B5EF4-FFF2-40B4-BE49-F238E27FC236}">
                <a16:creationId xmlns:a16="http://schemas.microsoft.com/office/drawing/2014/main" id="{1DCFB8B7-80D9-CEA0-BCDF-692EF3A38FA6}"/>
              </a:ext>
            </a:extLst>
          </p:cNvPr>
          <p:cNvSpPr/>
          <p:nvPr/>
        </p:nvSpPr>
        <p:spPr>
          <a:xfrm flipV="1">
            <a:off x="1062805" y="3251881"/>
            <a:ext cx="13858544" cy="53863"/>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4" name="object 14">
            <a:extLst>
              <a:ext uri="{FF2B5EF4-FFF2-40B4-BE49-F238E27FC236}">
                <a16:creationId xmlns:a16="http://schemas.microsoft.com/office/drawing/2014/main" id="{D0100401-6F4B-5A2F-1EDA-39EDF9F6D8E2}"/>
              </a:ext>
            </a:extLst>
          </p:cNvPr>
          <p:cNvSpPr/>
          <p:nvPr/>
        </p:nvSpPr>
        <p:spPr>
          <a:xfrm>
            <a:off x="1092809" y="5095855"/>
            <a:ext cx="13905534" cy="46031"/>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8" name="object 18">
            <a:extLst>
              <a:ext uri="{FF2B5EF4-FFF2-40B4-BE49-F238E27FC236}">
                <a16:creationId xmlns:a16="http://schemas.microsoft.com/office/drawing/2014/main" id="{0A470B62-D21F-50C6-9C2C-24B69C79B99A}"/>
              </a:ext>
            </a:extLst>
          </p:cNvPr>
          <p:cNvSpPr/>
          <p:nvPr/>
        </p:nvSpPr>
        <p:spPr>
          <a:xfrm flipV="1">
            <a:off x="1092809" y="6711423"/>
            <a:ext cx="13858544" cy="45719"/>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20" name="object 20">
            <a:extLst>
              <a:ext uri="{FF2B5EF4-FFF2-40B4-BE49-F238E27FC236}">
                <a16:creationId xmlns:a16="http://schemas.microsoft.com/office/drawing/2014/main" id="{EF9A7A07-7175-44E9-DDBD-DC3763C46305}"/>
              </a:ext>
            </a:extLst>
          </p:cNvPr>
          <p:cNvSpPr/>
          <p:nvPr/>
        </p:nvSpPr>
        <p:spPr>
          <a:xfrm>
            <a:off x="1047090" y="2836716"/>
            <a:ext cx="226695" cy="297815"/>
          </a:xfrm>
          <a:custGeom>
            <a:avLst/>
            <a:gdLst/>
            <a:ahLst/>
            <a:cxnLst/>
            <a:rect l="l" t="t" r="r" b="b"/>
            <a:pathLst>
              <a:path w="226694" h="297814">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sp>
        <p:nvSpPr>
          <p:cNvPr id="22" name="object 22">
            <a:extLst>
              <a:ext uri="{FF2B5EF4-FFF2-40B4-BE49-F238E27FC236}">
                <a16:creationId xmlns:a16="http://schemas.microsoft.com/office/drawing/2014/main" id="{EC615FAF-3BBF-1626-6A0A-264B4FEF1897}"/>
              </a:ext>
            </a:extLst>
          </p:cNvPr>
          <p:cNvSpPr/>
          <p:nvPr/>
        </p:nvSpPr>
        <p:spPr>
          <a:xfrm>
            <a:off x="979461" y="6049158"/>
            <a:ext cx="226695" cy="297815"/>
          </a:xfrm>
          <a:custGeom>
            <a:avLst/>
            <a:gdLst/>
            <a:ahLst/>
            <a:cxnLst/>
            <a:rect l="l" t="t" r="r" b="b"/>
            <a:pathLst>
              <a:path w="226694" h="297815">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pic>
        <p:nvPicPr>
          <p:cNvPr id="24" name="object 24">
            <a:extLst>
              <a:ext uri="{FF2B5EF4-FFF2-40B4-BE49-F238E27FC236}">
                <a16:creationId xmlns:a16="http://schemas.microsoft.com/office/drawing/2014/main" id="{65350A13-2FFE-FE65-F0FA-5CD3134197F4}"/>
              </a:ext>
            </a:extLst>
          </p:cNvPr>
          <p:cNvPicPr/>
          <p:nvPr/>
        </p:nvPicPr>
        <p:blipFill>
          <a:blip r:embed="rId3" cstate="print"/>
          <a:stretch>
            <a:fillRect/>
          </a:stretch>
        </p:blipFill>
        <p:spPr>
          <a:xfrm>
            <a:off x="18172674" y="8018"/>
            <a:ext cx="1785196" cy="2016748"/>
          </a:xfrm>
          <a:prstGeom prst="rect">
            <a:avLst/>
          </a:prstGeom>
        </p:spPr>
      </p:pic>
      <p:pic>
        <p:nvPicPr>
          <p:cNvPr id="9" name="Picture 8">
            <a:extLst>
              <a:ext uri="{FF2B5EF4-FFF2-40B4-BE49-F238E27FC236}">
                <a16:creationId xmlns:a16="http://schemas.microsoft.com/office/drawing/2014/main" id="{B1D3CD82-B147-6707-9C4B-44E2F746ED34}"/>
              </a:ext>
            </a:extLst>
          </p:cNvPr>
          <p:cNvPicPr>
            <a:picLocks noChangeAspect="1"/>
          </p:cNvPicPr>
          <p:nvPr/>
        </p:nvPicPr>
        <p:blipFill>
          <a:blip r:embed="rId4"/>
          <a:stretch>
            <a:fillRect/>
          </a:stretch>
        </p:blipFill>
        <p:spPr>
          <a:xfrm>
            <a:off x="1018844" y="4503361"/>
            <a:ext cx="225572" cy="292633"/>
          </a:xfrm>
          <a:prstGeom prst="rect">
            <a:avLst/>
          </a:prstGeom>
        </p:spPr>
      </p:pic>
      <p:sp>
        <p:nvSpPr>
          <p:cNvPr id="13" name="object 4">
            <a:extLst>
              <a:ext uri="{FF2B5EF4-FFF2-40B4-BE49-F238E27FC236}">
                <a16:creationId xmlns:a16="http://schemas.microsoft.com/office/drawing/2014/main" id="{BFF8150C-F58D-A946-CFBF-8D47CDDE4E18}"/>
              </a:ext>
            </a:extLst>
          </p:cNvPr>
          <p:cNvSpPr txBox="1"/>
          <p:nvPr/>
        </p:nvSpPr>
        <p:spPr>
          <a:xfrm>
            <a:off x="1206156" y="7248025"/>
            <a:ext cx="17241863" cy="994503"/>
          </a:xfrm>
          <a:prstGeom prst="rect">
            <a:avLst/>
          </a:prstGeom>
        </p:spPr>
        <p:txBody>
          <a:bodyPr vert="horz" wrap="square" lIns="0" tIns="17145" rIns="0" bIns="0" rtlCol="0" anchor="t">
            <a:spAutoFit/>
          </a:bodyPr>
          <a:lstStyle/>
          <a:p>
            <a:pPr>
              <a:lnSpc>
                <a:spcPct val="100000"/>
              </a:lnSpc>
              <a:spcBef>
                <a:spcPts val="944"/>
              </a:spcBef>
            </a:pPr>
            <a:endParaRPr sz="1950">
              <a:latin typeface="Exo 2 Medium"/>
              <a:cs typeface="Exo 2 Medium"/>
            </a:endParaRPr>
          </a:p>
          <a:p>
            <a:pPr marL="421005"/>
            <a:r>
              <a:rPr lang="en-US" sz="4400" spc="-10">
                <a:solidFill>
                  <a:srgbClr val="001B6E"/>
                </a:solidFill>
                <a:latin typeface="+mn-lt"/>
              </a:rPr>
              <a:t>How many Fairtrade products are there in the UK? </a:t>
            </a:r>
            <a:endParaRPr lang="en-US">
              <a:latin typeface="+mn-lt"/>
            </a:endParaRPr>
          </a:p>
        </p:txBody>
      </p:sp>
      <p:pic>
        <p:nvPicPr>
          <p:cNvPr id="15" name="Picture 14">
            <a:extLst>
              <a:ext uri="{FF2B5EF4-FFF2-40B4-BE49-F238E27FC236}">
                <a16:creationId xmlns:a16="http://schemas.microsoft.com/office/drawing/2014/main" id="{BB6C6B4D-8CA0-A83A-1A0F-1E2C11019537}"/>
              </a:ext>
            </a:extLst>
          </p:cNvPr>
          <p:cNvPicPr>
            <a:picLocks noChangeAspect="1"/>
          </p:cNvPicPr>
          <p:nvPr/>
        </p:nvPicPr>
        <p:blipFill>
          <a:blip r:embed="rId5"/>
          <a:stretch>
            <a:fillRect/>
          </a:stretch>
        </p:blipFill>
        <p:spPr>
          <a:xfrm>
            <a:off x="1116548" y="8522956"/>
            <a:ext cx="13881795" cy="30483"/>
          </a:xfrm>
          <a:prstGeom prst="rect">
            <a:avLst/>
          </a:prstGeom>
        </p:spPr>
      </p:pic>
      <p:pic>
        <p:nvPicPr>
          <p:cNvPr id="16" name="Picture 15">
            <a:extLst>
              <a:ext uri="{FF2B5EF4-FFF2-40B4-BE49-F238E27FC236}">
                <a16:creationId xmlns:a16="http://schemas.microsoft.com/office/drawing/2014/main" id="{AA7C3003-3F62-40C5-93C9-72F95EF24732}"/>
              </a:ext>
            </a:extLst>
          </p:cNvPr>
          <p:cNvPicPr>
            <a:picLocks noChangeAspect="1"/>
          </p:cNvPicPr>
          <p:nvPr/>
        </p:nvPicPr>
        <p:blipFill>
          <a:blip r:embed="rId4"/>
          <a:stretch>
            <a:fillRect/>
          </a:stretch>
        </p:blipFill>
        <p:spPr>
          <a:xfrm>
            <a:off x="950019" y="7745276"/>
            <a:ext cx="225572" cy="292633"/>
          </a:xfrm>
          <a:prstGeom prst="rect">
            <a:avLst/>
          </a:prstGeom>
        </p:spPr>
      </p:pic>
      <p:sp>
        <p:nvSpPr>
          <p:cNvPr id="5" name="object 4">
            <a:extLst>
              <a:ext uri="{FF2B5EF4-FFF2-40B4-BE49-F238E27FC236}">
                <a16:creationId xmlns:a16="http://schemas.microsoft.com/office/drawing/2014/main" id="{11C9D01B-1238-D170-CC02-E39F914337C5}"/>
              </a:ext>
            </a:extLst>
          </p:cNvPr>
          <p:cNvSpPr txBox="1"/>
          <p:nvPr/>
        </p:nvSpPr>
        <p:spPr>
          <a:xfrm>
            <a:off x="1159136" y="8857572"/>
            <a:ext cx="17241863" cy="994503"/>
          </a:xfrm>
          <a:prstGeom prst="rect">
            <a:avLst/>
          </a:prstGeom>
        </p:spPr>
        <p:txBody>
          <a:bodyPr vert="horz" wrap="square" lIns="0" tIns="17145" rIns="0" bIns="0" rtlCol="0" anchor="t">
            <a:spAutoFit/>
          </a:bodyPr>
          <a:lstStyle/>
          <a:p>
            <a:pPr>
              <a:lnSpc>
                <a:spcPct val="100000"/>
              </a:lnSpc>
              <a:spcBef>
                <a:spcPts val="944"/>
              </a:spcBef>
            </a:pPr>
            <a:endParaRPr sz="1950">
              <a:latin typeface="+mn-lt"/>
              <a:cs typeface="Exo 2 Medium"/>
            </a:endParaRPr>
          </a:p>
          <a:p>
            <a:pPr marL="421005"/>
            <a:r>
              <a:rPr lang="en-US" sz="4400" spc="-10">
                <a:solidFill>
                  <a:srgbClr val="001B6E"/>
                </a:solidFill>
                <a:latin typeface="+mn-lt"/>
              </a:rPr>
              <a:t>How big the UK Fairtrade market? </a:t>
            </a:r>
            <a:endParaRPr lang="en-US">
              <a:latin typeface="+mn-lt"/>
            </a:endParaRPr>
          </a:p>
        </p:txBody>
      </p:sp>
      <p:pic>
        <p:nvPicPr>
          <p:cNvPr id="6" name="Picture 5">
            <a:extLst>
              <a:ext uri="{FF2B5EF4-FFF2-40B4-BE49-F238E27FC236}">
                <a16:creationId xmlns:a16="http://schemas.microsoft.com/office/drawing/2014/main" id="{302F5E63-00FA-F3F8-7B3F-472BF6CB3465}"/>
              </a:ext>
            </a:extLst>
          </p:cNvPr>
          <p:cNvPicPr>
            <a:picLocks noChangeAspect="1"/>
          </p:cNvPicPr>
          <p:nvPr/>
        </p:nvPicPr>
        <p:blipFill>
          <a:blip r:embed="rId5"/>
          <a:stretch>
            <a:fillRect/>
          </a:stretch>
        </p:blipFill>
        <p:spPr>
          <a:xfrm>
            <a:off x="1069522" y="10132504"/>
            <a:ext cx="13881795" cy="30483"/>
          </a:xfrm>
          <a:prstGeom prst="rect">
            <a:avLst/>
          </a:prstGeom>
        </p:spPr>
      </p:pic>
      <p:pic>
        <p:nvPicPr>
          <p:cNvPr id="7" name="Picture 6">
            <a:extLst>
              <a:ext uri="{FF2B5EF4-FFF2-40B4-BE49-F238E27FC236}">
                <a16:creationId xmlns:a16="http://schemas.microsoft.com/office/drawing/2014/main" id="{40CE0E1C-4680-5687-E367-1BC7997EA6C6}"/>
              </a:ext>
            </a:extLst>
          </p:cNvPr>
          <p:cNvPicPr>
            <a:picLocks noChangeAspect="1"/>
          </p:cNvPicPr>
          <p:nvPr/>
        </p:nvPicPr>
        <p:blipFill>
          <a:blip r:embed="rId4"/>
          <a:stretch>
            <a:fillRect/>
          </a:stretch>
        </p:blipFill>
        <p:spPr>
          <a:xfrm>
            <a:off x="902981" y="9354824"/>
            <a:ext cx="225572" cy="292633"/>
          </a:xfrm>
          <a:prstGeom prst="rect">
            <a:avLst/>
          </a:prstGeom>
        </p:spPr>
      </p:pic>
      <p:sp>
        <p:nvSpPr>
          <p:cNvPr id="11" name="TextBox 10">
            <a:extLst>
              <a:ext uri="{FF2B5EF4-FFF2-40B4-BE49-F238E27FC236}">
                <a16:creationId xmlns:a16="http://schemas.microsoft.com/office/drawing/2014/main" id="{A08F87B3-CAF9-4C37-204B-41802F0BB9CD}"/>
              </a:ext>
            </a:extLst>
          </p:cNvPr>
          <p:cNvSpPr txBox="1"/>
          <p:nvPr/>
        </p:nvSpPr>
        <p:spPr>
          <a:xfrm>
            <a:off x="989328" y="2018248"/>
            <a:ext cx="63230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https://www.fairtrade.org.uk/what-is-fairtrade/faqs/</a:t>
            </a:r>
          </a:p>
        </p:txBody>
      </p:sp>
      <p:pic>
        <p:nvPicPr>
          <p:cNvPr id="12" name="Picture 11" descr="A group of people sitting in chairs&#10;&#10;AI-generated content may be incorrect.">
            <a:extLst>
              <a:ext uri="{FF2B5EF4-FFF2-40B4-BE49-F238E27FC236}">
                <a16:creationId xmlns:a16="http://schemas.microsoft.com/office/drawing/2014/main" id="{3502AEFA-DCBF-F12C-75F2-302C63F93851}"/>
              </a:ext>
            </a:extLst>
          </p:cNvPr>
          <p:cNvPicPr>
            <a:picLocks noChangeAspect="1"/>
          </p:cNvPicPr>
          <p:nvPr/>
        </p:nvPicPr>
        <p:blipFill>
          <a:blip r:embed="rId6"/>
          <a:stretch>
            <a:fillRect/>
          </a:stretch>
        </p:blipFill>
        <p:spPr>
          <a:xfrm>
            <a:off x="13681861" y="3867664"/>
            <a:ext cx="6081889" cy="5987065"/>
          </a:xfrm>
          <a:prstGeom prst="rect">
            <a:avLst/>
          </a:prstGeom>
        </p:spPr>
      </p:pic>
    </p:spTree>
    <p:extLst>
      <p:ext uri="{BB962C8B-B14F-4D97-AF65-F5344CB8AC3E}">
        <p14:creationId xmlns:p14="http://schemas.microsoft.com/office/powerpoint/2010/main" val="3966984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FBE7684-BAF2-C336-C002-A19E98A483E4}"/>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20387B3E-9BD6-0E5B-88B2-91D35F648210}"/>
              </a:ext>
            </a:extLst>
          </p:cNvPr>
          <p:cNvSpPr txBox="1"/>
          <p:nvPr/>
        </p:nvSpPr>
        <p:spPr>
          <a:xfrm>
            <a:off x="3244043" y="3832624"/>
            <a:ext cx="3458894" cy="453394"/>
          </a:xfrm>
          <a:prstGeom prst="rect">
            <a:avLst/>
          </a:prstGeom>
        </p:spPr>
        <p:txBody>
          <a:bodyPr vert="horz" wrap="square" lIns="0" tIns="42545" rIns="0" bIns="0" rtlCol="0" anchor="t">
            <a:spAutoFit/>
          </a:bodyPr>
          <a:lstStyle/>
          <a:p>
            <a:pPr marL="12700" marR="974090">
              <a:lnSpc>
                <a:spcPts val="3000"/>
              </a:lnSpc>
              <a:spcBef>
                <a:spcPts val="335"/>
              </a:spcBef>
            </a:pPr>
            <a:r>
              <a:rPr lang="en-GB" sz="3600" b="1">
                <a:latin typeface="Exo 2"/>
                <a:cs typeface="Exo 2"/>
              </a:rPr>
              <a:t>Training</a:t>
            </a:r>
          </a:p>
        </p:txBody>
      </p:sp>
      <p:sp>
        <p:nvSpPr>
          <p:cNvPr id="37" name="object 37">
            <a:extLst>
              <a:ext uri="{FF2B5EF4-FFF2-40B4-BE49-F238E27FC236}">
                <a16:creationId xmlns:a16="http://schemas.microsoft.com/office/drawing/2014/main" id="{84FD9853-39EE-5E80-AFDC-6A5D47572C5F}"/>
              </a:ext>
            </a:extLst>
          </p:cNvPr>
          <p:cNvSpPr/>
          <p:nvPr/>
        </p:nvSpPr>
        <p:spPr>
          <a:xfrm>
            <a:off x="19079552" y="3261230"/>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0FC0FC"/>
          </a:solidFill>
        </p:spPr>
        <p:txBody>
          <a:bodyPr wrap="square" lIns="0" tIns="0" rIns="0" bIns="0" rtlCol="0"/>
          <a:lstStyle/>
          <a:p>
            <a:endParaRPr/>
          </a:p>
        </p:txBody>
      </p:sp>
      <p:cxnSp>
        <p:nvCxnSpPr>
          <p:cNvPr id="57" name="Straight Connector 56">
            <a:extLst>
              <a:ext uri="{FF2B5EF4-FFF2-40B4-BE49-F238E27FC236}">
                <a16:creationId xmlns:a16="http://schemas.microsoft.com/office/drawing/2014/main" id="{6BEA6CAF-B572-C000-D265-6973548EAD04}"/>
              </a:ext>
            </a:extLst>
          </p:cNvPr>
          <p:cNvCxnSpPr>
            <a:cxnSpLocks/>
          </p:cNvCxnSpPr>
          <p:nvPr/>
        </p:nvCxnSpPr>
        <p:spPr>
          <a:xfrm>
            <a:off x="3082607" y="6022965"/>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 name="object 8">
            <a:extLst>
              <a:ext uri="{FF2B5EF4-FFF2-40B4-BE49-F238E27FC236}">
                <a16:creationId xmlns:a16="http://schemas.microsoft.com/office/drawing/2014/main" id="{00FFDD15-0021-B61A-3777-F6FA3CD2CCA6}"/>
              </a:ext>
            </a:extLst>
          </p:cNvPr>
          <p:cNvSpPr txBox="1"/>
          <p:nvPr/>
        </p:nvSpPr>
        <p:spPr>
          <a:xfrm>
            <a:off x="3066324" y="6280705"/>
            <a:ext cx="5138684" cy="1365758"/>
          </a:xfrm>
          <a:prstGeom prst="rect">
            <a:avLst/>
          </a:prstGeom>
        </p:spPr>
        <p:txBody>
          <a:bodyPr vert="horz" wrap="square" lIns="0" tIns="186690" rIns="0" bIns="0" rtlCol="0" anchor="t">
            <a:spAutoFit/>
          </a:bodyPr>
          <a:lstStyle/>
          <a:p>
            <a:pPr marL="12700">
              <a:lnSpc>
                <a:spcPct val="100000"/>
              </a:lnSpc>
              <a:spcBef>
                <a:spcPts val="1470"/>
              </a:spcBef>
            </a:pPr>
            <a:r>
              <a:rPr lang="en-US" sz="3600" b="1">
                <a:solidFill>
                  <a:srgbClr val="000000"/>
                </a:solidFill>
                <a:latin typeface="Exo 2"/>
                <a:cs typeface="Exo 2"/>
              </a:rPr>
              <a:t>Presentations</a:t>
            </a:r>
          </a:p>
          <a:p>
            <a:pPr marL="469900" indent="-457200">
              <a:lnSpc>
                <a:spcPct val="100000"/>
              </a:lnSpc>
              <a:spcBef>
                <a:spcPts val="1470"/>
              </a:spcBef>
              <a:buFont typeface="Arial" panose="020B0604020202020204" pitchFamily="34" charset="0"/>
              <a:buChar char="•"/>
            </a:pPr>
            <a:endParaRPr lang="en-US" sz="2800">
              <a:latin typeface="Exo 2"/>
              <a:cs typeface="Exo 2"/>
            </a:endParaRPr>
          </a:p>
        </p:txBody>
      </p:sp>
      <p:cxnSp>
        <p:nvCxnSpPr>
          <p:cNvPr id="18" name="Straight Connector 17">
            <a:extLst>
              <a:ext uri="{FF2B5EF4-FFF2-40B4-BE49-F238E27FC236}">
                <a16:creationId xmlns:a16="http://schemas.microsoft.com/office/drawing/2014/main" id="{F6663C45-816E-1689-BE1C-22CAEDB2A297}"/>
              </a:ext>
            </a:extLst>
          </p:cNvPr>
          <p:cNvCxnSpPr>
            <a:cxnSpLocks/>
          </p:cNvCxnSpPr>
          <p:nvPr/>
        </p:nvCxnSpPr>
        <p:spPr>
          <a:xfrm>
            <a:off x="2734223" y="3720439"/>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2" name="object 12">
            <a:extLst>
              <a:ext uri="{FF2B5EF4-FFF2-40B4-BE49-F238E27FC236}">
                <a16:creationId xmlns:a16="http://schemas.microsoft.com/office/drawing/2014/main" id="{D1004C2B-2DE8-5E74-5E99-1E24F6BD6B7D}"/>
              </a:ext>
            </a:extLst>
          </p:cNvPr>
          <p:cNvSpPr/>
          <p:nvPr/>
        </p:nvSpPr>
        <p:spPr>
          <a:xfrm>
            <a:off x="1167089" y="3664539"/>
            <a:ext cx="1641802" cy="1633059"/>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FF8000"/>
          </a:solidFill>
        </p:spPr>
        <p:txBody>
          <a:bodyPr wrap="square" lIns="0" tIns="0" rIns="0" bIns="0" rtlCol="0"/>
          <a:lstStyle/>
          <a:p>
            <a:endParaRPr/>
          </a:p>
        </p:txBody>
      </p:sp>
      <p:sp>
        <p:nvSpPr>
          <p:cNvPr id="23" name="object 12">
            <a:extLst>
              <a:ext uri="{FF2B5EF4-FFF2-40B4-BE49-F238E27FC236}">
                <a16:creationId xmlns:a16="http://schemas.microsoft.com/office/drawing/2014/main" id="{83714A2B-2E81-B969-EEF4-E27140733EED}"/>
              </a:ext>
            </a:extLst>
          </p:cNvPr>
          <p:cNvSpPr/>
          <p:nvPr/>
        </p:nvSpPr>
        <p:spPr>
          <a:xfrm>
            <a:off x="1180346" y="8624298"/>
            <a:ext cx="1600526" cy="1613010"/>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chemeClr val="accent5"/>
          </a:solidFill>
        </p:spPr>
        <p:txBody>
          <a:bodyPr wrap="square" lIns="0" tIns="0" rIns="0" bIns="0" rtlCol="0"/>
          <a:lstStyle/>
          <a:p>
            <a:endParaRPr/>
          </a:p>
        </p:txBody>
      </p:sp>
      <p:sp>
        <p:nvSpPr>
          <p:cNvPr id="24" name="object 12">
            <a:extLst>
              <a:ext uri="{FF2B5EF4-FFF2-40B4-BE49-F238E27FC236}">
                <a16:creationId xmlns:a16="http://schemas.microsoft.com/office/drawing/2014/main" id="{4F12133A-E9DC-CCCB-304E-E981AFA658D0}"/>
              </a:ext>
            </a:extLst>
          </p:cNvPr>
          <p:cNvSpPr/>
          <p:nvPr/>
        </p:nvSpPr>
        <p:spPr>
          <a:xfrm>
            <a:off x="1119811" y="6160236"/>
            <a:ext cx="1637290" cy="1601935"/>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09FBD3"/>
          </a:solidFill>
        </p:spPr>
        <p:txBody>
          <a:bodyPr wrap="square" lIns="0" tIns="0" rIns="0" bIns="0" rtlCol="0"/>
          <a:lstStyle/>
          <a:p>
            <a:endParaRPr/>
          </a:p>
        </p:txBody>
      </p:sp>
      <p:pic>
        <p:nvPicPr>
          <p:cNvPr id="28" name="Picture 27">
            <a:extLst>
              <a:ext uri="{FF2B5EF4-FFF2-40B4-BE49-F238E27FC236}">
                <a16:creationId xmlns:a16="http://schemas.microsoft.com/office/drawing/2014/main" id="{BF1AA381-7A37-00E2-FE49-A18C48EBF1A3}"/>
              </a:ext>
            </a:extLst>
          </p:cNvPr>
          <p:cNvPicPr>
            <a:picLocks noChangeAspect="1"/>
          </p:cNvPicPr>
          <p:nvPr/>
        </p:nvPicPr>
        <p:blipFill>
          <a:blip r:embed="rId3"/>
          <a:stretch>
            <a:fillRect/>
          </a:stretch>
        </p:blipFill>
        <p:spPr>
          <a:xfrm>
            <a:off x="1333274" y="6385777"/>
            <a:ext cx="1184710" cy="1184710"/>
          </a:xfrm>
          <a:prstGeom prst="rect">
            <a:avLst/>
          </a:prstGeom>
        </p:spPr>
      </p:pic>
      <p:pic>
        <p:nvPicPr>
          <p:cNvPr id="29" name="Picture 28">
            <a:extLst>
              <a:ext uri="{FF2B5EF4-FFF2-40B4-BE49-F238E27FC236}">
                <a16:creationId xmlns:a16="http://schemas.microsoft.com/office/drawing/2014/main" id="{69FACEEC-3274-DF63-EF4C-FFEFA79016D3}"/>
              </a:ext>
            </a:extLst>
          </p:cNvPr>
          <p:cNvPicPr>
            <a:picLocks noChangeAspect="1"/>
          </p:cNvPicPr>
          <p:nvPr/>
        </p:nvPicPr>
        <p:blipFill>
          <a:blip r:embed="rId4"/>
          <a:stretch>
            <a:fillRect/>
          </a:stretch>
        </p:blipFill>
        <p:spPr>
          <a:xfrm>
            <a:off x="1466114" y="3939931"/>
            <a:ext cx="1134860" cy="1134860"/>
          </a:xfrm>
          <a:prstGeom prst="rect">
            <a:avLst/>
          </a:prstGeom>
        </p:spPr>
      </p:pic>
      <p:pic>
        <p:nvPicPr>
          <p:cNvPr id="33" name="Picture 32">
            <a:extLst>
              <a:ext uri="{FF2B5EF4-FFF2-40B4-BE49-F238E27FC236}">
                <a16:creationId xmlns:a16="http://schemas.microsoft.com/office/drawing/2014/main" id="{D4A52E77-0B6E-4963-D06A-A1DC846B9427}"/>
              </a:ext>
            </a:extLst>
          </p:cNvPr>
          <p:cNvPicPr>
            <a:picLocks noChangeAspect="1"/>
          </p:cNvPicPr>
          <p:nvPr/>
        </p:nvPicPr>
        <p:blipFill>
          <a:blip r:embed="rId5"/>
          <a:stretch>
            <a:fillRect/>
          </a:stretch>
        </p:blipFill>
        <p:spPr>
          <a:xfrm>
            <a:off x="2961138" y="8832431"/>
            <a:ext cx="4334632" cy="30483"/>
          </a:xfrm>
          <a:prstGeom prst="rect">
            <a:avLst/>
          </a:prstGeom>
        </p:spPr>
      </p:pic>
      <p:sp>
        <p:nvSpPr>
          <p:cNvPr id="34" name="object 6">
            <a:extLst>
              <a:ext uri="{FF2B5EF4-FFF2-40B4-BE49-F238E27FC236}">
                <a16:creationId xmlns:a16="http://schemas.microsoft.com/office/drawing/2014/main" id="{11F27C2D-F9D4-23C7-B243-2C9D95276FF4}"/>
              </a:ext>
            </a:extLst>
          </p:cNvPr>
          <p:cNvSpPr txBox="1"/>
          <p:nvPr/>
        </p:nvSpPr>
        <p:spPr>
          <a:xfrm>
            <a:off x="3077487" y="9028058"/>
            <a:ext cx="5069678" cy="838115"/>
          </a:xfrm>
          <a:prstGeom prst="rect">
            <a:avLst/>
          </a:prstGeom>
        </p:spPr>
        <p:txBody>
          <a:bodyPr vert="horz" wrap="square" lIns="0" tIns="42545" rIns="0" bIns="0" rtlCol="0" anchor="t">
            <a:spAutoFit/>
          </a:bodyPr>
          <a:lstStyle/>
          <a:p>
            <a:pPr marL="12700" marR="1263650">
              <a:lnSpc>
                <a:spcPts val="3000"/>
              </a:lnSpc>
              <a:spcBef>
                <a:spcPts val="335"/>
              </a:spcBef>
            </a:pPr>
            <a:r>
              <a:rPr lang="en-US" sz="3600" b="1" spc="-10">
                <a:latin typeface="Exo 2"/>
                <a:cs typeface="Exo 2"/>
              </a:rPr>
              <a:t>Photograph consent forms</a:t>
            </a:r>
            <a:endParaRPr sz="3600" b="1" spc="-10">
              <a:latin typeface="Exo 2"/>
              <a:cs typeface="Exo 2"/>
            </a:endParaRPr>
          </a:p>
        </p:txBody>
      </p:sp>
      <p:pic>
        <p:nvPicPr>
          <p:cNvPr id="35" name="Picture 34">
            <a:extLst>
              <a:ext uri="{FF2B5EF4-FFF2-40B4-BE49-F238E27FC236}">
                <a16:creationId xmlns:a16="http://schemas.microsoft.com/office/drawing/2014/main" id="{660A1348-8CF2-E658-E8CC-D39B2A023623}"/>
              </a:ext>
            </a:extLst>
          </p:cNvPr>
          <p:cNvPicPr>
            <a:picLocks noChangeAspect="1"/>
          </p:cNvPicPr>
          <p:nvPr/>
        </p:nvPicPr>
        <p:blipFill>
          <a:blip r:embed="rId6"/>
          <a:stretch>
            <a:fillRect/>
          </a:stretch>
        </p:blipFill>
        <p:spPr>
          <a:xfrm>
            <a:off x="1341094" y="8738184"/>
            <a:ext cx="1307668" cy="1184511"/>
          </a:xfrm>
          <a:prstGeom prst="rect">
            <a:avLst/>
          </a:prstGeom>
        </p:spPr>
      </p:pic>
      <p:pic>
        <p:nvPicPr>
          <p:cNvPr id="3" name="Picture 2" descr="A blue and yellow cover with white text&#10;&#10;AI-generated content may be incorrect.">
            <a:extLst>
              <a:ext uri="{FF2B5EF4-FFF2-40B4-BE49-F238E27FC236}">
                <a16:creationId xmlns:a16="http://schemas.microsoft.com/office/drawing/2014/main" id="{1C4D0BC1-44B6-C6A4-45F1-051775615424}"/>
              </a:ext>
            </a:extLst>
          </p:cNvPr>
          <p:cNvPicPr>
            <a:picLocks noChangeAspect="1"/>
          </p:cNvPicPr>
          <p:nvPr/>
        </p:nvPicPr>
        <p:blipFill>
          <a:blip r:embed="rId7"/>
          <a:stretch>
            <a:fillRect/>
          </a:stretch>
        </p:blipFill>
        <p:spPr>
          <a:xfrm>
            <a:off x="8058919" y="3831491"/>
            <a:ext cx="3974973" cy="5361822"/>
          </a:xfrm>
          <a:prstGeom prst="rect">
            <a:avLst/>
          </a:prstGeom>
        </p:spPr>
      </p:pic>
      <p:pic>
        <p:nvPicPr>
          <p:cNvPr id="8" name="Picture 7" descr="A person in a blue dress&#10;&#10;AI-generated content may be incorrect.">
            <a:extLst>
              <a:ext uri="{FF2B5EF4-FFF2-40B4-BE49-F238E27FC236}">
                <a16:creationId xmlns:a16="http://schemas.microsoft.com/office/drawing/2014/main" id="{72C505CE-BCC5-1F83-D554-4F81C70CB66B}"/>
              </a:ext>
            </a:extLst>
          </p:cNvPr>
          <p:cNvPicPr>
            <a:picLocks noChangeAspect="1"/>
          </p:cNvPicPr>
          <p:nvPr/>
        </p:nvPicPr>
        <p:blipFill>
          <a:blip r:embed="rId8"/>
          <a:stretch>
            <a:fillRect/>
          </a:stretch>
        </p:blipFill>
        <p:spPr>
          <a:xfrm>
            <a:off x="12294852" y="2573617"/>
            <a:ext cx="6420505" cy="3598019"/>
          </a:xfrm>
          <a:prstGeom prst="rect">
            <a:avLst/>
          </a:prstGeom>
        </p:spPr>
      </p:pic>
      <p:pic>
        <p:nvPicPr>
          <p:cNvPr id="10" name="Picture 9" descr="A close-up of a document&#10;&#10;AI-generated content may be incorrect.">
            <a:extLst>
              <a:ext uri="{FF2B5EF4-FFF2-40B4-BE49-F238E27FC236}">
                <a16:creationId xmlns:a16="http://schemas.microsoft.com/office/drawing/2014/main" id="{5F94B527-1CC8-BA56-7FD2-4F21BCA7C29C}"/>
              </a:ext>
            </a:extLst>
          </p:cNvPr>
          <p:cNvPicPr>
            <a:picLocks noChangeAspect="1"/>
          </p:cNvPicPr>
          <p:nvPr/>
        </p:nvPicPr>
        <p:blipFill>
          <a:blip r:embed="rId9"/>
          <a:stretch>
            <a:fillRect/>
          </a:stretch>
        </p:blipFill>
        <p:spPr>
          <a:xfrm>
            <a:off x="13859968" y="6690878"/>
            <a:ext cx="2945874" cy="3096734"/>
          </a:xfrm>
          <a:prstGeom prst="rect">
            <a:avLst/>
          </a:prstGeom>
        </p:spPr>
      </p:pic>
      <p:sp>
        <p:nvSpPr>
          <p:cNvPr id="13" name="TextBox 12">
            <a:extLst>
              <a:ext uri="{FF2B5EF4-FFF2-40B4-BE49-F238E27FC236}">
                <a16:creationId xmlns:a16="http://schemas.microsoft.com/office/drawing/2014/main" id="{E0A49A2F-71AB-7F03-DE65-94293BE3B7CD}"/>
              </a:ext>
            </a:extLst>
          </p:cNvPr>
          <p:cNvSpPr txBox="1"/>
          <p:nvPr/>
        </p:nvSpPr>
        <p:spPr>
          <a:xfrm>
            <a:off x="1064012" y="2247287"/>
            <a:ext cx="87451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https://www.fairtrade.org.uk/resources-library/fairtrade-in-your-community/community-talks-resources/</a:t>
            </a:r>
          </a:p>
        </p:txBody>
      </p:sp>
      <p:sp>
        <p:nvSpPr>
          <p:cNvPr id="6" name="object 2">
            <a:extLst>
              <a:ext uri="{FF2B5EF4-FFF2-40B4-BE49-F238E27FC236}">
                <a16:creationId xmlns:a16="http://schemas.microsoft.com/office/drawing/2014/main" id="{077AD2D8-333C-BF12-9F1F-89A980C7D101}"/>
              </a:ext>
            </a:extLst>
          </p:cNvPr>
          <p:cNvSpPr/>
          <p:nvPr/>
        </p:nvSpPr>
        <p:spPr>
          <a:xfrm>
            <a:off x="0" y="0"/>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11" name="object 3">
            <a:extLst>
              <a:ext uri="{FF2B5EF4-FFF2-40B4-BE49-F238E27FC236}">
                <a16:creationId xmlns:a16="http://schemas.microsoft.com/office/drawing/2014/main" id="{4B5D19FB-7337-29E6-9730-372681356D11}"/>
              </a:ext>
            </a:extLst>
          </p:cNvPr>
          <p:cNvSpPr txBox="1">
            <a:spLocks/>
          </p:cNvSpPr>
          <p:nvPr/>
        </p:nvSpPr>
        <p:spPr>
          <a:xfrm>
            <a:off x="1034388" y="900352"/>
            <a:ext cx="14671040" cy="847027"/>
          </a:xfrm>
          <a:prstGeom prst="rect">
            <a:avLst/>
          </a:prstGeom>
        </p:spPr>
        <p:txBody>
          <a:bodyPr vert="horz" wrap="square" lIns="0" tIns="15875" rIns="0" bIns="0" rtlCol="0" anchor="t">
            <a:spAutoFit/>
          </a:bodyPr>
          <a:lstStyle>
            <a:lvl1pPr>
              <a:defRPr sz="5250" b="1" i="0">
                <a:solidFill>
                  <a:schemeClr val="bg1"/>
                </a:solidFill>
                <a:latin typeface="Alegreya Sans Black"/>
                <a:ea typeface="+mj-ea"/>
                <a:cs typeface="Alegreya Sans Black"/>
              </a:defRPr>
            </a:lvl1pPr>
          </a:lstStyle>
          <a:p>
            <a:r>
              <a:rPr lang="en-US" sz="5400">
                <a:solidFill>
                  <a:schemeClr val="accent2"/>
                </a:solidFill>
              </a:rPr>
              <a:t>Supporting resources</a:t>
            </a:r>
          </a:p>
        </p:txBody>
      </p:sp>
    </p:spTree>
    <p:extLst>
      <p:ext uri="{BB962C8B-B14F-4D97-AF65-F5344CB8AC3E}">
        <p14:creationId xmlns:p14="http://schemas.microsoft.com/office/powerpoint/2010/main" val="3751467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A5A10590-A6BD-81F4-84D4-9C1891D13F15}"/>
            </a:ext>
          </a:extLst>
        </p:cNvPr>
        <p:cNvGrpSpPr/>
        <p:nvPr/>
      </p:nvGrpSpPr>
      <p:grpSpPr>
        <a:xfrm>
          <a:off x="0" y="0"/>
          <a:ext cx="0" cy="0"/>
          <a:chOff x="0" y="0"/>
          <a:chExt cx="0" cy="0"/>
        </a:xfrm>
      </p:grpSpPr>
      <p:sp>
        <p:nvSpPr>
          <p:cNvPr id="29" name="object 4">
            <a:extLst>
              <a:ext uri="{FF2B5EF4-FFF2-40B4-BE49-F238E27FC236}">
                <a16:creationId xmlns:a16="http://schemas.microsoft.com/office/drawing/2014/main" id="{B010A7BE-8648-5A64-3ADF-B85D9563AF47}"/>
              </a:ext>
            </a:extLst>
          </p:cNvPr>
          <p:cNvSpPr txBox="1"/>
          <p:nvPr/>
        </p:nvSpPr>
        <p:spPr>
          <a:xfrm>
            <a:off x="1276737" y="6108721"/>
            <a:ext cx="15592756" cy="994503"/>
          </a:xfrm>
          <a:prstGeom prst="rect">
            <a:avLst/>
          </a:prstGeom>
        </p:spPr>
        <p:txBody>
          <a:bodyPr vert="horz" wrap="square" lIns="0" tIns="17145" rIns="0" bIns="0" rtlCol="0" anchor="t">
            <a:spAutoFit/>
          </a:bodyPr>
          <a:lstStyle/>
          <a:p>
            <a:pPr>
              <a:lnSpc>
                <a:spcPct val="100000"/>
              </a:lnSpc>
              <a:spcBef>
                <a:spcPts val="50"/>
              </a:spcBef>
            </a:pPr>
            <a:endParaRPr sz="1950">
              <a:latin typeface="Exo 2 Medium"/>
              <a:cs typeface="Exo 2 Medium"/>
            </a:endParaRPr>
          </a:p>
          <a:p>
            <a:pPr marL="421005"/>
            <a:r>
              <a:rPr lang="en-US" sz="4400" b="1">
                <a:solidFill>
                  <a:srgbClr val="001B6E"/>
                </a:solidFill>
                <a:latin typeface="Exo 2"/>
                <a:cs typeface="Exo 2"/>
              </a:rPr>
              <a:t>Community event tracking form</a:t>
            </a:r>
            <a:endParaRPr sz="4400">
              <a:latin typeface="Exo 2"/>
              <a:cs typeface="Exo 2"/>
            </a:endParaRPr>
          </a:p>
        </p:txBody>
      </p:sp>
      <p:sp>
        <p:nvSpPr>
          <p:cNvPr id="2" name="object 2">
            <a:extLst>
              <a:ext uri="{FF2B5EF4-FFF2-40B4-BE49-F238E27FC236}">
                <a16:creationId xmlns:a16="http://schemas.microsoft.com/office/drawing/2014/main" id="{93086C24-3A5C-3E46-72E9-2AF01A71E6A8}"/>
              </a:ext>
            </a:extLst>
          </p:cNvPr>
          <p:cNvSpPr/>
          <p:nvPr/>
        </p:nvSpPr>
        <p:spPr>
          <a:xfrm>
            <a:off x="0" y="0"/>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3" name="object 3">
            <a:extLst>
              <a:ext uri="{FF2B5EF4-FFF2-40B4-BE49-F238E27FC236}">
                <a16:creationId xmlns:a16="http://schemas.microsoft.com/office/drawing/2014/main" id="{E48688FB-4188-ED68-CAD6-221044930E75}"/>
              </a:ext>
            </a:extLst>
          </p:cNvPr>
          <p:cNvSpPr txBox="1">
            <a:spLocks noGrp="1"/>
          </p:cNvSpPr>
          <p:nvPr>
            <p:ph type="title"/>
          </p:nvPr>
        </p:nvSpPr>
        <p:spPr>
          <a:xfrm>
            <a:off x="1034388" y="900352"/>
            <a:ext cx="14671040" cy="847027"/>
          </a:xfrm>
          <a:prstGeom prst="rect">
            <a:avLst/>
          </a:prstGeom>
        </p:spPr>
        <p:txBody>
          <a:bodyPr vert="horz" wrap="square" lIns="0" tIns="15875" rIns="0" bIns="0" rtlCol="0" anchor="t">
            <a:spAutoFit/>
          </a:bodyPr>
          <a:lstStyle/>
          <a:p>
            <a:r>
              <a:rPr lang="en-US" sz="5400">
                <a:solidFill>
                  <a:schemeClr val="accent2"/>
                </a:solidFill>
              </a:rPr>
              <a:t>How to outreach &amp; track events</a:t>
            </a:r>
          </a:p>
        </p:txBody>
      </p:sp>
      <p:sp>
        <p:nvSpPr>
          <p:cNvPr id="4" name="object 4">
            <a:extLst>
              <a:ext uri="{FF2B5EF4-FFF2-40B4-BE49-F238E27FC236}">
                <a16:creationId xmlns:a16="http://schemas.microsoft.com/office/drawing/2014/main" id="{7006A5E8-29FE-AB27-167D-8D80A7E25B35}"/>
              </a:ext>
            </a:extLst>
          </p:cNvPr>
          <p:cNvSpPr txBox="1"/>
          <p:nvPr/>
        </p:nvSpPr>
        <p:spPr>
          <a:xfrm>
            <a:off x="1160437" y="2350990"/>
            <a:ext cx="13351510" cy="694421"/>
          </a:xfrm>
          <a:prstGeom prst="rect">
            <a:avLst/>
          </a:prstGeom>
        </p:spPr>
        <p:txBody>
          <a:bodyPr vert="horz" wrap="square" lIns="0" tIns="17145" rIns="0" bIns="0" rtlCol="0" anchor="t">
            <a:spAutoFit/>
          </a:bodyPr>
          <a:lstStyle/>
          <a:p>
            <a:pPr marL="421005">
              <a:spcBef>
                <a:spcPts val="135"/>
              </a:spcBef>
            </a:pPr>
            <a:r>
              <a:rPr lang="en-US" sz="4400" b="1" spc="-10">
                <a:solidFill>
                  <a:srgbClr val="001B6E"/>
                </a:solidFill>
                <a:latin typeface="Exo 2"/>
                <a:cs typeface="Exo 2"/>
              </a:rPr>
              <a:t>Contacting existing and new supporters</a:t>
            </a:r>
            <a:endParaRPr sz="4400">
              <a:latin typeface="Exo 2"/>
              <a:cs typeface="Exo 2"/>
            </a:endParaRPr>
          </a:p>
        </p:txBody>
      </p:sp>
      <p:sp>
        <p:nvSpPr>
          <p:cNvPr id="10" name="object 10">
            <a:extLst>
              <a:ext uri="{FF2B5EF4-FFF2-40B4-BE49-F238E27FC236}">
                <a16:creationId xmlns:a16="http://schemas.microsoft.com/office/drawing/2014/main" id="{3988FDDD-2C14-CEFF-B64D-5AF7F7083214}"/>
              </a:ext>
            </a:extLst>
          </p:cNvPr>
          <p:cNvSpPr/>
          <p:nvPr/>
        </p:nvSpPr>
        <p:spPr>
          <a:xfrm flipV="1">
            <a:off x="1062805" y="2991548"/>
            <a:ext cx="13858544" cy="53863"/>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4" name="object 14">
            <a:extLst>
              <a:ext uri="{FF2B5EF4-FFF2-40B4-BE49-F238E27FC236}">
                <a16:creationId xmlns:a16="http://schemas.microsoft.com/office/drawing/2014/main" id="{16A94F52-699E-7417-58CA-593F82318789}"/>
              </a:ext>
            </a:extLst>
          </p:cNvPr>
          <p:cNvSpPr/>
          <p:nvPr/>
        </p:nvSpPr>
        <p:spPr>
          <a:xfrm>
            <a:off x="1058423" y="7223908"/>
            <a:ext cx="13905534" cy="46031"/>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20" name="object 20">
            <a:extLst>
              <a:ext uri="{FF2B5EF4-FFF2-40B4-BE49-F238E27FC236}">
                <a16:creationId xmlns:a16="http://schemas.microsoft.com/office/drawing/2014/main" id="{CA1D2E95-BEDE-B9C3-2C17-47ABCEFD18E9}"/>
              </a:ext>
            </a:extLst>
          </p:cNvPr>
          <p:cNvSpPr/>
          <p:nvPr/>
        </p:nvSpPr>
        <p:spPr>
          <a:xfrm>
            <a:off x="1047090" y="2576383"/>
            <a:ext cx="226695" cy="297815"/>
          </a:xfrm>
          <a:custGeom>
            <a:avLst/>
            <a:gdLst/>
            <a:ahLst/>
            <a:cxnLst/>
            <a:rect l="l" t="t" r="r" b="b"/>
            <a:pathLst>
              <a:path w="226694" h="297814">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pic>
        <p:nvPicPr>
          <p:cNvPr id="24" name="object 24">
            <a:extLst>
              <a:ext uri="{FF2B5EF4-FFF2-40B4-BE49-F238E27FC236}">
                <a16:creationId xmlns:a16="http://schemas.microsoft.com/office/drawing/2014/main" id="{E6278B85-CF0C-8AD7-3073-F3F99ED5B63F}"/>
              </a:ext>
            </a:extLst>
          </p:cNvPr>
          <p:cNvPicPr/>
          <p:nvPr/>
        </p:nvPicPr>
        <p:blipFill>
          <a:blip r:embed="rId3" cstate="print"/>
          <a:stretch>
            <a:fillRect/>
          </a:stretch>
        </p:blipFill>
        <p:spPr>
          <a:xfrm>
            <a:off x="18172674" y="8018"/>
            <a:ext cx="1785196" cy="2016748"/>
          </a:xfrm>
          <a:prstGeom prst="rect">
            <a:avLst/>
          </a:prstGeom>
        </p:spPr>
      </p:pic>
      <p:pic>
        <p:nvPicPr>
          <p:cNvPr id="9" name="Picture 8">
            <a:extLst>
              <a:ext uri="{FF2B5EF4-FFF2-40B4-BE49-F238E27FC236}">
                <a16:creationId xmlns:a16="http://schemas.microsoft.com/office/drawing/2014/main" id="{5FE7C592-1934-C009-C13B-830F564ED8F9}"/>
              </a:ext>
            </a:extLst>
          </p:cNvPr>
          <p:cNvPicPr>
            <a:picLocks noChangeAspect="1"/>
          </p:cNvPicPr>
          <p:nvPr/>
        </p:nvPicPr>
        <p:blipFill>
          <a:blip r:embed="rId4"/>
          <a:stretch>
            <a:fillRect/>
          </a:stretch>
        </p:blipFill>
        <p:spPr>
          <a:xfrm>
            <a:off x="1156387" y="6614232"/>
            <a:ext cx="225572" cy="292633"/>
          </a:xfrm>
          <a:prstGeom prst="rect">
            <a:avLst/>
          </a:prstGeom>
        </p:spPr>
      </p:pic>
      <p:pic>
        <p:nvPicPr>
          <p:cNvPr id="7" name="Picture 6" descr="A map of the united kingdom&#10;&#10;AI-generated content may be incorrect.">
            <a:extLst>
              <a:ext uri="{FF2B5EF4-FFF2-40B4-BE49-F238E27FC236}">
                <a16:creationId xmlns:a16="http://schemas.microsoft.com/office/drawing/2014/main" id="{FD44CD2F-5D37-CCA0-641D-0EE7D4B72C0F}"/>
              </a:ext>
            </a:extLst>
          </p:cNvPr>
          <p:cNvPicPr>
            <a:picLocks noChangeAspect="1"/>
          </p:cNvPicPr>
          <p:nvPr/>
        </p:nvPicPr>
        <p:blipFill>
          <a:blip r:embed="rId5"/>
          <a:stretch>
            <a:fillRect/>
          </a:stretch>
        </p:blipFill>
        <p:spPr>
          <a:xfrm>
            <a:off x="15692737" y="3034741"/>
            <a:ext cx="3699667" cy="3706992"/>
          </a:xfrm>
          <a:prstGeom prst="rect">
            <a:avLst/>
          </a:prstGeom>
        </p:spPr>
      </p:pic>
      <p:pic>
        <p:nvPicPr>
          <p:cNvPr id="11" name="Picture 10" descr="A blue and yellow cover with white text&#10;&#10;AI-generated content may be incorrect.">
            <a:extLst>
              <a:ext uri="{FF2B5EF4-FFF2-40B4-BE49-F238E27FC236}">
                <a16:creationId xmlns:a16="http://schemas.microsoft.com/office/drawing/2014/main" id="{94DB99AD-12C6-0393-0E18-33AAD74B06F5}"/>
              </a:ext>
            </a:extLst>
          </p:cNvPr>
          <p:cNvPicPr>
            <a:picLocks noChangeAspect="1"/>
          </p:cNvPicPr>
          <p:nvPr/>
        </p:nvPicPr>
        <p:blipFill>
          <a:blip r:embed="rId6"/>
          <a:srcRect l="7761" t="7372" r="7792" b="33013"/>
          <a:stretch/>
        </p:blipFill>
        <p:spPr>
          <a:xfrm>
            <a:off x="15686230" y="7216471"/>
            <a:ext cx="3580316" cy="3316790"/>
          </a:xfrm>
          <a:prstGeom prst="rect">
            <a:avLst/>
          </a:prstGeom>
        </p:spPr>
      </p:pic>
      <p:sp>
        <p:nvSpPr>
          <p:cNvPr id="17" name="object 4">
            <a:extLst>
              <a:ext uri="{FF2B5EF4-FFF2-40B4-BE49-F238E27FC236}">
                <a16:creationId xmlns:a16="http://schemas.microsoft.com/office/drawing/2014/main" id="{675C2AD5-ED6B-AC72-A995-4BB3C9354A31}"/>
              </a:ext>
            </a:extLst>
          </p:cNvPr>
          <p:cNvSpPr txBox="1"/>
          <p:nvPr/>
        </p:nvSpPr>
        <p:spPr>
          <a:xfrm>
            <a:off x="1154738" y="3333381"/>
            <a:ext cx="13351510" cy="2879891"/>
          </a:xfrm>
          <a:prstGeom prst="rect">
            <a:avLst/>
          </a:prstGeom>
        </p:spPr>
        <p:txBody>
          <a:bodyPr vert="horz" wrap="square" lIns="0" tIns="17145" rIns="0" bIns="0" rtlCol="0" anchor="t">
            <a:spAutoFit/>
          </a:bodyPr>
          <a:lstStyle/>
          <a:p>
            <a:pPr marL="584200" marR="217170" indent="-571500">
              <a:lnSpc>
                <a:spcPct val="105700"/>
              </a:lnSpc>
              <a:spcBef>
                <a:spcPts val="2055"/>
              </a:spcBef>
              <a:buFont typeface="Calibri"/>
              <a:buChar char="-"/>
            </a:pPr>
            <a:r>
              <a:rPr lang="en-GB" sz="3600" spc="45">
                <a:latin typeface="+mn-lt"/>
                <a:cs typeface="Arial"/>
              </a:rPr>
              <a:t>Finding existing allies through the Communities Map</a:t>
            </a:r>
            <a:endParaRPr lang="en-GB" sz="3600" spc="45">
              <a:solidFill>
                <a:srgbClr val="000000"/>
              </a:solidFill>
              <a:latin typeface="+mn-lt"/>
              <a:cs typeface="Arial"/>
            </a:endParaRPr>
          </a:p>
          <a:p>
            <a:pPr marL="584200" marR="217170" indent="-571500">
              <a:lnSpc>
                <a:spcPct val="105700"/>
              </a:lnSpc>
              <a:spcBef>
                <a:spcPts val="2055"/>
              </a:spcBef>
              <a:buFont typeface="Calibri"/>
              <a:buChar char="-"/>
            </a:pPr>
            <a:r>
              <a:rPr lang="en-GB" sz="3600" spc="45">
                <a:latin typeface="+mn-lt"/>
                <a:cs typeface="Arial"/>
              </a:rPr>
              <a:t>Reaching out to local school &amp; colleges, places of worship and Universities to become Fairtrade awarded groups.</a:t>
            </a:r>
            <a:endParaRPr lang="en-GB" sz="3600" spc="45">
              <a:latin typeface="+mn-lt"/>
              <a:cs typeface="Exo 2 Medium"/>
            </a:endParaRPr>
          </a:p>
          <a:p>
            <a:pPr marL="584200" marR="217170" indent="-571500">
              <a:lnSpc>
                <a:spcPct val="105700"/>
              </a:lnSpc>
              <a:spcBef>
                <a:spcPts val="2055"/>
              </a:spcBef>
              <a:buFont typeface="Calibri"/>
              <a:buChar char="-"/>
            </a:pPr>
            <a:endParaRPr lang="en-GB" sz="3600" b="1" spc="45">
              <a:latin typeface="Exo 2 Medium"/>
            </a:endParaRPr>
          </a:p>
        </p:txBody>
      </p:sp>
      <p:sp>
        <p:nvSpPr>
          <p:cNvPr id="21" name="TextBox 20">
            <a:extLst>
              <a:ext uri="{FF2B5EF4-FFF2-40B4-BE49-F238E27FC236}">
                <a16:creationId xmlns:a16="http://schemas.microsoft.com/office/drawing/2014/main" id="{A6505352-B97A-53ED-C5C8-AE05A9AD5AE4}"/>
              </a:ext>
            </a:extLst>
          </p:cNvPr>
          <p:cNvSpPr txBox="1"/>
          <p:nvPr/>
        </p:nvSpPr>
        <p:spPr>
          <a:xfrm>
            <a:off x="1147379" y="7591087"/>
            <a:ext cx="13388569" cy="2127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84200" indent="-571500">
              <a:lnSpc>
                <a:spcPts val="2550"/>
              </a:lnSpc>
              <a:buFont typeface="Calibri,Sans-Serif"/>
              <a:buChar char="-"/>
            </a:pPr>
            <a:endParaRPr lang="en-GB" sz="3600">
              <a:latin typeface="+mn-lt"/>
              <a:cs typeface="Arial"/>
            </a:endParaRPr>
          </a:p>
          <a:p>
            <a:pPr marL="584200" indent="-571500">
              <a:lnSpc>
                <a:spcPts val="2550"/>
              </a:lnSpc>
              <a:buFont typeface="Calibri,Sans-Serif"/>
              <a:buChar char="-"/>
            </a:pPr>
            <a:r>
              <a:rPr lang="en-US" sz="3600" spc="45">
                <a:latin typeface="+mn-lt"/>
                <a:cs typeface="Arial"/>
              </a:rPr>
              <a:t>Online “Community event tracking form.”</a:t>
            </a:r>
          </a:p>
          <a:p>
            <a:pPr marL="584200" indent="-571500">
              <a:lnSpc>
                <a:spcPts val="2550"/>
              </a:lnSpc>
              <a:buFont typeface="Calibri,Sans-Serif"/>
              <a:buChar char="-"/>
            </a:pPr>
            <a:endParaRPr lang="en-US" sz="3600" spc="45">
              <a:latin typeface="+mn-lt"/>
              <a:cs typeface="Arial"/>
            </a:endParaRPr>
          </a:p>
          <a:p>
            <a:pPr marL="584200" indent="-571500">
              <a:lnSpc>
                <a:spcPts val="2550"/>
              </a:lnSpc>
              <a:buFont typeface="Calibri,Sans-Serif"/>
              <a:buChar char="-"/>
            </a:pPr>
            <a:r>
              <a:rPr lang="en-US" sz="3600" spc="45">
                <a:latin typeface="+mn-lt"/>
                <a:cs typeface="Arial"/>
              </a:rPr>
              <a:t>Help us figure out how many people are being reached</a:t>
            </a:r>
            <a:endParaRPr lang="en-US">
              <a:latin typeface="+mn-lt"/>
            </a:endParaRPr>
          </a:p>
          <a:p>
            <a:pPr marL="584200" indent="-571500">
              <a:lnSpc>
                <a:spcPts val="2550"/>
              </a:lnSpc>
              <a:buFont typeface="Calibri,Sans-Serif"/>
              <a:buChar char="-"/>
            </a:pPr>
            <a:endParaRPr lang="en-US" sz="3600" spc="45">
              <a:latin typeface="+mn-lt"/>
              <a:cs typeface="Arial"/>
            </a:endParaRPr>
          </a:p>
          <a:p>
            <a:pPr marL="584200" indent="-571500">
              <a:lnSpc>
                <a:spcPts val="2550"/>
              </a:lnSpc>
              <a:buFont typeface="Calibri,Sans-Serif"/>
              <a:buChar char="-"/>
            </a:pPr>
            <a:r>
              <a:rPr lang="en-US" sz="3600" spc="45">
                <a:latin typeface="+mn-lt"/>
                <a:cs typeface="Arial"/>
              </a:rPr>
              <a:t>Help us discover how far </a:t>
            </a:r>
            <a:r>
              <a:rPr lang="en-US" sz="3600" spc="45" err="1">
                <a:latin typeface="+mn-lt"/>
                <a:cs typeface="Arial"/>
              </a:rPr>
              <a:t>reachingthe</a:t>
            </a:r>
            <a:r>
              <a:rPr lang="en-US" sz="3600" spc="45">
                <a:latin typeface="+mn-lt"/>
                <a:cs typeface="Arial"/>
              </a:rPr>
              <a:t> impact of those talks are </a:t>
            </a:r>
            <a:endParaRPr lang="en-US">
              <a:latin typeface="+mn-lt"/>
            </a:endParaRPr>
          </a:p>
        </p:txBody>
      </p:sp>
    </p:spTree>
    <p:extLst>
      <p:ext uri="{BB962C8B-B14F-4D97-AF65-F5344CB8AC3E}">
        <p14:creationId xmlns:p14="http://schemas.microsoft.com/office/powerpoint/2010/main" val="1649668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71DA68F0-6C5E-6197-03D4-18888378440A}"/>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DF307DC0-85A2-D9EF-0A7F-AF4CFD3FD856}"/>
              </a:ext>
            </a:extLst>
          </p:cNvPr>
          <p:cNvSpPr txBox="1"/>
          <p:nvPr/>
        </p:nvSpPr>
        <p:spPr>
          <a:xfrm>
            <a:off x="3845793" y="3265593"/>
            <a:ext cx="5075475" cy="2838662"/>
          </a:xfrm>
          <a:prstGeom prst="rect">
            <a:avLst/>
          </a:prstGeom>
        </p:spPr>
        <p:txBody>
          <a:bodyPr vert="horz" wrap="square" lIns="0" tIns="42545" rIns="0" bIns="0" rtlCol="0" anchor="t">
            <a:spAutoFit/>
          </a:bodyPr>
          <a:lstStyle/>
          <a:p>
            <a:pPr marL="12700" marR="974090">
              <a:lnSpc>
                <a:spcPts val="3000"/>
              </a:lnSpc>
              <a:spcBef>
                <a:spcPts val="335"/>
              </a:spcBef>
            </a:pPr>
            <a:r>
              <a:rPr lang="en-US" sz="3600" b="1" spc="-10">
                <a:latin typeface="Exo 2"/>
              </a:rPr>
              <a:t>1.Start with a strong introduction: </a:t>
            </a:r>
            <a:endParaRPr lang="en-GB" sz="3600" spc="-10">
              <a:latin typeface="Exo 2"/>
            </a:endParaRPr>
          </a:p>
          <a:p>
            <a:pPr marL="12700" marR="974090">
              <a:lnSpc>
                <a:spcPts val="3000"/>
              </a:lnSpc>
              <a:spcBef>
                <a:spcPts val="335"/>
              </a:spcBef>
            </a:pPr>
            <a:endParaRPr lang="en-US" sz="3600" spc="-10">
              <a:latin typeface="Exo 2"/>
            </a:endParaRPr>
          </a:p>
          <a:p>
            <a:pPr marL="12700" marR="974090">
              <a:lnSpc>
                <a:spcPts val="3000"/>
              </a:lnSpc>
              <a:spcBef>
                <a:spcPts val="335"/>
              </a:spcBef>
            </a:pPr>
            <a:r>
              <a:rPr lang="en-US" sz="3600" spc="-10">
                <a:latin typeface="Exo 2"/>
              </a:rPr>
              <a:t>Grab your listener’s attention with a brief introduction about yourself.  </a:t>
            </a:r>
            <a:endParaRPr lang="en-GB" sz="3600" spc="-10">
              <a:latin typeface="Exo 2"/>
            </a:endParaRPr>
          </a:p>
        </p:txBody>
      </p:sp>
      <p:sp>
        <p:nvSpPr>
          <p:cNvPr id="37" name="object 37">
            <a:extLst>
              <a:ext uri="{FF2B5EF4-FFF2-40B4-BE49-F238E27FC236}">
                <a16:creationId xmlns:a16="http://schemas.microsoft.com/office/drawing/2014/main" id="{9E15AB74-BC1B-669B-DAE0-3E953DE0E2D1}"/>
              </a:ext>
            </a:extLst>
          </p:cNvPr>
          <p:cNvSpPr/>
          <p:nvPr/>
        </p:nvSpPr>
        <p:spPr>
          <a:xfrm>
            <a:off x="19079552" y="3261230"/>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0FC0FC"/>
          </a:solidFill>
        </p:spPr>
        <p:txBody>
          <a:bodyPr wrap="square" lIns="0" tIns="0" rIns="0" bIns="0" rtlCol="0"/>
          <a:lstStyle/>
          <a:p>
            <a:endParaRPr/>
          </a:p>
        </p:txBody>
      </p:sp>
      <p:cxnSp>
        <p:nvCxnSpPr>
          <p:cNvPr id="57" name="Straight Connector 56">
            <a:extLst>
              <a:ext uri="{FF2B5EF4-FFF2-40B4-BE49-F238E27FC236}">
                <a16:creationId xmlns:a16="http://schemas.microsoft.com/office/drawing/2014/main" id="{88064100-5869-6A00-3639-7F4283869D61}"/>
              </a:ext>
            </a:extLst>
          </p:cNvPr>
          <p:cNvCxnSpPr>
            <a:cxnSpLocks/>
          </p:cNvCxnSpPr>
          <p:nvPr/>
        </p:nvCxnSpPr>
        <p:spPr>
          <a:xfrm>
            <a:off x="3495235" y="7569403"/>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 name="object 8">
            <a:extLst>
              <a:ext uri="{FF2B5EF4-FFF2-40B4-BE49-F238E27FC236}">
                <a16:creationId xmlns:a16="http://schemas.microsoft.com/office/drawing/2014/main" id="{CC846C79-3EFA-2C4A-9CF2-4FB5557CCCA2}"/>
              </a:ext>
            </a:extLst>
          </p:cNvPr>
          <p:cNvSpPr txBox="1"/>
          <p:nvPr/>
        </p:nvSpPr>
        <p:spPr>
          <a:xfrm>
            <a:off x="3719657" y="7655288"/>
            <a:ext cx="5895383" cy="3220112"/>
          </a:xfrm>
          <a:prstGeom prst="rect">
            <a:avLst/>
          </a:prstGeom>
        </p:spPr>
        <p:txBody>
          <a:bodyPr vert="horz" wrap="square" lIns="0" tIns="186690" rIns="0" bIns="0" rtlCol="0" anchor="t">
            <a:spAutoFit/>
          </a:bodyPr>
          <a:lstStyle/>
          <a:p>
            <a:pPr marL="12700">
              <a:spcBef>
                <a:spcPts val="1470"/>
              </a:spcBef>
            </a:pPr>
            <a:r>
              <a:rPr lang="en-US" sz="3600" b="1">
                <a:solidFill>
                  <a:srgbClr val="000000"/>
                </a:solidFill>
                <a:latin typeface="Exo 2"/>
                <a:cs typeface="Exo 2"/>
              </a:rPr>
              <a:t>3. Unique opportunity:</a:t>
            </a:r>
          </a:p>
          <a:p>
            <a:pPr marL="12700">
              <a:spcBef>
                <a:spcPts val="1470"/>
              </a:spcBef>
            </a:pPr>
            <a:r>
              <a:rPr lang="en-US" sz="3600">
                <a:solidFill>
                  <a:srgbClr val="000000"/>
                </a:solidFill>
                <a:latin typeface="Exo 2"/>
              </a:rPr>
              <a:t>What is unique about Fairtrade that would make your audience passionate?</a:t>
            </a:r>
          </a:p>
          <a:p>
            <a:pPr marL="469900" indent="-457200">
              <a:lnSpc>
                <a:spcPct val="100000"/>
              </a:lnSpc>
              <a:spcBef>
                <a:spcPts val="1470"/>
              </a:spcBef>
              <a:buFont typeface="Arial" panose="020B0604020202020204" pitchFamily="34" charset="0"/>
              <a:buChar char="•"/>
            </a:pPr>
            <a:endParaRPr lang="en-US" sz="2800">
              <a:latin typeface="Exo 2"/>
              <a:cs typeface="Exo 2"/>
            </a:endParaRPr>
          </a:p>
        </p:txBody>
      </p:sp>
      <p:cxnSp>
        <p:nvCxnSpPr>
          <p:cNvPr id="18" name="Straight Connector 17">
            <a:extLst>
              <a:ext uri="{FF2B5EF4-FFF2-40B4-BE49-F238E27FC236}">
                <a16:creationId xmlns:a16="http://schemas.microsoft.com/office/drawing/2014/main" id="{D5087C39-03FA-F874-BC68-C26D97122B4A}"/>
              </a:ext>
            </a:extLst>
          </p:cNvPr>
          <p:cNvCxnSpPr>
            <a:cxnSpLocks/>
          </p:cNvCxnSpPr>
          <p:nvPr/>
        </p:nvCxnSpPr>
        <p:spPr>
          <a:xfrm>
            <a:off x="3335973" y="3119046"/>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3" name="object 12">
            <a:extLst>
              <a:ext uri="{FF2B5EF4-FFF2-40B4-BE49-F238E27FC236}">
                <a16:creationId xmlns:a16="http://schemas.microsoft.com/office/drawing/2014/main" id="{781661F6-0CBD-389E-7C0B-6127C6625B1C}"/>
              </a:ext>
            </a:extLst>
          </p:cNvPr>
          <p:cNvSpPr/>
          <p:nvPr/>
        </p:nvSpPr>
        <p:spPr>
          <a:xfrm>
            <a:off x="10326949" y="7713619"/>
            <a:ext cx="1600526" cy="1613010"/>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chemeClr val="accent5"/>
          </a:solidFill>
        </p:spPr>
        <p:txBody>
          <a:bodyPr wrap="square" lIns="0" tIns="0" rIns="0" bIns="0" rtlCol="0"/>
          <a:lstStyle/>
          <a:p>
            <a:endParaRPr/>
          </a:p>
        </p:txBody>
      </p:sp>
      <p:sp>
        <p:nvSpPr>
          <p:cNvPr id="24" name="object 12">
            <a:extLst>
              <a:ext uri="{FF2B5EF4-FFF2-40B4-BE49-F238E27FC236}">
                <a16:creationId xmlns:a16="http://schemas.microsoft.com/office/drawing/2014/main" id="{F55BD709-0229-87C1-3782-03EBAE1FF9E8}"/>
              </a:ext>
            </a:extLst>
          </p:cNvPr>
          <p:cNvSpPr/>
          <p:nvPr/>
        </p:nvSpPr>
        <p:spPr>
          <a:xfrm>
            <a:off x="10008521" y="2947084"/>
            <a:ext cx="1637290" cy="1601935"/>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09FBD3"/>
          </a:solidFill>
        </p:spPr>
        <p:txBody>
          <a:bodyPr wrap="square" lIns="0" tIns="0" rIns="0" bIns="0" rtlCol="0"/>
          <a:lstStyle/>
          <a:p>
            <a:endParaRPr/>
          </a:p>
        </p:txBody>
      </p:sp>
      <p:pic>
        <p:nvPicPr>
          <p:cNvPr id="28" name="Picture 27">
            <a:extLst>
              <a:ext uri="{FF2B5EF4-FFF2-40B4-BE49-F238E27FC236}">
                <a16:creationId xmlns:a16="http://schemas.microsoft.com/office/drawing/2014/main" id="{229E7942-741D-1B6F-DA78-B23970A1DC2C}"/>
              </a:ext>
            </a:extLst>
          </p:cNvPr>
          <p:cNvPicPr>
            <a:picLocks noChangeAspect="1"/>
          </p:cNvPicPr>
          <p:nvPr/>
        </p:nvPicPr>
        <p:blipFill>
          <a:blip r:embed="rId3"/>
          <a:stretch>
            <a:fillRect/>
          </a:stretch>
        </p:blipFill>
        <p:spPr>
          <a:xfrm>
            <a:off x="10239177" y="3172624"/>
            <a:ext cx="1184710" cy="1184710"/>
          </a:xfrm>
          <a:prstGeom prst="rect">
            <a:avLst/>
          </a:prstGeom>
        </p:spPr>
      </p:pic>
      <p:pic>
        <p:nvPicPr>
          <p:cNvPr id="33" name="Picture 32">
            <a:extLst>
              <a:ext uri="{FF2B5EF4-FFF2-40B4-BE49-F238E27FC236}">
                <a16:creationId xmlns:a16="http://schemas.microsoft.com/office/drawing/2014/main" id="{9A26D5E7-FC67-F6BC-457B-1130FBAB13C0}"/>
              </a:ext>
            </a:extLst>
          </p:cNvPr>
          <p:cNvPicPr>
            <a:picLocks noChangeAspect="1"/>
          </p:cNvPicPr>
          <p:nvPr/>
        </p:nvPicPr>
        <p:blipFill>
          <a:blip r:embed="rId4"/>
          <a:stretch>
            <a:fillRect/>
          </a:stretch>
        </p:blipFill>
        <p:spPr>
          <a:xfrm>
            <a:off x="11884234" y="3127796"/>
            <a:ext cx="4334632" cy="30483"/>
          </a:xfrm>
          <a:prstGeom prst="rect">
            <a:avLst/>
          </a:prstGeom>
        </p:spPr>
      </p:pic>
      <p:sp>
        <p:nvSpPr>
          <p:cNvPr id="34" name="object 6">
            <a:extLst>
              <a:ext uri="{FF2B5EF4-FFF2-40B4-BE49-F238E27FC236}">
                <a16:creationId xmlns:a16="http://schemas.microsoft.com/office/drawing/2014/main" id="{F3A3C2E3-8CF7-9B6F-C8FF-651D5C72E22F}"/>
              </a:ext>
            </a:extLst>
          </p:cNvPr>
          <p:cNvSpPr txBox="1"/>
          <p:nvPr/>
        </p:nvSpPr>
        <p:spPr>
          <a:xfrm>
            <a:off x="12000583" y="3323423"/>
            <a:ext cx="5069678" cy="3223383"/>
          </a:xfrm>
          <a:prstGeom prst="rect">
            <a:avLst/>
          </a:prstGeom>
        </p:spPr>
        <p:txBody>
          <a:bodyPr vert="horz" wrap="square" lIns="0" tIns="42545" rIns="0" bIns="0" rtlCol="0" anchor="t">
            <a:spAutoFit/>
          </a:bodyPr>
          <a:lstStyle/>
          <a:p>
            <a:pPr marL="12700" marR="1263650">
              <a:lnSpc>
                <a:spcPts val="3000"/>
              </a:lnSpc>
              <a:spcBef>
                <a:spcPts val="335"/>
              </a:spcBef>
            </a:pPr>
            <a:r>
              <a:rPr lang="en-US" sz="3600" b="1" spc="-10">
                <a:latin typeface="Exo 2"/>
                <a:cs typeface="Exo 2"/>
              </a:rPr>
              <a:t>2. Explanation: </a:t>
            </a:r>
            <a:endParaRPr lang="en-US" sz="3600" spc="-10">
              <a:latin typeface="Exo 2"/>
            </a:endParaRPr>
          </a:p>
          <a:p>
            <a:pPr marL="12700" marR="1263650">
              <a:lnSpc>
                <a:spcPts val="3000"/>
              </a:lnSpc>
              <a:spcBef>
                <a:spcPts val="335"/>
              </a:spcBef>
            </a:pPr>
            <a:endParaRPr lang="en-US" sz="3600" spc="-10">
              <a:latin typeface="Exo 2"/>
            </a:endParaRPr>
          </a:p>
          <a:p>
            <a:pPr marL="12700" marR="1263650">
              <a:lnSpc>
                <a:spcPts val="3000"/>
              </a:lnSpc>
              <a:spcBef>
                <a:spcPts val="335"/>
              </a:spcBef>
            </a:pPr>
            <a:r>
              <a:rPr lang="en-US" sz="3600" spc="-10">
                <a:latin typeface="Exo 2"/>
              </a:rPr>
              <a:t>Highlight what Fairtrade does by giving a clear explanation and purpose, within your understanding.</a:t>
            </a:r>
            <a:endParaRPr sz="3600" spc="-10">
              <a:latin typeface="Exo 2"/>
            </a:endParaRPr>
          </a:p>
        </p:txBody>
      </p:sp>
      <p:pic>
        <p:nvPicPr>
          <p:cNvPr id="35" name="Picture 34">
            <a:extLst>
              <a:ext uri="{FF2B5EF4-FFF2-40B4-BE49-F238E27FC236}">
                <a16:creationId xmlns:a16="http://schemas.microsoft.com/office/drawing/2014/main" id="{8575AEB5-C0CE-CC39-16D2-46D9764CDE97}"/>
              </a:ext>
            </a:extLst>
          </p:cNvPr>
          <p:cNvPicPr>
            <a:picLocks noChangeAspect="1"/>
          </p:cNvPicPr>
          <p:nvPr/>
        </p:nvPicPr>
        <p:blipFill>
          <a:blip r:embed="rId5"/>
          <a:stretch>
            <a:fillRect/>
          </a:stretch>
        </p:blipFill>
        <p:spPr>
          <a:xfrm>
            <a:off x="10487697" y="7827505"/>
            <a:ext cx="1307668" cy="1184511"/>
          </a:xfrm>
          <a:prstGeom prst="rect">
            <a:avLst/>
          </a:prstGeom>
        </p:spPr>
      </p:pic>
      <p:sp>
        <p:nvSpPr>
          <p:cNvPr id="6" name="object 2">
            <a:extLst>
              <a:ext uri="{FF2B5EF4-FFF2-40B4-BE49-F238E27FC236}">
                <a16:creationId xmlns:a16="http://schemas.microsoft.com/office/drawing/2014/main" id="{0EE0F228-EC99-95F2-85E2-0CC7EFB29E75}"/>
              </a:ext>
            </a:extLst>
          </p:cNvPr>
          <p:cNvSpPr/>
          <p:nvPr/>
        </p:nvSpPr>
        <p:spPr>
          <a:xfrm>
            <a:off x="0" y="0"/>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11" name="object 3">
            <a:extLst>
              <a:ext uri="{FF2B5EF4-FFF2-40B4-BE49-F238E27FC236}">
                <a16:creationId xmlns:a16="http://schemas.microsoft.com/office/drawing/2014/main" id="{D285EA09-2B21-2223-5567-D1CFD067EC2B}"/>
              </a:ext>
            </a:extLst>
          </p:cNvPr>
          <p:cNvSpPr txBox="1">
            <a:spLocks/>
          </p:cNvSpPr>
          <p:nvPr/>
        </p:nvSpPr>
        <p:spPr>
          <a:xfrm>
            <a:off x="1034388" y="900352"/>
            <a:ext cx="14671040" cy="847027"/>
          </a:xfrm>
          <a:prstGeom prst="rect">
            <a:avLst/>
          </a:prstGeom>
        </p:spPr>
        <p:txBody>
          <a:bodyPr vert="horz" wrap="square" lIns="0" tIns="15875" rIns="0" bIns="0" rtlCol="0" anchor="t">
            <a:spAutoFit/>
          </a:bodyPr>
          <a:lstStyle>
            <a:lvl1pPr>
              <a:defRPr sz="5250" b="1" i="0">
                <a:solidFill>
                  <a:schemeClr val="bg1"/>
                </a:solidFill>
                <a:latin typeface="Alegreya Sans Black"/>
                <a:ea typeface="+mj-ea"/>
                <a:cs typeface="Alegreya Sans Black"/>
              </a:defRPr>
            </a:lvl1pPr>
          </a:lstStyle>
          <a:p>
            <a:r>
              <a:rPr lang="en-US" sz="5400">
                <a:solidFill>
                  <a:schemeClr val="accent2"/>
                </a:solidFill>
              </a:rPr>
              <a:t>Elevator pitch</a:t>
            </a:r>
          </a:p>
        </p:txBody>
      </p:sp>
      <p:cxnSp>
        <p:nvCxnSpPr>
          <p:cNvPr id="5" name="Straight Connector 4">
            <a:extLst>
              <a:ext uri="{FF2B5EF4-FFF2-40B4-BE49-F238E27FC236}">
                <a16:creationId xmlns:a16="http://schemas.microsoft.com/office/drawing/2014/main" id="{B0013784-E3F7-E017-D933-C60D482902F4}"/>
              </a:ext>
            </a:extLst>
          </p:cNvPr>
          <p:cNvCxnSpPr>
            <a:cxnSpLocks/>
          </p:cNvCxnSpPr>
          <p:nvPr/>
        </p:nvCxnSpPr>
        <p:spPr>
          <a:xfrm>
            <a:off x="12347266" y="7620951"/>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9" name="object 8">
            <a:extLst>
              <a:ext uri="{FF2B5EF4-FFF2-40B4-BE49-F238E27FC236}">
                <a16:creationId xmlns:a16="http://schemas.microsoft.com/office/drawing/2014/main" id="{4FCE2A67-3DD4-96B5-B67C-B861591E1F7D}"/>
              </a:ext>
            </a:extLst>
          </p:cNvPr>
          <p:cNvSpPr txBox="1"/>
          <p:nvPr/>
        </p:nvSpPr>
        <p:spPr>
          <a:xfrm>
            <a:off x="12348186" y="7620951"/>
            <a:ext cx="5138684" cy="2666114"/>
          </a:xfrm>
          <a:prstGeom prst="rect">
            <a:avLst/>
          </a:prstGeom>
        </p:spPr>
        <p:txBody>
          <a:bodyPr vert="horz" wrap="square" lIns="0" tIns="186690" rIns="0" bIns="0" rtlCol="0" anchor="t">
            <a:spAutoFit/>
          </a:bodyPr>
          <a:lstStyle/>
          <a:p>
            <a:pPr marL="12700">
              <a:spcBef>
                <a:spcPts val="1470"/>
              </a:spcBef>
            </a:pPr>
            <a:r>
              <a:rPr lang="en-US" sz="3600" b="1">
                <a:solidFill>
                  <a:srgbClr val="000000"/>
                </a:solidFill>
                <a:latin typeface="Exo 2"/>
                <a:cs typeface="Exo 2"/>
              </a:rPr>
              <a:t>4. Take an action:</a:t>
            </a:r>
          </a:p>
          <a:p>
            <a:pPr marL="12700">
              <a:spcBef>
                <a:spcPts val="1470"/>
              </a:spcBef>
            </a:pPr>
            <a:r>
              <a:rPr lang="en-US" sz="3600">
                <a:solidFill>
                  <a:srgbClr val="000000"/>
                </a:solidFill>
                <a:latin typeface="Exo 2"/>
              </a:rPr>
              <a:t>Encourage your listener to take the next step</a:t>
            </a:r>
          </a:p>
          <a:p>
            <a:pPr marL="469900" indent="-457200">
              <a:spcBef>
                <a:spcPts val="1470"/>
              </a:spcBef>
              <a:buFont typeface="Arial" panose="020B0604020202020204" pitchFamily="34" charset="0"/>
              <a:buChar char="•"/>
            </a:pPr>
            <a:endParaRPr lang="en-US" sz="2800">
              <a:latin typeface="Exo 2"/>
              <a:cs typeface="Exo 2"/>
            </a:endParaRPr>
          </a:p>
        </p:txBody>
      </p:sp>
      <p:sp>
        <p:nvSpPr>
          <p:cNvPr id="17" name="Oval 16">
            <a:extLst>
              <a:ext uri="{FF2B5EF4-FFF2-40B4-BE49-F238E27FC236}">
                <a16:creationId xmlns:a16="http://schemas.microsoft.com/office/drawing/2014/main" id="{FEBE367F-43EB-77BC-F4D6-E02AD07B6392}"/>
              </a:ext>
            </a:extLst>
          </p:cNvPr>
          <p:cNvSpPr/>
          <p:nvPr/>
        </p:nvSpPr>
        <p:spPr>
          <a:xfrm>
            <a:off x="1391611" y="7688815"/>
            <a:ext cx="1641801" cy="1611998"/>
          </a:xfrm>
          <a:prstGeom prst="ellipse">
            <a:avLst/>
          </a:prstGeom>
          <a:solidFill>
            <a:srgbClr val="001B6E"/>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neon green line art of people sitting at a table&#10;&#10;AI-generated content may be incorrect.">
            <a:extLst>
              <a:ext uri="{FF2B5EF4-FFF2-40B4-BE49-F238E27FC236}">
                <a16:creationId xmlns:a16="http://schemas.microsoft.com/office/drawing/2014/main" id="{6893A748-D7F9-69FA-8B39-9F26AF3B7E68}"/>
              </a:ext>
            </a:extLst>
          </p:cNvPr>
          <p:cNvPicPr>
            <a:picLocks noChangeAspect="1"/>
          </p:cNvPicPr>
          <p:nvPr/>
        </p:nvPicPr>
        <p:blipFill>
          <a:blip r:embed="rId6"/>
          <a:stretch>
            <a:fillRect/>
          </a:stretch>
        </p:blipFill>
        <p:spPr>
          <a:xfrm>
            <a:off x="1573659" y="7862311"/>
            <a:ext cx="1270126" cy="1265005"/>
          </a:xfrm>
          <a:prstGeom prst="rect">
            <a:avLst/>
          </a:prstGeom>
        </p:spPr>
      </p:pic>
      <p:sp>
        <p:nvSpPr>
          <p:cNvPr id="22" name="object 12">
            <a:extLst>
              <a:ext uri="{FF2B5EF4-FFF2-40B4-BE49-F238E27FC236}">
                <a16:creationId xmlns:a16="http://schemas.microsoft.com/office/drawing/2014/main" id="{10FA9119-3D82-9735-7528-894A5867D873}"/>
              </a:ext>
            </a:extLst>
          </p:cNvPr>
          <p:cNvSpPr/>
          <p:nvPr/>
        </p:nvSpPr>
        <p:spPr>
          <a:xfrm>
            <a:off x="1465198" y="3126800"/>
            <a:ext cx="1641801" cy="1613011"/>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7B1DAB"/>
          </a:solidFill>
        </p:spPr>
        <p:txBody>
          <a:bodyPr wrap="square" lIns="0" tIns="0" rIns="0" bIns="0" rtlCol="0"/>
          <a:lstStyle/>
          <a:p>
            <a:endParaRPr/>
          </a:p>
        </p:txBody>
      </p:sp>
      <p:pic>
        <p:nvPicPr>
          <p:cNvPr id="26" name="Picture 25" descr="A group of people with their arms raised&#10;&#10;AI-generated content may be incorrect.">
            <a:extLst>
              <a:ext uri="{FF2B5EF4-FFF2-40B4-BE49-F238E27FC236}">
                <a16:creationId xmlns:a16="http://schemas.microsoft.com/office/drawing/2014/main" id="{D87ADE57-6972-BDCE-1AF2-1BE9BD54A8EE}"/>
              </a:ext>
            </a:extLst>
          </p:cNvPr>
          <p:cNvPicPr>
            <a:picLocks noChangeAspect="1"/>
          </p:cNvPicPr>
          <p:nvPr/>
        </p:nvPicPr>
        <p:blipFill>
          <a:blip r:embed="rId7"/>
          <a:stretch>
            <a:fillRect/>
          </a:stretch>
        </p:blipFill>
        <p:spPr>
          <a:xfrm>
            <a:off x="1723043" y="3362003"/>
            <a:ext cx="1142603" cy="1142603"/>
          </a:xfrm>
          <a:prstGeom prst="rect">
            <a:avLst/>
          </a:prstGeom>
        </p:spPr>
      </p:pic>
    </p:spTree>
    <p:extLst>
      <p:ext uri="{BB962C8B-B14F-4D97-AF65-F5344CB8AC3E}">
        <p14:creationId xmlns:p14="http://schemas.microsoft.com/office/powerpoint/2010/main" val="1559435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un shining through the clouds over a mountain&#10;&#10;Description automatically generated">
            <a:extLst>
              <a:ext uri="{FF2B5EF4-FFF2-40B4-BE49-F238E27FC236}">
                <a16:creationId xmlns:a16="http://schemas.microsoft.com/office/drawing/2014/main" id="{EF6D7489-F21E-1FAA-AACC-BC42534FDDEF}"/>
              </a:ext>
            </a:extLst>
          </p:cNvPr>
          <p:cNvPicPr>
            <a:picLocks noChangeAspect="1"/>
          </p:cNvPicPr>
          <p:nvPr/>
        </p:nvPicPr>
        <p:blipFill>
          <a:blip r:embed="rId2"/>
          <a:stretch>
            <a:fillRect/>
          </a:stretch>
        </p:blipFill>
        <p:spPr>
          <a:xfrm>
            <a:off x="0" y="396"/>
            <a:ext cx="20104812" cy="11308954"/>
          </a:xfrm>
          <a:prstGeom prst="rect">
            <a:avLst/>
          </a:prstGeom>
        </p:spPr>
      </p:pic>
      <p:pic>
        <p:nvPicPr>
          <p:cNvPr id="17" name="object 17"/>
          <p:cNvPicPr/>
          <p:nvPr/>
        </p:nvPicPr>
        <p:blipFill>
          <a:blip r:embed="rId3" cstate="print"/>
          <a:stretch>
            <a:fillRect/>
          </a:stretch>
        </p:blipFill>
        <p:spPr>
          <a:xfrm>
            <a:off x="18172674" y="8018"/>
            <a:ext cx="1785196" cy="2016748"/>
          </a:xfrm>
          <a:prstGeom prst="rect">
            <a:avLst/>
          </a:prstGeom>
        </p:spPr>
      </p:pic>
      <p:pic>
        <p:nvPicPr>
          <p:cNvPr id="14" name="Picture 13" descr="A black background with yellow fruits and leaves&#10;&#10;Description automatically generated">
            <a:extLst>
              <a:ext uri="{FF2B5EF4-FFF2-40B4-BE49-F238E27FC236}">
                <a16:creationId xmlns:a16="http://schemas.microsoft.com/office/drawing/2014/main" id="{E01367C3-1804-818E-FAB1-BD68ED5D1A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
            <a:ext cx="20104100" cy="11308553"/>
          </a:xfrm>
          <a:prstGeom prst="rect">
            <a:avLst/>
          </a:prstGeom>
        </p:spPr>
      </p:pic>
      <p:sp>
        <p:nvSpPr>
          <p:cNvPr id="12" name="object 3">
            <a:extLst>
              <a:ext uri="{FF2B5EF4-FFF2-40B4-BE49-F238E27FC236}">
                <a16:creationId xmlns:a16="http://schemas.microsoft.com/office/drawing/2014/main" id="{1D8B97B6-010E-CECA-911F-D84E9603E5C0}"/>
              </a:ext>
            </a:extLst>
          </p:cNvPr>
          <p:cNvSpPr txBox="1">
            <a:spLocks/>
          </p:cNvSpPr>
          <p:nvPr/>
        </p:nvSpPr>
        <p:spPr>
          <a:xfrm>
            <a:off x="1034388" y="959376"/>
            <a:ext cx="10666095" cy="4051302"/>
          </a:xfrm>
          <a:prstGeom prst="rect">
            <a:avLst/>
          </a:prstGeom>
        </p:spPr>
        <p:txBody>
          <a:bodyPr vert="horz" wrap="square" lIns="0" tIns="447675" rIns="0" bIns="0" rtlCol="0">
            <a:spAutoFit/>
          </a:bodyPr>
          <a:lstStyle>
            <a:lvl1pPr>
              <a:defRPr sz="5250" b="1" i="0">
                <a:solidFill>
                  <a:schemeClr val="bg1"/>
                </a:solidFill>
                <a:latin typeface="Alegreya Sans Black"/>
                <a:ea typeface="+mj-ea"/>
                <a:cs typeface="Alegreya Sans Black"/>
              </a:defRPr>
            </a:lvl1pPr>
          </a:lstStyle>
          <a:p>
            <a:pPr marL="12700" marR="5080">
              <a:lnSpc>
                <a:spcPct val="72800"/>
              </a:lnSpc>
              <a:spcBef>
                <a:spcPts val="3525"/>
              </a:spcBef>
            </a:pPr>
            <a:r>
              <a:rPr lang="en-GB" sz="10500">
                <a:solidFill>
                  <a:srgbClr val="001B6E"/>
                </a:solidFill>
              </a:rPr>
              <a:t>Thanks</a:t>
            </a:r>
            <a:r>
              <a:rPr lang="en-GB" sz="10500" spc="-120">
                <a:solidFill>
                  <a:srgbClr val="001B6E"/>
                </a:solidFill>
              </a:rPr>
              <a:t> </a:t>
            </a:r>
            <a:r>
              <a:rPr lang="en-GB" sz="10500" spc="-25">
                <a:solidFill>
                  <a:srgbClr val="001B6E"/>
                </a:solidFill>
              </a:rPr>
              <a:t>for your commitment to Fairtrade</a:t>
            </a:r>
            <a:r>
              <a:rPr lang="en-GB" sz="10500" spc="-15">
                <a:solidFill>
                  <a:srgbClr val="001B6E"/>
                </a:solidFill>
              </a:rPr>
              <a:t>!</a:t>
            </a:r>
            <a:endParaRPr lang="en-GB" sz="10500"/>
          </a:p>
        </p:txBody>
      </p:sp>
      <p:sp>
        <p:nvSpPr>
          <p:cNvPr id="15" name="object 4">
            <a:extLst>
              <a:ext uri="{FF2B5EF4-FFF2-40B4-BE49-F238E27FC236}">
                <a16:creationId xmlns:a16="http://schemas.microsoft.com/office/drawing/2014/main" id="{D058DC32-4886-4D1E-696C-09F9B945F460}"/>
              </a:ext>
            </a:extLst>
          </p:cNvPr>
          <p:cNvSpPr txBox="1"/>
          <p:nvPr/>
        </p:nvSpPr>
        <p:spPr>
          <a:xfrm>
            <a:off x="1034388" y="6230164"/>
            <a:ext cx="3958590" cy="2837815"/>
          </a:xfrm>
          <a:prstGeom prst="rect">
            <a:avLst/>
          </a:prstGeom>
        </p:spPr>
        <p:txBody>
          <a:bodyPr vert="horz" wrap="square" lIns="0" tIns="17145" rIns="0" bIns="0" rtlCol="0">
            <a:spAutoFit/>
          </a:bodyPr>
          <a:lstStyle/>
          <a:p>
            <a:pPr marL="12700">
              <a:lnSpc>
                <a:spcPct val="100000"/>
              </a:lnSpc>
              <a:spcBef>
                <a:spcPts val="135"/>
              </a:spcBef>
            </a:pPr>
            <a:r>
              <a:rPr sz="2700" b="1" spc="-10">
                <a:solidFill>
                  <a:srgbClr val="FFFFFF"/>
                </a:solidFill>
                <a:latin typeface="Exo 2"/>
                <a:cs typeface="Exo 2"/>
              </a:rPr>
              <a:t>fairtrade.org.uk</a:t>
            </a:r>
            <a:endParaRPr sz="2700">
              <a:latin typeface="Exo 2"/>
              <a:cs typeface="Exo 2"/>
            </a:endParaRPr>
          </a:p>
          <a:p>
            <a:pPr marL="12700" marR="1645285">
              <a:lnSpc>
                <a:spcPct val="109200"/>
              </a:lnSpc>
              <a:spcBef>
                <a:spcPts val="1625"/>
              </a:spcBef>
            </a:pPr>
            <a:r>
              <a:rPr sz="1850">
                <a:solidFill>
                  <a:srgbClr val="FFFFFF"/>
                </a:solidFill>
                <a:latin typeface="Exo 2 Medium"/>
                <a:cs typeface="Exo 2 Medium"/>
              </a:rPr>
              <a:t>Fairtrade</a:t>
            </a:r>
            <a:r>
              <a:rPr sz="1850" spc="35">
                <a:solidFill>
                  <a:srgbClr val="FFFFFF"/>
                </a:solidFill>
                <a:latin typeface="Exo 2 Medium"/>
                <a:cs typeface="Exo 2 Medium"/>
              </a:rPr>
              <a:t> </a:t>
            </a:r>
            <a:r>
              <a:rPr sz="1850" spc="-10">
                <a:solidFill>
                  <a:srgbClr val="FFFFFF"/>
                </a:solidFill>
                <a:latin typeface="Exo 2 Medium"/>
                <a:cs typeface="Exo 2 Medium"/>
              </a:rPr>
              <a:t>Foundation </a:t>
            </a:r>
            <a:r>
              <a:rPr sz="1850">
                <a:solidFill>
                  <a:srgbClr val="FFFFFF"/>
                </a:solidFill>
                <a:latin typeface="Exo 2 Medium"/>
                <a:cs typeface="Exo 2 Medium"/>
              </a:rPr>
              <a:t>Unit</a:t>
            </a:r>
            <a:r>
              <a:rPr sz="1850" spc="20">
                <a:solidFill>
                  <a:srgbClr val="FFFFFF"/>
                </a:solidFill>
                <a:latin typeface="Exo 2 Medium"/>
                <a:cs typeface="Exo 2 Medium"/>
              </a:rPr>
              <a:t> </a:t>
            </a:r>
            <a:r>
              <a:rPr sz="1850">
                <a:solidFill>
                  <a:srgbClr val="FFFFFF"/>
                </a:solidFill>
                <a:latin typeface="Exo 2 Medium"/>
                <a:cs typeface="Exo 2 Medium"/>
              </a:rPr>
              <a:t>5.07,</a:t>
            </a:r>
            <a:r>
              <a:rPr sz="1850" spc="-25">
                <a:solidFill>
                  <a:srgbClr val="FFFFFF"/>
                </a:solidFill>
                <a:latin typeface="Exo 2 Medium"/>
                <a:cs typeface="Exo 2 Medium"/>
              </a:rPr>
              <a:t> </a:t>
            </a:r>
            <a:r>
              <a:rPr sz="1850">
                <a:solidFill>
                  <a:srgbClr val="FFFFFF"/>
                </a:solidFill>
                <a:latin typeface="Exo 2 Medium"/>
                <a:cs typeface="Exo 2 Medium"/>
              </a:rPr>
              <a:t>The</a:t>
            </a:r>
            <a:r>
              <a:rPr sz="1850" spc="25">
                <a:solidFill>
                  <a:srgbClr val="FFFFFF"/>
                </a:solidFill>
                <a:latin typeface="Exo 2 Medium"/>
                <a:cs typeface="Exo 2 Medium"/>
              </a:rPr>
              <a:t> </a:t>
            </a:r>
            <a:r>
              <a:rPr sz="1850" spc="-10">
                <a:solidFill>
                  <a:srgbClr val="FFFFFF"/>
                </a:solidFill>
                <a:latin typeface="Exo 2 Medium"/>
                <a:cs typeface="Exo 2 Medium"/>
              </a:rPr>
              <a:t>Loom, </a:t>
            </a:r>
            <a:r>
              <a:rPr sz="1850">
                <a:solidFill>
                  <a:srgbClr val="FFFFFF"/>
                </a:solidFill>
                <a:latin typeface="Exo 2 Medium"/>
                <a:cs typeface="Exo 2 Medium"/>
              </a:rPr>
              <a:t>14</a:t>
            </a:r>
            <a:r>
              <a:rPr sz="1850" spc="50">
                <a:solidFill>
                  <a:srgbClr val="FFFFFF"/>
                </a:solidFill>
                <a:latin typeface="Exo 2 Medium"/>
                <a:cs typeface="Exo 2 Medium"/>
              </a:rPr>
              <a:t> </a:t>
            </a:r>
            <a:r>
              <a:rPr sz="1850">
                <a:solidFill>
                  <a:srgbClr val="FFFFFF"/>
                </a:solidFill>
                <a:latin typeface="Exo 2 Medium"/>
                <a:cs typeface="Exo 2 Medium"/>
              </a:rPr>
              <a:t>Gower’s</a:t>
            </a:r>
            <a:r>
              <a:rPr sz="1850" spc="25">
                <a:solidFill>
                  <a:srgbClr val="FFFFFF"/>
                </a:solidFill>
                <a:latin typeface="Exo 2 Medium"/>
                <a:cs typeface="Exo 2 Medium"/>
              </a:rPr>
              <a:t> </a:t>
            </a:r>
            <a:r>
              <a:rPr sz="1850" spc="-10">
                <a:solidFill>
                  <a:srgbClr val="FFFFFF"/>
                </a:solidFill>
                <a:latin typeface="Exo 2 Medium"/>
                <a:cs typeface="Exo 2 Medium"/>
              </a:rPr>
              <a:t>Walk, </a:t>
            </a:r>
            <a:r>
              <a:rPr sz="1850">
                <a:solidFill>
                  <a:srgbClr val="FFFFFF"/>
                </a:solidFill>
                <a:latin typeface="Exo 2 Medium"/>
                <a:cs typeface="Exo 2 Medium"/>
              </a:rPr>
              <a:t>London</a:t>
            </a:r>
            <a:r>
              <a:rPr sz="1850" spc="80">
                <a:solidFill>
                  <a:srgbClr val="FFFFFF"/>
                </a:solidFill>
                <a:latin typeface="Exo 2 Medium"/>
                <a:cs typeface="Exo 2 Medium"/>
              </a:rPr>
              <a:t> </a:t>
            </a:r>
            <a:r>
              <a:rPr sz="1850">
                <a:solidFill>
                  <a:srgbClr val="FFFFFF"/>
                </a:solidFill>
                <a:latin typeface="Exo 2 Medium"/>
                <a:cs typeface="Exo 2 Medium"/>
              </a:rPr>
              <a:t>E1</a:t>
            </a:r>
            <a:r>
              <a:rPr sz="1850" spc="85">
                <a:solidFill>
                  <a:srgbClr val="FFFFFF"/>
                </a:solidFill>
                <a:latin typeface="Exo 2 Medium"/>
                <a:cs typeface="Exo 2 Medium"/>
              </a:rPr>
              <a:t> </a:t>
            </a:r>
            <a:r>
              <a:rPr sz="1850" spc="-25">
                <a:solidFill>
                  <a:srgbClr val="FFFFFF"/>
                </a:solidFill>
                <a:latin typeface="Exo 2 Medium"/>
                <a:cs typeface="Exo 2 Medium"/>
              </a:rPr>
              <a:t>SPY</a:t>
            </a:r>
            <a:endParaRPr sz="1850">
              <a:latin typeface="Exo 2 Medium"/>
              <a:cs typeface="Exo 2 Medium"/>
            </a:endParaRPr>
          </a:p>
          <a:p>
            <a:pPr marL="12700">
              <a:lnSpc>
                <a:spcPct val="100000"/>
              </a:lnSpc>
              <a:spcBef>
                <a:spcPts val="2000"/>
              </a:spcBef>
            </a:pPr>
            <a:r>
              <a:rPr sz="1850" spc="-25">
                <a:solidFill>
                  <a:srgbClr val="FFFFFF"/>
                </a:solidFill>
                <a:latin typeface="Exo 2 Medium"/>
                <a:cs typeface="Exo 2 Medium"/>
              </a:rPr>
              <a:t>Tel:</a:t>
            </a:r>
            <a:r>
              <a:rPr sz="1850">
                <a:solidFill>
                  <a:srgbClr val="FFFFFF"/>
                </a:solidFill>
                <a:latin typeface="Exo 2 Medium"/>
                <a:cs typeface="Exo 2 Medium"/>
              </a:rPr>
              <a:t> </a:t>
            </a:r>
            <a:r>
              <a:rPr sz="1850" b="1">
                <a:solidFill>
                  <a:srgbClr val="FFFFFF"/>
                </a:solidFill>
                <a:latin typeface="Exo 2 "/>
                <a:cs typeface="Exo 2 "/>
              </a:rPr>
              <a:t>+44</a:t>
            </a:r>
            <a:r>
              <a:rPr sz="1850" b="1" spc="5">
                <a:solidFill>
                  <a:srgbClr val="FFFFFF"/>
                </a:solidFill>
                <a:latin typeface="Exo 2 "/>
                <a:cs typeface="Exo 2 "/>
              </a:rPr>
              <a:t> </a:t>
            </a:r>
            <a:r>
              <a:rPr sz="1850" b="1" spc="-20">
                <a:solidFill>
                  <a:srgbClr val="FFFFFF"/>
                </a:solidFill>
                <a:latin typeface="Exo 2 "/>
                <a:cs typeface="Exo 2 "/>
              </a:rPr>
              <a:t>(0)</a:t>
            </a:r>
            <a:r>
              <a:rPr sz="1850" b="1">
                <a:solidFill>
                  <a:srgbClr val="FFFFFF"/>
                </a:solidFill>
                <a:latin typeface="Exo 2 "/>
                <a:cs typeface="Exo 2 "/>
              </a:rPr>
              <a:t> 207 405</a:t>
            </a:r>
            <a:r>
              <a:rPr sz="1850" b="1" spc="5">
                <a:solidFill>
                  <a:srgbClr val="FFFFFF"/>
                </a:solidFill>
                <a:latin typeface="Exo 2 "/>
                <a:cs typeface="Exo 2 "/>
              </a:rPr>
              <a:t> </a:t>
            </a:r>
            <a:r>
              <a:rPr sz="1850" b="1" spc="-20">
                <a:solidFill>
                  <a:srgbClr val="FFFFFF"/>
                </a:solidFill>
                <a:latin typeface="Exo 2 "/>
                <a:cs typeface="Exo 2 "/>
              </a:rPr>
              <a:t>5942</a:t>
            </a:r>
            <a:endParaRPr sz="1850">
              <a:latin typeface="Exo 2 "/>
              <a:cs typeface="Exo 2 "/>
            </a:endParaRPr>
          </a:p>
          <a:p>
            <a:pPr marL="12700">
              <a:lnSpc>
                <a:spcPct val="100000"/>
              </a:lnSpc>
              <a:spcBef>
                <a:spcPts val="1100"/>
              </a:spcBef>
            </a:pPr>
            <a:r>
              <a:rPr sz="1850">
                <a:solidFill>
                  <a:srgbClr val="FFFFFF"/>
                </a:solidFill>
                <a:latin typeface="Exo 2 Medium"/>
                <a:cs typeface="Exo 2 Medium"/>
              </a:rPr>
              <a:t>Email:</a:t>
            </a:r>
            <a:r>
              <a:rPr sz="1850" spc="55">
                <a:solidFill>
                  <a:srgbClr val="FFFFFF"/>
                </a:solidFill>
                <a:latin typeface="Exo 2 Medium"/>
                <a:cs typeface="Exo 2 Medium"/>
              </a:rPr>
              <a:t> </a:t>
            </a:r>
            <a:r>
              <a:rPr sz="1850" b="1" spc="-10">
                <a:solidFill>
                  <a:schemeClr val="bg1"/>
                </a:solidFill>
                <a:latin typeface="Exo 2 "/>
                <a:cs typeface="Exo 2 "/>
                <a:hlinkClick r:id="rId5">
                  <a:extLst>
                    <a:ext uri="{A12FA001-AC4F-418D-AE19-62706E023703}">
                      <ahyp:hlinkClr xmlns:ahyp="http://schemas.microsoft.com/office/drawing/2018/hyperlinkcolor" val="tx"/>
                    </a:ext>
                  </a:extLst>
                </a:hlinkClick>
              </a:rPr>
              <a:t>commercial@fairtrade.org.uk</a:t>
            </a:r>
            <a:endParaRPr sz="1850">
              <a:solidFill>
                <a:schemeClr val="bg1"/>
              </a:solidFill>
              <a:latin typeface="Exo 2 "/>
              <a:cs typeface="Exo 2 "/>
            </a:endParaRPr>
          </a:p>
        </p:txBody>
      </p:sp>
      <p:sp>
        <p:nvSpPr>
          <p:cNvPr id="16" name="object 5">
            <a:extLst>
              <a:ext uri="{FF2B5EF4-FFF2-40B4-BE49-F238E27FC236}">
                <a16:creationId xmlns:a16="http://schemas.microsoft.com/office/drawing/2014/main" id="{B5A7216F-95E2-191E-D02B-BB1CC8FBC801}"/>
              </a:ext>
            </a:extLst>
          </p:cNvPr>
          <p:cNvSpPr txBox="1"/>
          <p:nvPr/>
        </p:nvSpPr>
        <p:spPr>
          <a:xfrm>
            <a:off x="1034388" y="10058067"/>
            <a:ext cx="8757312" cy="1028487"/>
          </a:xfrm>
          <a:prstGeom prst="rect">
            <a:avLst/>
          </a:prstGeom>
        </p:spPr>
        <p:txBody>
          <a:bodyPr vert="horz" wrap="square" lIns="0" tIns="15240" rIns="0" bIns="0" rtlCol="0">
            <a:spAutoFit/>
          </a:bodyPr>
          <a:lstStyle/>
          <a:p>
            <a:pPr marL="12700">
              <a:lnSpc>
                <a:spcPct val="100000"/>
              </a:lnSpc>
              <a:spcBef>
                <a:spcPts val="120"/>
              </a:spcBef>
            </a:pPr>
            <a:r>
              <a:rPr sz="1300">
                <a:solidFill>
                  <a:srgbClr val="FFFFFF"/>
                </a:solidFill>
                <a:latin typeface="Exo 2"/>
                <a:cs typeface="Exo 2"/>
              </a:rPr>
              <a:t>Photography</a:t>
            </a:r>
            <a:r>
              <a:rPr sz="1300" spc="-10">
                <a:solidFill>
                  <a:srgbClr val="FFFFFF"/>
                </a:solidFill>
                <a:latin typeface="Exo 2"/>
                <a:cs typeface="Exo 2"/>
              </a:rPr>
              <a:t> </a:t>
            </a:r>
            <a:r>
              <a:rPr sz="1300">
                <a:solidFill>
                  <a:srgbClr val="FFFFFF"/>
                </a:solidFill>
                <a:latin typeface="Exo 2"/>
                <a:cs typeface="Exo 2"/>
              </a:rPr>
              <a:t>credits:</a:t>
            </a:r>
            <a:r>
              <a:rPr lang="en-GB" sz="1300">
                <a:solidFill>
                  <a:srgbClr val="FFFFFF"/>
                </a:solidFill>
                <a:latin typeface="Exo 2"/>
                <a:cs typeface="Exo 2"/>
              </a:rPr>
              <a:t> </a:t>
            </a:r>
            <a:r>
              <a:rPr lang="en-US" sz="1300" spc="-10">
                <a:solidFill>
                  <a:srgbClr val="FFFFFF"/>
                </a:solidFill>
                <a:latin typeface="Exo 2"/>
                <a:cs typeface="Exo 2"/>
              </a:rPr>
              <a:t>Fairtrade Foundation, </a:t>
            </a:r>
            <a:r>
              <a:rPr lang="en-GB" sz="1300">
                <a:solidFill>
                  <a:srgbClr val="FFFFFF"/>
                </a:solidFill>
                <a:latin typeface="Exo 2"/>
                <a:cs typeface="Exo 2"/>
              </a:rPr>
              <a:t>Mohamed Aly Diabaté, </a:t>
            </a:r>
            <a:r>
              <a:rPr sz="1300" spc="20">
                <a:solidFill>
                  <a:srgbClr val="FFFFFF"/>
                </a:solidFill>
                <a:latin typeface="Exo 2"/>
                <a:cs typeface="Exo 2"/>
              </a:rPr>
              <a:t> </a:t>
            </a:r>
            <a:r>
              <a:rPr sz="1300">
                <a:solidFill>
                  <a:srgbClr val="FFFFFF"/>
                </a:solidFill>
                <a:latin typeface="Exo 2"/>
                <a:cs typeface="Exo 2"/>
              </a:rPr>
              <a:t>Fairtrade</a:t>
            </a:r>
            <a:r>
              <a:rPr sz="1300" spc="-10">
                <a:solidFill>
                  <a:srgbClr val="FFFFFF"/>
                </a:solidFill>
                <a:latin typeface="Exo 2"/>
                <a:cs typeface="Exo 2"/>
              </a:rPr>
              <a:t> </a:t>
            </a:r>
            <a:r>
              <a:rPr sz="1300">
                <a:solidFill>
                  <a:srgbClr val="FFFFFF"/>
                </a:solidFill>
                <a:latin typeface="Exo 2"/>
                <a:cs typeface="Exo 2"/>
              </a:rPr>
              <a:t>Africa,</a:t>
            </a:r>
            <a:r>
              <a:rPr sz="1300" spc="20">
                <a:solidFill>
                  <a:srgbClr val="FFFFFF"/>
                </a:solidFill>
                <a:latin typeface="Exo 2"/>
                <a:cs typeface="Exo 2"/>
              </a:rPr>
              <a:t> </a:t>
            </a:r>
            <a:r>
              <a:rPr lang="en-US" sz="1300" spc="20">
                <a:solidFill>
                  <a:srgbClr val="FFFFFF"/>
                </a:solidFill>
                <a:latin typeface="Exo 2"/>
                <a:cs typeface="Exo 2"/>
              </a:rPr>
              <a:t>CLAC, </a:t>
            </a:r>
            <a:r>
              <a:rPr sz="1300">
                <a:solidFill>
                  <a:srgbClr val="FFFFFF"/>
                </a:solidFill>
                <a:latin typeface="Exo 2"/>
                <a:cs typeface="Exo 2"/>
              </a:rPr>
              <a:t>Eduardo</a:t>
            </a:r>
            <a:r>
              <a:rPr sz="1300" spc="20">
                <a:solidFill>
                  <a:srgbClr val="FFFFFF"/>
                </a:solidFill>
                <a:latin typeface="Exo 2"/>
                <a:cs typeface="Exo 2"/>
              </a:rPr>
              <a:t> </a:t>
            </a:r>
            <a:r>
              <a:rPr sz="1300" spc="-10">
                <a:solidFill>
                  <a:srgbClr val="FFFFFF"/>
                </a:solidFill>
                <a:latin typeface="Exo 2"/>
                <a:cs typeface="Exo 2"/>
              </a:rPr>
              <a:t>Martino</a:t>
            </a:r>
            <a:r>
              <a:rPr lang="en-US" sz="1300" spc="-10">
                <a:solidFill>
                  <a:srgbClr val="FFFFFF"/>
                </a:solidFill>
                <a:latin typeface="Exo 2"/>
                <a:cs typeface="Exo 2"/>
              </a:rPr>
              <a:t>, Gina Rosas, Fairtrade NAPP, Fairtrade </a:t>
            </a:r>
            <a:r>
              <a:rPr lang="en-US" sz="1300" spc="-10" err="1">
                <a:solidFill>
                  <a:srgbClr val="FFFFFF"/>
                </a:solidFill>
                <a:latin typeface="Exo 2"/>
                <a:cs typeface="Exo 2"/>
              </a:rPr>
              <a:t>Česko</a:t>
            </a:r>
            <a:r>
              <a:rPr lang="en-US" sz="1300" spc="-10">
                <a:solidFill>
                  <a:srgbClr val="FFFFFF"/>
                </a:solidFill>
                <a:latin typeface="Exo 2"/>
                <a:cs typeface="Exo 2"/>
              </a:rPr>
              <a:t> a </a:t>
            </a:r>
            <a:r>
              <a:rPr lang="en-US" sz="1300" spc="-10" err="1">
                <a:solidFill>
                  <a:srgbClr val="FFFFFF"/>
                </a:solidFill>
                <a:latin typeface="Exo 2"/>
                <a:cs typeface="Exo 2"/>
              </a:rPr>
              <a:t>Slovensko</a:t>
            </a:r>
            <a:r>
              <a:rPr lang="en-US" sz="1300" spc="-10">
                <a:solidFill>
                  <a:srgbClr val="FFFFFF"/>
                </a:solidFill>
                <a:latin typeface="Exo 2"/>
                <a:cs typeface="Exo 2"/>
              </a:rPr>
              <a:t>, Bodega </a:t>
            </a:r>
            <a:r>
              <a:rPr lang="en-US" sz="1300" spc="-10" err="1">
                <a:solidFill>
                  <a:srgbClr val="FFFFFF"/>
                </a:solidFill>
                <a:latin typeface="Exo 2"/>
                <a:cs typeface="Exo 2"/>
              </a:rPr>
              <a:t>Argento</a:t>
            </a:r>
            <a:r>
              <a:rPr lang="en-US" sz="1300" spc="-10">
                <a:solidFill>
                  <a:srgbClr val="FFFFFF"/>
                </a:solidFill>
                <a:latin typeface="Exo 2"/>
                <a:cs typeface="Exo 2"/>
              </a:rPr>
              <a:t>, </a:t>
            </a:r>
            <a:r>
              <a:rPr lang="en-US" sz="1300" spc="-10" err="1">
                <a:solidFill>
                  <a:srgbClr val="FFFFFF"/>
                </a:solidFill>
                <a:latin typeface="Exo 2"/>
                <a:cs typeface="Exo 2"/>
              </a:rPr>
              <a:t>Zamira</a:t>
            </a:r>
            <a:r>
              <a:rPr lang="en-US" sz="1300" spc="-10">
                <a:solidFill>
                  <a:srgbClr val="FFFFFF"/>
                </a:solidFill>
                <a:latin typeface="Exo 2"/>
                <a:cs typeface="Exo 2"/>
              </a:rPr>
              <a:t> Ramirez, </a:t>
            </a:r>
            <a:r>
              <a:rPr lang="en-US" sz="1300" spc="-10" err="1">
                <a:solidFill>
                  <a:srgbClr val="FFFFFF"/>
                </a:solidFill>
                <a:latin typeface="Exo 2"/>
                <a:cs typeface="Exo 2"/>
              </a:rPr>
              <a:t>Fairpicture</a:t>
            </a:r>
            <a:r>
              <a:rPr lang="en-US" sz="1300" spc="-10">
                <a:solidFill>
                  <a:srgbClr val="FFFFFF"/>
                </a:solidFill>
                <a:latin typeface="Exo 2"/>
                <a:cs typeface="Exo 2"/>
              </a:rPr>
              <a:t>, Vincent Owino, </a:t>
            </a:r>
            <a:r>
              <a:rPr lang="en-US" sz="1300" spc="-10" err="1">
                <a:solidFill>
                  <a:srgbClr val="FFFFFF"/>
                </a:solidFill>
                <a:latin typeface="Exo 2"/>
                <a:cs typeface="Exo 2"/>
              </a:rPr>
              <a:t>Sukambizi</a:t>
            </a:r>
            <a:r>
              <a:rPr lang="en-US" sz="1300" spc="-10">
                <a:solidFill>
                  <a:srgbClr val="FFFFFF"/>
                </a:solidFill>
                <a:latin typeface="Exo 2"/>
                <a:cs typeface="Exo 2"/>
              </a:rPr>
              <a:t> Association Trust, YEYASSO, Cooperativa Minera </a:t>
            </a:r>
            <a:r>
              <a:rPr lang="en-US" sz="1300" spc="-10" err="1">
                <a:solidFill>
                  <a:srgbClr val="FFFFFF"/>
                </a:solidFill>
                <a:latin typeface="Exo 2"/>
                <a:cs typeface="Exo 2"/>
              </a:rPr>
              <a:t>Limata</a:t>
            </a:r>
            <a:r>
              <a:rPr lang="en-US" sz="1300" spc="-10">
                <a:solidFill>
                  <a:srgbClr val="FFFFFF"/>
                </a:solidFill>
                <a:latin typeface="Exo 2"/>
                <a:cs typeface="Exo 2"/>
              </a:rPr>
              <a:t> Ltda., South Asian Sourcing Pvt. Ltd.</a:t>
            </a:r>
            <a:endParaRPr sz="1300">
              <a:latin typeface="Exo 2"/>
              <a:cs typeface="Exo 2"/>
            </a:endParaRPr>
          </a:p>
          <a:p>
            <a:pPr>
              <a:lnSpc>
                <a:spcPct val="100000"/>
              </a:lnSpc>
              <a:spcBef>
                <a:spcPts val="125"/>
              </a:spcBef>
            </a:pPr>
            <a:endParaRPr sz="1300">
              <a:latin typeface="Exo 2"/>
              <a:cs typeface="Exo 2"/>
            </a:endParaRPr>
          </a:p>
          <a:p>
            <a:pPr marL="12700">
              <a:lnSpc>
                <a:spcPct val="100000"/>
              </a:lnSpc>
            </a:pPr>
            <a:r>
              <a:rPr sz="1300">
                <a:solidFill>
                  <a:srgbClr val="FFFFFF"/>
                </a:solidFill>
                <a:latin typeface="Exo 2 Medium"/>
                <a:cs typeface="Exo 2 Medium"/>
              </a:rPr>
              <a:t>Registered</a:t>
            </a:r>
            <a:r>
              <a:rPr sz="1300" spc="30">
                <a:solidFill>
                  <a:srgbClr val="FFFFFF"/>
                </a:solidFill>
                <a:latin typeface="Exo 2 Medium"/>
                <a:cs typeface="Exo 2 Medium"/>
              </a:rPr>
              <a:t> </a:t>
            </a:r>
            <a:r>
              <a:rPr sz="1300">
                <a:solidFill>
                  <a:srgbClr val="FFFFFF"/>
                </a:solidFill>
                <a:latin typeface="Exo 2 Medium"/>
                <a:cs typeface="Exo 2 Medium"/>
              </a:rPr>
              <a:t>charity</a:t>
            </a:r>
            <a:r>
              <a:rPr sz="1300" spc="5">
                <a:solidFill>
                  <a:srgbClr val="FFFFFF"/>
                </a:solidFill>
                <a:latin typeface="Exo 2 Medium"/>
                <a:cs typeface="Exo 2 Medium"/>
              </a:rPr>
              <a:t> </a:t>
            </a:r>
            <a:r>
              <a:rPr sz="1300">
                <a:solidFill>
                  <a:srgbClr val="FFFFFF"/>
                </a:solidFill>
                <a:latin typeface="Exo 2 Medium"/>
                <a:cs typeface="Exo 2 Medium"/>
              </a:rPr>
              <a:t>no.</a:t>
            </a:r>
            <a:r>
              <a:rPr sz="1300" spc="30">
                <a:solidFill>
                  <a:srgbClr val="FFFFFF"/>
                </a:solidFill>
                <a:latin typeface="Exo 2 Medium"/>
                <a:cs typeface="Exo 2 Medium"/>
              </a:rPr>
              <a:t> </a:t>
            </a:r>
            <a:r>
              <a:rPr sz="1300">
                <a:solidFill>
                  <a:srgbClr val="FFFFFF"/>
                </a:solidFill>
                <a:latin typeface="Exo 2 Medium"/>
                <a:cs typeface="Exo 2 Medium"/>
              </a:rPr>
              <a:t>1043886 A</a:t>
            </a:r>
            <a:r>
              <a:rPr sz="1300" spc="-5">
                <a:solidFill>
                  <a:srgbClr val="FFFFFF"/>
                </a:solidFill>
                <a:latin typeface="Exo 2 Medium"/>
                <a:cs typeface="Exo 2 Medium"/>
              </a:rPr>
              <a:t> </a:t>
            </a:r>
            <a:r>
              <a:rPr sz="1300">
                <a:solidFill>
                  <a:srgbClr val="FFFFFF"/>
                </a:solidFill>
                <a:latin typeface="Exo 2 Medium"/>
                <a:cs typeface="Exo 2 Medium"/>
              </a:rPr>
              <a:t>company</a:t>
            </a:r>
            <a:r>
              <a:rPr sz="1300" spc="5">
                <a:solidFill>
                  <a:srgbClr val="FFFFFF"/>
                </a:solidFill>
                <a:latin typeface="Exo 2 Medium"/>
                <a:cs typeface="Exo 2 Medium"/>
              </a:rPr>
              <a:t> </a:t>
            </a:r>
            <a:r>
              <a:rPr sz="1300">
                <a:solidFill>
                  <a:srgbClr val="FFFFFF"/>
                </a:solidFill>
                <a:latin typeface="Exo 2 Medium"/>
                <a:cs typeface="Exo 2 Medium"/>
              </a:rPr>
              <a:t>limited</a:t>
            </a:r>
            <a:r>
              <a:rPr sz="1300" spc="30">
                <a:solidFill>
                  <a:srgbClr val="FFFFFF"/>
                </a:solidFill>
                <a:latin typeface="Exo 2 Medium"/>
                <a:cs typeface="Exo 2 Medium"/>
              </a:rPr>
              <a:t> </a:t>
            </a:r>
            <a:r>
              <a:rPr sz="1300">
                <a:solidFill>
                  <a:srgbClr val="FFFFFF"/>
                </a:solidFill>
                <a:latin typeface="Exo 2 Medium"/>
                <a:cs typeface="Exo 2 Medium"/>
              </a:rPr>
              <a:t>by</a:t>
            </a:r>
            <a:r>
              <a:rPr sz="1300" spc="5">
                <a:solidFill>
                  <a:srgbClr val="FFFFFF"/>
                </a:solidFill>
                <a:latin typeface="Exo 2 Medium"/>
                <a:cs typeface="Exo 2 Medium"/>
              </a:rPr>
              <a:t> </a:t>
            </a:r>
            <a:r>
              <a:rPr sz="1300">
                <a:solidFill>
                  <a:srgbClr val="FFFFFF"/>
                </a:solidFill>
                <a:latin typeface="Exo 2 Medium"/>
                <a:cs typeface="Exo 2 Medium"/>
              </a:rPr>
              <a:t>guarantee,</a:t>
            </a:r>
            <a:r>
              <a:rPr sz="1300" spc="35">
                <a:solidFill>
                  <a:srgbClr val="FFFFFF"/>
                </a:solidFill>
                <a:latin typeface="Exo 2 Medium"/>
                <a:cs typeface="Exo 2 Medium"/>
              </a:rPr>
              <a:t> </a:t>
            </a:r>
            <a:r>
              <a:rPr sz="1300">
                <a:solidFill>
                  <a:srgbClr val="FFFFFF"/>
                </a:solidFill>
                <a:latin typeface="Exo 2 Medium"/>
                <a:cs typeface="Exo 2 Medium"/>
              </a:rPr>
              <a:t>registered</a:t>
            </a:r>
            <a:r>
              <a:rPr sz="1300" spc="30">
                <a:solidFill>
                  <a:srgbClr val="FFFFFF"/>
                </a:solidFill>
                <a:latin typeface="Exo 2 Medium"/>
                <a:cs typeface="Exo 2 Medium"/>
              </a:rPr>
              <a:t> </a:t>
            </a:r>
            <a:r>
              <a:rPr sz="1300">
                <a:solidFill>
                  <a:srgbClr val="FFFFFF"/>
                </a:solidFill>
                <a:latin typeface="Exo 2 Medium"/>
                <a:cs typeface="Exo 2 Medium"/>
              </a:rPr>
              <a:t>in</a:t>
            </a:r>
            <a:r>
              <a:rPr sz="1300" spc="30">
                <a:solidFill>
                  <a:srgbClr val="FFFFFF"/>
                </a:solidFill>
                <a:latin typeface="Exo 2 Medium"/>
                <a:cs typeface="Exo 2 Medium"/>
              </a:rPr>
              <a:t> </a:t>
            </a:r>
            <a:r>
              <a:rPr sz="1300">
                <a:solidFill>
                  <a:srgbClr val="FFFFFF"/>
                </a:solidFill>
                <a:latin typeface="Exo 2 Medium"/>
                <a:cs typeface="Exo 2 Medium"/>
              </a:rPr>
              <a:t>England</a:t>
            </a:r>
            <a:r>
              <a:rPr sz="1300" spc="35">
                <a:solidFill>
                  <a:srgbClr val="FFFFFF"/>
                </a:solidFill>
                <a:latin typeface="Exo 2 Medium"/>
                <a:cs typeface="Exo 2 Medium"/>
              </a:rPr>
              <a:t> </a:t>
            </a:r>
            <a:r>
              <a:rPr sz="1300">
                <a:solidFill>
                  <a:srgbClr val="FFFFFF"/>
                </a:solidFill>
                <a:latin typeface="Exo 2 Medium"/>
                <a:cs typeface="Exo 2 Medium"/>
              </a:rPr>
              <a:t>and</a:t>
            </a:r>
            <a:r>
              <a:rPr sz="1300" spc="15">
                <a:solidFill>
                  <a:srgbClr val="FFFFFF"/>
                </a:solidFill>
                <a:latin typeface="Exo 2 Medium"/>
                <a:cs typeface="Exo 2 Medium"/>
              </a:rPr>
              <a:t> </a:t>
            </a:r>
            <a:r>
              <a:rPr sz="1300">
                <a:solidFill>
                  <a:srgbClr val="FFFFFF"/>
                </a:solidFill>
                <a:latin typeface="Exo 2 Medium"/>
                <a:cs typeface="Exo 2 Medium"/>
              </a:rPr>
              <a:t>Wales</a:t>
            </a:r>
            <a:r>
              <a:rPr sz="1300" spc="30">
                <a:solidFill>
                  <a:srgbClr val="FFFFFF"/>
                </a:solidFill>
                <a:latin typeface="Exo 2 Medium"/>
                <a:cs typeface="Exo 2 Medium"/>
              </a:rPr>
              <a:t> </a:t>
            </a:r>
            <a:r>
              <a:rPr sz="1300">
                <a:solidFill>
                  <a:srgbClr val="FFFFFF"/>
                </a:solidFill>
                <a:latin typeface="Exo 2 Medium"/>
                <a:cs typeface="Exo 2 Medium"/>
              </a:rPr>
              <a:t>No.</a:t>
            </a:r>
            <a:r>
              <a:rPr sz="1300" spc="30">
                <a:solidFill>
                  <a:srgbClr val="FFFFFF"/>
                </a:solidFill>
                <a:latin typeface="Exo 2 Medium"/>
                <a:cs typeface="Exo 2 Medium"/>
              </a:rPr>
              <a:t> </a:t>
            </a:r>
            <a:r>
              <a:rPr sz="1300" spc="-10">
                <a:solidFill>
                  <a:srgbClr val="FFFFFF"/>
                </a:solidFill>
                <a:latin typeface="Exo 2 Medium"/>
                <a:cs typeface="Exo 2 Medium"/>
              </a:rPr>
              <a:t>2733136</a:t>
            </a:r>
            <a:endParaRPr sz="1300">
              <a:latin typeface="Exo 2 Medium"/>
              <a:cs typeface="Exo 2 Medium"/>
            </a:endParaRPr>
          </a:p>
        </p:txBody>
      </p:sp>
      <p:grpSp>
        <p:nvGrpSpPr>
          <p:cNvPr id="18" name="Group 17">
            <a:extLst>
              <a:ext uri="{FF2B5EF4-FFF2-40B4-BE49-F238E27FC236}">
                <a16:creationId xmlns:a16="http://schemas.microsoft.com/office/drawing/2014/main" id="{764EDEA4-4E25-3A48-9A0D-E44986D9A513}"/>
              </a:ext>
            </a:extLst>
          </p:cNvPr>
          <p:cNvGrpSpPr/>
          <p:nvPr/>
        </p:nvGrpSpPr>
        <p:grpSpPr>
          <a:xfrm>
            <a:off x="1047088" y="9299188"/>
            <a:ext cx="2298306" cy="574769"/>
            <a:chOff x="1047088" y="9299188"/>
            <a:chExt cx="2298306" cy="574769"/>
          </a:xfrm>
        </p:grpSpPr>
        <p:grpSp>
          <p:nvGrpSpPr>
            <p:cNvPr id="19" name="object 6">
              <a:extLst>
                <a:ext uri="{FF2B5EF4-FFF2-40B4-BE49-F238E27FC236}">
                  <a16:creationId xmlns:a16="http://schemas.microsoft.com/office/drawing/2014/main" id="{774D9523-F8F3-E903-8D45-FE0908CF5A12}"/>
                </a:ext>
              </a:extLst>
            </p:cNvPr>
            <p:cNvGrpSpPr/>
            <p:nvPr/>
          </p:nvGrpSpPr>
          <p:grpSpPr>
            <a:xfrm>
              <a:off x="1047088" y="9299188"/>
              <a:ext cx="1033601" cy="546267"/>
              <a:chOff x="1047088" y="9299188"/>
              <a:chExt cx="1033601" cy="546267"/>
            </a:xfrm>
          </p:grpSpPr>
          <p:pic>
            <p:nvPicPr>
              <p:cNvPr id="22" name="object 7">
                <a:hlinkClick r:id="rId6"/>
                <a:extLst>
                  <a:ext uri="{FF2B5EF4-FFF2-40B4-BE49-F238E27FC236}">
                    <a16:creationId xmlns:a16="http://schemas.microsoft.com/office/drawing/2014/main" id="{85C375BC-E117-D427-9D16-80678F7CD772}"/>
                  </a:ext>
                </a:extLst>
              </p:cNvPr>
              <p:cNvPicPr/>
              <p:nvPr/>
            </p:nvPicPr>
            <p:blipFill>
              <a:blip r:embed="rId7" cstate="print"/>
              <a:stretch>
                <a:fillRect/>
              </a:stretch>
            </p:blipFill>
            <p:spPr>
              <a:xfrm>
                <a:off x="1047088" y="9303536"/>
                <a:ext cx="541919" cy="541919"/>
              </a:xfrm>
              <a:prstGeom prst="rect">
                <a:avLst/>
              </a:prstGeom>
            </p:spPr>
          </p:pic>
          <p:pic>
            <p:nvPicPr>
              <p:cNvPr id="23" name="object 8">
                <a:hlinkClick r:id="rId8"/>
                <a:extLst>
                  <a:ext uri="{FF2B5EF4-FFF2-40B4-BE49-F238E27FC236}">
                    <a16:creationId xmlns:a16="http://schemas.microsoft.com/office/drawing/2014/main" id="{495F448E-F0C5-01C5-4EA7-75536CE1C281}"/>
                  </a:ext>
                </a:extLst>
              </p:cNvPr>
              <p:cNvPicPr/>
              <p:nvPr/>
            </p:nvPicPr>
            <p:blipFill>
              <a:blip r:embed="rId9" cstate="print"/>
              <a:stretch>
                <a:fillRect/>
              </a:stretch>
            </p:blipFill>
            <p:spPr>
              <a:xfrm>
                <a:off x="1559524" y="9299188"/>
                <a:ext cx="521165" cy="521165"/>
              </a:xfrm>
              <a:prstGeom prst="rect">
                <a:avLst/>
              </a:prstGeom>
            </p:spPr>
          </p:pic>
        </p:grpSp>
        <p:pic>
          <p:nvPicPr>
            <p:cNvPr id="20" name="object 9">
              <a:hlinkClick r:id="rId10"/>
              <a:extLst>
                <a:ext uri="{FF2B5EF4-FFF2-40B4-BE49-F238E27FC236}">
                  <a16:creationId xmlns:a16="http://schemas.microsoft.com/office/drawing/2014/main" id="{6B35BEF5-901F-43FD-BD6D-D8DF1714A028}"/>
                </a:ext>
              </a:extLst>
            </p:cNvPr>
            <p:cNvPicPr/>
            <p:nvPr/>
          </p:nvPicPr>
          <p:blipFill>
            <a:blip r:embed="rId11" cstate="print"/>
            <a:stretch>
              <a:fillRect/>
            </a:stretch>
          </p:blipFill>
          <p:spPr>
            <a:xfrm>
              <a:off x="2159428" y="9303936"/>
              <a:ext cx="570016" cy="570021"/>
            </a:xfrm>
            <a:prstGeom prst="rect">
              <a:avLst/>
            </a:prstGeom>
          </p:spPr>
        </p:pic>
        <p:pic>
          <p:nvPicPr>
            <p:cNvPr id="21" name="object 10">
              <a:hlinkClick r:id="rId12"/>
              <a:extLst>
                <a:ext uri="{FF2B5EF4-FFF2-40B4-BE49-F238E27FC236}">
                  <a16:creationId xmlns:a16="http://schemas.microsoft.com/office/drawing/2014/main" id="{3A17CF1D-9182-F1E2-5A06-662AF9C84D32}"/>
                </a:ext>
              </a:extLst>
            </p:cNvPr>
            <p:cNvPicPr/>
            <p:nvPr/>
          </p:nvPicPr>
          <p:blipFill>
            <a:blip r:embed="rId13" cstate="print"/>
            <a:stretch>
              <a:fillRect/>
            </a:stretch>
          </p:blipFill>
          <p:spPr>
            <a:xfrm>
              <a:off x="2808192" y="9316572"/>
              <a:ext cx="537202" cy="537201"/>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740A11FD-1DB3-82E6-055B-99BB18C30DD2}"/>
              </a:ext>
            </a:extLst>
          </p:cNvPr>
          <p:cNvSpPr>
            <a:spLocks noGrp="1" noChangeArrowheads="1"/>
          </p:cNvSpPr>
          <p:nvPr>
            <p:ph type="title"/>
          </p:nvPr>
        </p:nvSpPr>
        <p:spPr>
          <a:xfrm>
            <a:off x="1130855" y="3617160"/>
            <a:ext cx="13570268" cy="1811463"/>
          </a:xfrm>
        </p:spPr>
        <p:txBody>
          <a:bodyPr/>
          <a:lstStyle/>
          <a:p>
            <a:r>
              <a:rPr lang="en-US" altLang="en-US">
                <a:solidFill>
                  <a:schemeClr val="bg1"/>
                </a:solidFill>
                <a:latin typeface="Alegreya Sans Black"/>
              </a:rPr>
              <a:t>Welcome</a:t>
            </a:r>
            <a:endParaRPr lang="en-US"/>
          </a:p>
        </p:txBody>
      </p:sp>
      <p:sp>
        <p:nvSpPr>
          <p:cNvPr id="5" name="Text Placeholder 12">
            <a:extLst>
              <a:ext uri="{FF2B5EF4-FFF2-40B4-BE49-F238E27FC236}">
                <a16:creationId xmlns:a16="http://schemas.microsoft.com/office/drawing/2014/main" id="{C6AA25E7-97A3-1988-C7D4-34AD71409A1B}"/>
              </a:ext>
            </a:extLst>
          </p:cNvPr>
          <p:cNvSpPr>
            <a:spLocks noGrp="1" noChangeArrowheads="1"/>
          </p:cNvSpPr>
          <p:nvPr>
            <p:ph type="body" sz="quarter" idx="10"/>
          </p:nvPr>
        </p:nvSpPr>
        <p:spPr>
          <a:xfrm>
            <a:off x="1130855" y="5867352"/>
            <a:ext cx="13570268" cy="1107996"/>
          </a:xfrm>
        </p:spPr>
        <p:txBody>
          <a:bodyPr anchor="ctr"/>
          <a:lstStyle/>
          <a:p>
            <a:pPr eaLnBrk="1" hangingPunct="1"/>
            <a:r>
              <a:rPr lang="en-US" altLang="en-US" sz="3600">
                <a:latin typeface="Exo 2"/>
              </a:rPr>
              <a:t>Elena Fernandez Lee, Education Campaign Manager</a:t>
            </a:r>
            <a:endParaRPr lang="en-US" altLang="en-US" sz="3600"/>
          </a:p>
          <a:p>
            <a:r>
              <a:rPr lang="en-US" altLang="en-US" sz="3600">
                <a:latin typeface="Exo 2"/>
              </a:rPr>
              <a:t>Sarah Hazlehurst, Campaign Manager</a:t>
            </a:r>
            <a:endParaRPr lang="en-US" altLang="en-US" sz="3600"/>
          </a:p>
        </p:txBody>
      </p:sp>
      <p:pic>
        <p:nvPicPr>
          <p:cNvPr id="6" name="Google Shape;89;p16" descr="Blue colour" title="Equal rights icon">
            <a:extLst>
              <a:ext uri="{FF2B5EF4-FFF2-40B4-BE49-F238E27FC236}">
                <a16:creationId xmlns:a16="http://schemas.microsoft.com/office/drawing/2014/main" id="{1B5D4C0F-428F-E40B-7C7F-583404A5FF6F}"/>
              </a:ext>
            </a:extLst>
          </p:cNvPr>
          <p:cNvPicPr preferRelativeResize="0"/>
          <p:nvPr/>
        </p:nvPicPr>
        <p:blipFill>
          <a:blip r:embed="rId2">
            <a:alphaModFix/>
          </a:blip>
          <a:stretch>
            <a:fillRect/>
          </a:stretch>
        </p:blipFill>
        <p:spPr>
          <a:xfrm>
            <a:off x="11887200" y="2109410"/>
            <a:ext cx="8001747" cy="7090530"/>
          </a:xfrm>
          <a:prstGeom prst="rect">
            <a:avLst/>
          </a:prstGeom>
          <a:noFill/>
          <a:ln>
            <a:noFill/>
          </a:ln>
        </p:spPr>
      </p:pic>
    </p:spTree>
    <p:extLst>
      <p:ext uri="{BB962C8B-B14F-4D97-AF65-F5344CB8AC3E}">
        <p14:creationId xmlns:p14="http://schemas.microsoft.com/office/powerpoint/2010/main" val="3369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tanding in a room with sacks&#10;&#10;Description automatically generated">
            <a:extLst>
              <a:ext uri="{FF2B5EF4-FFF2-40B4-BE49-F238E27FC236}">
                <a16:creationId xmlns:a16="http://schemas.microsoft.com/office/drawing/2014/main" id="{F5F18FA7-9A10-18C2-4A4C-71F120DBB4D8}"/>
              </a:ext>
            </a:extLst>
          </p:cNvPr>
          <p:cNvPicPr>
            <a:picLocks noChangeAspect="1"/>
          </p:cNvPicPr>
          <p:nvPr/>
        </p:nvPicPr>
        <p:blipFill>
          <a:blip r:embed="rId2" cstate="print">
            <a:extLst>
              <a:ext uri="{28A0092B-C50C-407E-A947-70E740481C1C}">
                <a14:useLocalDpi xmlns:a14="http://schemas.microsoft.com/office/drawing/2010/main" val="0"/>
              </a:ext>
            </a:extLst>
          </a:blip>
          <a:srcRect l="44283" b="27360"/>
          <a:stretch/>
        </p:blipFill>
        <p:spPr>
          <a:xfrm>
            <a:off x="-22679" y="-15564"/>
            <a:ext cx="8975996" cy="11324914"/>
          </a:xfrm>
          <a:prstGeom prst="rect">
            <a:avLst/>
          </a:prstGeom>
        </p:spPr>
      </p:pic>
      <p:sp>
        <p:nvSpPr>
          <p:cNvPr id="20" name="Rectangle 19">
            <a:extLst>
              <a:ext uri="{FF2B5EF4-FFF2-40B4-BE49-F238E27FC236}">
                <a16:creationId xmlns:a16="http://schemas.microsoft.com/office/drawing/2014/main" id="{17A96FA0-8F46-0092-A241-ED7FE57EDF40}"/>
              </a:ext>
            </a:extLst>
          </p:cNvPr>
          <p:cNvSpPr/>
          <p:nvPr/>
        </p:nvSpPr>
        <p:spPr>
          <a:xfrm>
            <a:off x="0" y="7629993"/>
            <a:ext cx="8975996" cy="3679357"/>
          </a:xfrm>
          <a:prstGeom prst="rect">
            <a:avLst/>
          </a:prstGeom>
          <a:gradFill flip="none" rotWithShape="1">
            <a:gsLst>
              <a:gs pos="0">
                <a:schemeClr val="tx1">
                  <a:alpha val="68000"/>
                </a:schemeClr>
              </a:gs>
              <a:gs pos="75000">
                <a:schemeClr val="tx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blue background with fruit and flowers&#10;&#10;Description automatically generated">
            <a:extLst>
              <a:ext uri="{FF2B5EF4-FFF2-40B4-BE49-F238E27FC236}">
                <a16:creationId xmlns:a16="http://schemas.microsoft.com/office/drawing/2014/main" id="{ECA54C2D-B2BC-FCBD-D5C9-DB2025F1CB81}"/>
              </a:ext>
            </a:extLst>
          </p:cNvPr>
          <p:cNvPicPr>
            <a:picLocks noChangeAspect="1"/>
          </p:cNvPicPr>
          <p:nvPr/>
        </p:nvPicPr>
        <p:blipFill>
          <a:blip r:embed="rId3">
            <a:extLst>
              <a:ext uri="{28A0092B-C50C-407E-A947-70E740481C1C}">
                <a14:useLocalDpi xmlns:a14="http://schemas.microsoft.com/office/drawing/2010/main" val="0"/>
              </a:ext>
            </a:extLst>
          </a:blip>
          <a:srcRect l="33606"/>
          <a:stretch/>
        </p:blipFill>
        <p:spPr>
          <a:xfrm>
            <a:off x="6119961" y="-538155"/>
            <a:ext cx="13984139" cy="11847505"/>
          </a:xfrm>
          <a:prstGeom prst="rect">
            <a:avLst/>
          </a:prstGeom>
        </p:spPr>
      </p:pic>
      <p:sp>
        <p:nvSpPr>
          <p:cNvPr id="6" name="object 6"/>
          <p:cNvSpPr txBox="1">
            <a:spLocks noGrp="1"/>
          </p:cNvSpPr>
          <p:nvPr>
            <p:ph type="title"/>
          </p:nvPr>
        </p:nvSpPr>
        <p:spPr>
          <a:xfrm>
            <a:off x="11703283" y="641905"/>
            <a:ext cx="4307840" cy="1407795"/>
          </a:xfrm>
          <a:prstGeom prst="rect">
            <a:avLst/>
          </a:prstGeom>
        </p:spPr>
        <p:txBody>
          <a:bodyPr vert="horz" wrap="square" lIns="0" tIns="15240" rIns="0" bIns="0" rtlCol="0">
            <a:spAutoFit/>
          </a:bodyPr>
          <a:lstStyle/>
          <a:p>
            <a:pPr marL="12700">
              <a:lnSpc>
                <a:spcPct val="100000"/>
              </a:lnSpc>
              <a:spcBef>
                <a:spcPts val="120"/>
              </a:spcBef>
            </a:pPr>
            <a:r>
              <a:rPr lang="en-US" sz="9050" spc="-10">
                <a:solidFill>
                  <a:srgbClr val="D4FF47"/>
                </a:solidFill>
              </a:rPr>
              <a:t>Agenda</a:t>
            </a:r>
            <a:endParaRPr sz="9050"/>
          </a:p>
        </p:txBody>
      </p:sp>
      <p:pic>
        <p:nvPicPr>
          <p:cNvPr id="14" name="object 14"/>
          <p:cNvPicPr/>
          <p:nvPr/>
        </p:nvPicPr>
        <p:blipFill>
          <a:blip r:embed="rId4" cstate="print"/>
          <a:stretch>
            <a:fillRect/>
          </a:stretch>
        </p:blipFill>
        <p:spPr>
          <a:xfrm>
            <a:off x="18062277" y="22859"/>
            <a:ext cx="1764616" cy="1993498"/>
          </a:xfrm>
          <a:prstGeom prst="rect">
            <a:avLst/>
          </a:prstGeom>
        </p:spPr>
      </p:pic>
      <p:sp>
        <p:nvSpPr>
          <p:cNvPr id="19" name="object 12">
            <a:extLst>
              <a:ext uri="{FF2B5EF4-FFF2-40B4-BE49-F238E27FC236}">
                <a16:creationId xmlns:a16="http://schemas.microsoft.com/office/drawing/2014/main" id="{A936344D-DD6A-34A4-F83A-ABD94EAF4C14}"/>
              </a:ext>
            </a:extLst>
          </p:cNvPr>
          <p:cNvSpPr txBox="1"/>
          <p:nvPr/>
        </p:nvSpPr>
        <p:spPr>
          <a:xfrm>
            <a:off x="450850" y="10189832"/>
            <a:ext cx="3073400" cy="556050"/>
          </a:xfrm>
          <a:prstGeom prst="rect">
            <a:avLst/>
          </a:prstGeom>
        </p:spPr>
        <p:txBody>
          <a:bodyPr vert="horz" wrap="square" lIns="0" tIns="12065" rIns="0" bIns="0" rtlCol="0">
            <a:spAutoFit/>
          </a:bodyPr>
          <a:lstStyle/>
          <a:p>
            <a:pPr marL="12700" marR="5080">
              <a:lnSpc>
                <a:spcPct val="101499"/>
              </a:lnSpc>
              <a:spcBef>
                <a:spcPts val="95"/>
              </a:spcBef>
            </a:pPr>
            <a:r>
              <a:rPr lang="en-GB" sz="1200" b="1">
                <a:solidFill>
                  <a:srgbClr val="FFFFFF"/>
                </a:solidFill>
                <a:latin typeface="Exo 2"/>
                <a:cs typeface="Exo 2"/>
              </a:rPr>
              <a:t>Image</a:t>
            </a:r>
            <a:r>
              <a:rPr lang="en-GB" sz="1200">
                <a:solidFill>
                  <a:srgbClr val="FFFFFF"/>
                </a:solidFill>
                <a:latin typeface="Exo 2"/>
                <a:cs typeface="Exo 2"/>
              </a:rPr>
              <a:t>:</a:t>
            </a:r>
            <a:r>
              <a:rPr lang="en-GB" sz="1200" spc="25">
                <a:solidFill>
                  <a:srgbClr val="FFFFFF"/>
                </a:solidFill>
                <a:latin typeface="Exo 2"/>
                <a:cs typeface="Exo 2"/>
              </a:rPr>
              <a:t> </a:t>
            </a:r>
            <a:r>
              <a:rPr lang="en-GB" sz="1200">
                <a:solidFill>
                  <a:srgbClr val="FFFFFF"/>
                </a:solidFill>
                <a:latin typeface="Exo 2"/>
                <a:cs typeface="Exo 2"/>
              </a:rPr>
              <a:t>Cocoa</a:t>
            </a:r>
            <a:r>
              <a:rPr lang="en-GB" sz="1200" spc="10">
                <a:solidFill>
                  <a:srgbClr val="FFFFFF"/>
                </a:solidFill>
                <a:latin typeface="Exo 2"/>
                <a:cs typeface="Exo 2"/>
              </a:rPr>
              <a:t> </a:t>
            </a:r>
            <a:r>
              <a:rPr lang="en-GB" sz="1200">
                <a:solidFill>
                  <a:srgbClr val="FFFFFF"/>
                </a:solidFill>
                <a:latin typeface="Exo 2"/>
                <a:cs typeface="Exo 2"/>
              </a:rPr>
              <a:t>farmer</a:t>
            </a:r>
            <a:r>
              <a:rPr lang="en-GB" sz="1200" spc="5">
                <a:solidFill>
                  <a:srgbClr val="FFFFFF"/>
                </a:solidFill>
                <a:latin typeface="Exo 2"/>
                <a:cs typeface="Exo 2"/>
              </a:rPr>
              <a:t> </a:t>
            </a:r>
            <a:r>
              <a:rPr lang="en-GB" sz="1200">
                <a:solidFill>
                  <a:srgbClr val="FFFFFF"/>
                </a:solidFill>
                <a:latin typeface="Exo 2"/>
                <a:cs typeface="Exo 2"/>
              </a:rPr>
              <a:t>Bismark</a:t>
            </a:r>
            <a:r>
              <a:rPr lang="en-GB" sz="1200" spc="20">
                <a:solidFill>
                  <a:srgbClr val="FFFFFF"/>
                </a:solidFill>
                <a:latin typeface="Exo 2"/>
                <a:cs typeface="Exo 2"/>
              </a:rPr>
              <a:t> </a:t>
            </a:r>
            <a:r>
              <a:rPr lang="en-GB" sz="1200" err="1">
                <a:solidFill>
                  <a:srgbClr val="FFFFFF"/>
                </a:solidFill>
                <a:latin typeface="Exo 2"/>
                <a:cs typeface="Exo 2"/>
              </a:rPr>
              <a:t>Kpabitey</a:t>
            </a:r>
            <a:r>
              <a:rPr lang="en-GB" sz="1200" spc="-20">
                <a:solidFill>
                  <a:srgbClr val="FFFFFF"/>
                </a:solidFill>
                <a:latin typeface="Exo 2"/>
                <a:cs typeface="Exo 2"/>
              </a:rPr>
              <a:t> </a:t>
            </a:r>
            <a:r>
              <a:rPr lang="en-GB" sz="1200">
                <a:solidFill>
                  <a:srgbClr val="FFFFFF"/>
                </a:solidFill>
                <a:latin typeface="Exo 2"/>
                <a:cs typeface="Exo 2"/>
              </a:rPr>
              <a:t>from</a:t>
            </a:r>
            <a:r>
              <a:rPr lang="en-GB" sz="1200" spc="35">
                <a:solidFill>
                  <a:srgbClr val="FFFFFF"/>
                </a:solidFill>
                <a:latin typeface="Exo 2"/>
                <a:cs typeface="Exo 2"/>
              </a:rPr>
              <a:t> </a:t>
            </a:r>
            <a:r>
              <a:rPr lang="en-GB" sz="1200" spc="-10" err="1">
                <a:solidFill>
                  <a:srgbClr val="FFFFFF"/>
                </a:solidFill>
                <a:latin typeface="Exo 2"/>
                <a:cs typeface="Exo 2"/>
              </a:rPr>
              <a:t>Kuapa</a:t>
            </a:r>
            <a:r>
              <a:rPr lang="en-GB" sz="1200" spc="-10">
                <a:solidFill>
                  <a:srgbClr val="FFFFFF"/>
                </a:solidFill>
                <a:latin typeface="Exo 2"/>
                <a:cs typeface="Exo 2"/>
              </a:rPr>
              <a:t> </a:t>
            </a:r>
            <a:r>
              <a:rPr lang="en-GB" sz="1200" err="1">
                <a:solidFill>
                  <a:srgbClr val="FFFFFF"/>
                </a:solidFill>
                <a:latin typeface="Exo 2"/>
                <a:cs typeface="Exo 2"/>
              </a:rPr>
              <a:t>Kokoo</a:t>
            </a:r>
            <a:r>
              <a:rPr lang="en-GB" sz="1200">
                <a:solidFill>
                  <a:srgbClr val="FFFFFF"/>
                </a:solidFill>
                <a:latin typeface="Exo 2"/>
                <a:cs typeface="Exo 2"/>
              </a:rPr>
              <a:t>,</a:t>
            </a:r>
            <a:r>
              <a:rPr lang="en-GB" sz="1200" spc="25">
                <a:solidFill>
                  <a:srgbClr val="FFFFFF"/>
                </a:solidFill>
                <a:latin typeface="Exo 2"/>
                <a:cs typeface="Exo 2"/>
              </a:rPr>
              <a:t> </a:t>
            </a:r>
            <a:r>
              <a:rPr lang="en-GB" sz="1200">
                <a:solidFill>
                  <a:srgbClr val="FFFFFF"/>
                </a:solidFill>
                <a:latin typeface="Exo 2"/>
                <a:cs typeface="Exo 2"/>
              </a:rPr>
              <a:t>Ghana,</a:t>
            </a:r>
            <a:r>
              <a:rPr lang="en-GB" sz="1200" spc="25">
                <a:solidFill>
                  <a:srgbClr val="FFFFFF"/>
                </a:solidFill>
                <a:latin typeface="Exo 2"/>
                <a:cs typeface="Exo 2"/>
              </a:rPr>
              <a:t> </a:t>
            </a:r>
            <a:br>
              <a:rPr lang="en-GB" sz="1200" spc="25">
                <a:solidFill>
                  <a:srgbClr val="FFFFFF"/>
                </a:solidFill>
                <a:latin typeface="Exo 2"/>
                <a:cs typeface="Exo 2"/>
              </a:rPr>
            </a:br>
            <a:r>
              <a:rPr lang="en-GB" sz="1200">
                <a:solidFill>
                  <a:srgbClr val="FFFFFF"/>
                </a:solidFill>
                <a:latin typeface="Exo 2"/>
                <a:cs typeface="Exo 2"/>
              </a:rPr>
              <a:t>stitching</a:t>
            </a:r>
            <a:r>
              <a:rPr lang="en-GB" sz="1200" spc="25">
                <a:solidFill>
                  <a:srgbClr val="FFFFFF"/>
                </a:solidFill>
                <a:latin typeface="Exo 2"/>
                <a:cs typeface="Exo 2"/>
              </a:rPr>
              <a:t> </a:t>
            </a:r>
            <a:r>
              <a:rPr lang="en-GB" sz="1200">
                <a:solidFill>
                  <a:srgbClr val="FFFFFF"/>
                </a:solidFill>
                <a:latin typeface="Exo 2"/>
                <a:cs typeface="Exo 2"/>
              </a:rPr>
              <a:t>bags</a:t>
            </a:r>
            <a:r>
              <a:rPr lang="en-GB" sz="1200" spc="25">
                <a:solidFill>
                  <a:srgbClr val="FFFFFF"/>
                </a:solidFill>
                <a:latin typeface="Exo 2"/>
                <a:cs typeface="Exo 2"/>
              </a:rPr>
              <a:t> </a:t>
            </a:r>
            <a:r>
              <a:rPr lang="en-GB" sz="1200">
                <a:solidFill>
                  <a:srgbClr val="FFFFFF"/>
                </a:solidFill>
                <a:latin typeface="Exo 2"/>
                <a:cs typeface="Exo 2"/>
              </a:rPr>
              <a:t>of</a:t>
            </a:r>
            <a:r>
              <a:rPr lang="en-GB" sz="1200" spc="-5">
                <a:solidFill>
                  <a:srgbClr val="FFFFFF"/>
                </a:solidFill>
                <a:latin typeface="Exo 2"/>
                <a:cs typeface="Exo 2"/>
              </a:rPr>
              <a:t> </a:t>
            </a:r>
            <a:r>
              <a:rPr lang="en-GB" sz="1200" spc="-10">
                <a:solidFill>
                  <a:srgbClr val="FFFFFF"/>
                </a:solidFill>
                <a:latin typeface="Exo 2"/>
                <a:cs typeface="Exo 2"/>
              </a:rPr>
              <a:t>cocoa.</a:t>
            </a:r>
            <a:endParaRPr lang="en-GB" sz="1200">
              <a:latin typeface="Exo 2"/>
              <a:cs typeface="Exo 2"/>
            </a:endParaRPr>
          </a:p>
        </p:txBody>
      </p:sp>
      <p:sp>
        <p:nvSpPr>
          <p:cNvPr id="3" name="TextBox 2">
            <a:extLst>
              <a:ext uri="{FF2B5EF4-FFF2-40B4-BE49-F238E27FC236}">
                <a16:creationId xmlns:a16="http://schemas.microsoft.com/office/drawing/2014/main" id="{9A618456-948D-1D0F-D647-ABBBF68F5B37}"/>
              </a:ext>
            </a:extLst>
          </p:cNvPr>
          <p:cNvSpPr txBox="1"/>
          <p:nvPr/>
        </p:nvSpPr>
        <p:spPr>
          <a:xfrm>
            <a:off x="9677205" y="2702636"/>
            <a:ext cx="10785586" cy="6863417"/>
          </a:xfrm>
          <a:prstGeom prst="rect">
            <a:avLst/>
          </a:prstGeom>
          <a:noFill/>
        </p:spPr>
        <p:txBody>
          <a:bodyPr wrap="square" lIns="91440" tIns="45720" rIns="91440" bIns="45720" anchor="t">
            <a:spAutoFit/>
          </a:bodyPr>
          <a:lstStyle/>
          <a:p>
            <a:pPr marL="571500" indent="-571500">
              <a:buFont typeface="Arial" panose="020B0604020202020204" pitchFamily="34" charset="0"/>
              <a:buChar char="•"/>
            </a:pPr>
            <a:r>
              <a:rPr lang="en-US" sz="4000">
                <a:solidFill>
                  <a:schemeClr val="accent2"/>
                </a:solidFill>
                <a:latin typeface="+mn-lt"/>
              </a:rPr>
              <a:t>Why are we offering this training?</a:t>
            </a:r>
          </a:p>
          <a:p>
            <a:pPr marL="571500" indent="-571500">
              <a:buFont typeface="Arial" panose="020B0604020202020204" pitchFamily="34" charset="0"/>
              <a:buChar char="•"/>
            </a:pPr>
            <a:r>
              <a:rPr lang="en-US" sz="4000">
                <a:solidFill>
                  <a:schemeClr val="accent2"/>
                </a:solidFill>
                <a:latin typeface="+mn-lt"/>
              </a:rPr>
              <a:t>Who’s our audience</a:t>
            </a:r>
          </a:p>
          <a:p>
            <a:pPr marL="571500" indent="-571500">
              <a:buFont typeface="Arial" panose="020B0604020202020204" pitchFamily="34" charset="0"/>
              <a:buChar char="•"/>
            </a:pPr>
            <a:r>
              <a:rPr lang="en-US" sz="4000">
                <a:solidFill>
                  <a:schemeClr val="accent2"/>
                </a:solidFill>
                <a:latin typeface="+mn-lt"/>
              </a:rPr>
              <a:t>How to talk about Fairtrade</a:t>
            </a:r>
          </a:p>
          <a:p>
            <a:r>
              <a:rPr lang="en-US" sz="4000">
                <a:solidFill>
                  <a:schemeClr val="accent2"/>
                </a:solidFill>
                <a:latin typeface="+mn-lt"/>
              </a:rPr>
              <a:t>	Anti racist language</a:t>
            </a:r>
          </a:p>
          <a:p>
            <a:r>
              <a:rPr lang="en-US" sz="4000">
                <a:solidFill>
                  <a:schemeClr val="accent2"/>
                </a:solidFill>
                <a:latin typeface="+mn-lt"/>
              </a:rPr>
              <a:t>	</a:t>
            </a:r>
            <a:r>
              <a:rPr lang="en-US" sz="4000" err="1">
                <a:solidFill>
                  <a:schemeClr val="accent2"/>
                </a:solidFill>
                <a:latin typeface="+mn-lt"/>
              </a:rPr>
              <a:t>FrameWorks</a:t>
            </a:r>
            <a:r>
              <a:rPr lang="en-US" sz="4000">
                <a:solidFill>
                  <a:schemeClr val="accent2"/>
                </a:solidFill>
                <a:latin typeface="+mn-lt"/>
              </a:rPr>
              <a:t> UK recommendations </a:t>
            </a:r>
          </a:p>
          <a:p>
            <a:pPr marL="571500" indent="-571500">
              <a:buFont typeface="Arial" panose="020B0604020202020204" pitchFamily="34" charset="0"/>
              <a:buChar char="•"/>
            </a:pPr>
            <a:r>
              <a:rPr lang="en-US" sz="4000">
                <a:solidFill>
                  <a:schemeClr val="accent2"/>
                </a:solidFill>
                <a:latin typeface="+mn-lt"/>
              </a:rPr>
              <a:t>Presentation techniques</a:t>
            </a:r>
          </a:p>
          <a:p>
            <a:pPr marL="571500" indent="-571500">
              <a:buFont typeface="Arial" panose="020B0604020202020204" pitchFamily="34" charset="0"/>
              <a:buChar char="•"/>
            </a:pPr>
            <a:r>
              <a:rPr lang="en-US" sz="4000">
                <a:solidFill>
                  <a:schemeClr val="accent2"/>
                </a:solidFill>
                <a:latin typeface="+mn-lt"/>
              </a:rPr>
              <a:t>Storytelling</a:t>
            </a:r>
          </a:p>
          <a:p>
            <a:pPr marL="571500" indent="-571500">
              <a:buFont typeface="Arial" panose="020B0604020202020204" pitchFamily="34" charset="0"/>
              <a:buChar char="•"/>
            </a:pPr>
            <a:r>
              <a:rPr lang="en-US" sz="4000">
                <a:solidFill>
                  <a:schemeClr val="accent2"/>
                </a:solidFill>
                <a:latin typeface="+mn-lt"/>
              </a:rPr>
              <a:t>How to manage Q&amp;A</a:t>
            </a:r>
          </a:p>
          <a:p>
            <a:pPr marL="571500" indent="-571500">
              <a:buFont typeface="Arial" panose="020B0604020202020204" pitchFamily="34" charset="0"/>
              <a:buChar char="•"/>
            </a:pPr>
            <a:r>
              <a:rPr lang="en-US" sz="4000">
                <a:solidFill>
                  <a:schemeClr val="accent2"/>
                </a:solidFill>
                <a:latin typeface="+mn-lt"/>
              </a:rPr>
              <a:t>Supporting resources</a:t>
            </a:r>
          </a:p>
          <a:p>
            <a:pPr marL="571500" indent="-571500">
              <a:buFont typeface="Arial" panose="020B0604020202020204" pitchFamily="34" charset="0"/>
              <a:buChar char="•"/>
            </a:pPr>
            <a:r>
              <a:rPr lang="en-US" sz="4000">
                <a:solidFill>
                  <a:schemeClr val="accent2"/>
                </a:solidFill>
                <a:latin typeface="+mn-lt"/>
              </a:rPr>
              <a:t>How to outreach &amp; track events</a:t>
            </a:r>
          </a:p>
          <a:p>
            <a:pPr marL="571500" indent="-571500">
              <a:buFont typeface="Arial" panose="020B0604020202020204" pitchFamily="34" charset="0"/>
              <a:buChar char="•"/>
            </a:pPr>
            <a:endParaRPr lang="en-US" sz="4000">
              <a:solidFill>
                <a:schemeClr val="accen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CF0176D6-A4A3-FEC6-10FD-2A51053AFDC5}"/>
            </a:ext>
          </a:extLst>
        </p:cNvPr>
        <p:cNvGrpSpPr/>
        <p:nvPr/>
      </p:nvGrpSpPr>
      <p:grpSpPr>
        <a:xfrm>
          <a:off x="0" y="0"/>
          <a:ext cx="0" cy="0"/>
          <a:chOff x="0" y="0"/>
          <a:chExt cx="0" cy="0"/>
        </a:xfrm>
      </p:grpSpPr>
      <p:sp>
        <p:nvSpPr>
          <p:cNvPr id="30" name="object 4">
            <a:extLst>
              <a:ext uri="{FF2B5EF4-FFF2-40B4-BE49-F238E27FC236}">
                <a16:creationId xmlns:a16="http://schemas.microsoft.com/office/drawing/2014/main" id="{6844ED6C-D986-9F11-9792-781AF571F738}"/>
              </a:ext>
            </a:extLst>
          </p:cNvPr>
          <p:cNvSpPr txBox="1"/>
          <p:nvPr/>
        </p:nvSpPr>
        <p:spPr>
          <a:xfrm>
            <a:off x="1273785" y="6647365"/>
            <a:ext cx="11525723" cy="1671611"/>
          </a:xfrm>
          <a:prstGeom prst="rect">
            <a:avLst/>
          </a:prstGeom>
        </p:spPr>
        <p:txBody>
          <a:bodyPr vert="horz" wrap="square" lIns="0" tIns="17145" rIns="0" bIns="0" rtlCol="0" anchor="t">
            <a:spAutoFit/>
          </a:bodyPr>
          <a:lstStyle/>
          <a:p>
            <a:pPr>
              <a:lnSpc>
                <a:spcPct val="100000"/>
              </a:lnSpc>
              <a:spcBef>
                <a:spcPts val="944"/>
              </a:spcBef>
            </a:pPr>
            <a:endParaRPr sz="1950">
              <a:latin typeface="Exo 2 Medium"/>
              <a:cs typeface="Exo 2 Medium"/>
            </a:endParaRPr>
          </a:p>
          <a:p>
            <a:pPr marL="421005"/>
            <a:r>
              <a:rPr lang="en-US" sz="4400" b="1" spc="-10">
                <a:solidFill>
                  <a:srgbClr val="001B6E"/>
                </a:solidFill>
                <a:latin typeface="Exo 2"/>
                <a:cs typeface="Exo 2"/>
              </a:rPr>
              <a:t>To maximize our impact and improve event experience</a:t>
            </a:r>
            <a:endParaRPr lang="en-US" sz="4400">
              <a:latin typeface="Exo 2"/>
              <a:cs typeface="Exo 2"/>
            </a:endParaRPr>
          </a:p>
        </p:txBody>
      </p:sp>
      <p:sp>
        <p:nvSpPr>
          <p:cNvPr id="29" name="object 4">
            <a:extLst>
              <a:ext uri="{FF2B5EF4-FFF2-40B4-BE49-F238E27FC236}">
                <a16:creationId xmlns:a16="http://schemas.microsoft.com/office/drawing/2014/main" id="{6379CFFD-07F2-7754-F159-40AA456021CD}"/>
              </a:ext>
            </a:extLst>
          </p:cNvPr>
          <p:cNvSpPr txBox="1"/>
          <p:nvPr/>
        </p:nvSpPr>
        <p:spPr>
          <a:xfrm>
            <a:off x="1186826" y="4674345"/>
            <a:ext cx="12403668" cy="1671611"/>
          </a:xfrm>
          <a:prstGeom prst="rect">
            <a:avLst/>
          </a:prstGeom>
        </p:spPr>
        <p:txBody>
          <a:bodyPr vert="horz" wrap="square" lIns="0" tIns="17145" rIns="0" bIns="0" rtlCol="0">
            <a:spAutoFit/>
          </a:bodyPr>
          <a:lstStyle/>
          <a:p>
            <a:pPr>
              <a:lnSpc>
                <a:spcPct val="100000"/>
              </a:lnSpc>
              <a:spcBef>
                <a:spcPts val="50"/>
              </a:spcBef>
            </a:pPr>
            <a:endParaRPr sz="1950">
              <a:latin typeface="Exo 2 Medium"/>
              <a:cs typeface="Exo 2 Medium"/>
            </a:endParaRPr>
          </a:p>
          <a:p>
            <a:pPr marL="421005">
              <a:lnSpc>
                <a:spcPct val="100000"/>
              </a:lnSpc>
            </a:pPr>
            <a:r>
              <a:rPr lang="en-US" sz="4400" b="1">
                <a:solidFill>
                  <a:srgbClr val="001B6E"/>
                </a:solidFill>
                <a:latin typeface="Exo 2"/>
                <a:cs typeface="Exo 2"/>
              </a:rPr>
              <a:t>To build speaker skills and confidence amongst campaigners</a:t>
            </a:r>
            <a:endParaRPr sz="4400">
              <a:latin typeface="Exo 2"/>
              <a:cs typeface="Exo 2"/>
            </a:endParaRPr>
          </a:p>
        </p:txBody>
      </p:sp>
      <p:sp>
        <p:nvSpPr>
          <p:cNvPr id="2" name="object 2">
            <a:extLst>
              <a:ext uri="{FF2B5EF4-FFF2-40B4-BE49-F238E27FC236}">
                <a16:creationId xmlns:a16="http://schemas.microsoft.com/office/drawing/2014/main" id="{F41C8E19-3F64-3678-15AA-168BAAD7E9F7}"/>
              </a:ext>
            </a:extLst>
          </p:cNvPr>
          <p:cNvSpPr/>
          <p:nvPr/>
        </p:nvSpPr>
        <p:spPr>
          <a:xfrm>
            <a:off x="0" y="0"/>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3" name="object 3">
            <a:extLst>
              <a:ext uri="{FF2B5EF4-FFF2-40B4-BE49-F238E27FC236}">
                <a16:creationId xmlns:a16="http://schemas.microsoft.com/office/drawing/2014/main" id="{08A7BC98-0FEC-7CA4-CD5E-CFF199CBEFFD}"/>
              </a:ext>
            </a:extLst>
          </p:cNvPr>
          <p:cNvSpPr txBox="1">
            <a:spLocks noGrp="1"/>
          </p:cNvSpPr>
          <p:nvPr>
            <p:ph type="title"/>
          </p:nvPr>
        </p:nvSpPr>
        <p:spPr>
          <a:xfrm>
            <a:off x="1034388" y="900352"/>
            <a:ext cx="14671040" cy="847027"/>
          </a:xfrm>
          <a:prstGeom prst="rect">
            <a:avLst/>
          </a:prstGeom>
        </p:spPr>
        <p:txBody>
          <a:bodyPr vert="horz" wrap="square" lIns="0" tIns="15875" rIns="0" bIns="0" rtlCol="0" anchor="t">
            <a:spAutoFit/>
          </a:bodyPr>
          <a:lstStyle/>
          <a:p>
            <a:r>
              <a:rPr lang="en-US" sz="5400">
                <a:solidFill>
                  <a:schemeClr val="accent2"/>
                </a:solidFill>
              </a:rPr>
              <a:t>Why are we offering this training?</a:t>
            </a:r>
            <a:endParaRPr lang="en-US"/>
          </a:p>
        </p:txBody>
      </p:sp>
      <p:sp>
        <p:nvSpPr>
          <p:cNvPr id="4" name="object 4">
            <a:extLst>
              <a:ext uri="{FF2B5EF4-FFF2-40B4-BE49-F238E27FC236}">
                <a16:creationId xmlns:a16="http://schemas.microsoft.com/office/drawing/2014/main" id="{52BA5DC3-E733-E802-BA7E-A5F11677EB2A}"/>
              </a:ext>
            </a:extLst>
          </p:cNvPr>
          <p:cNvSpPr txBox="1"/>
          <p:nvPr/>
        </p:nvSpPr>
        <p:spPr>
          <a:xfrm>
            <a:off x="1273785" y="3530156"/>
            <a:ext cx="13351510" cy="694421"/>
          </a:xfrm>
          <a:prstGeom prst="rect">
            <a:avLst/>
          </a:prstGeom>
        </p:spPr>
        <p:txBody>
          <a:bodyPr vert="horz" wrap="square" lIns="0" tIns="17145" rIns="0" bIns="0" rtlCol="0">
            <a:spAutoFit/>
          </a:bodyPr>
          <a:lstStyle/>
          <a:p>
            <a:pPr marL="421005">
              <a:lnSpc>
                <a:spcPct val="100000"/>
              </a:lnSpc>
              <a:spcBef>
                <a:spcPts val="135"/>
              </a:spcBef>
            </a:pPr>
            <a:r>
              <a:rPr lang="en-US" sz="4400" b="1" spc="-10">
                <a:solidFill>
                  <a:srgbClr val="001B6E"/>
                </a:solidFill>
                <a:latin typeface="Exo 2"/>
                <a:cs typeface="Exo 2"/>
              </a:rPr>
              <a:t>Popular demand</a:t>
            </a:r>
            <a:endParaRPr sz="4400">
              <a:latin typeface="Exo 2"/>
              <a:cs typeface="Exo 2"/>
            </a:endParaRPr>
          </a:p>
        </p:txBody>
      </p:sp>
      <p:sp>
        <p:nvSpPr>
          <p:cNvPr id="10" name="object 10">
            <a:extLst>
              <a:ext uri="{FF2B5EF4-FFF2-40B4-BE49-F238E27FC236}">
                <a16:creationId xmlns:a16="http://schemas.microsoft.com/office/drawing/2014/main" id="{AA463161-C464-4A03-BA24-23D4635881B3}"/>
              </a:ext>
            </a:extLst>
          </p:cNvPr>
          <p:cNvSpPr/>
          <p:nvPr/>
        </p:nvSpPr>
        <p:spPr>
          <a:xfrm flipV="1">
            <a:off x="1671138" y="4460203"/>
            <a:ext cx="13858544" cy="53863"/>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4" name="object 14">
            <a:extLst>
              <a:ext uri="{FF2B5EF4-FFF2-40B4-BE49-F238E27FC236}">
                <a16:creationId xmlns:a16="http://schemas.microsoft.com/office/drawing/2014/main" id="{0910F9F3-7B3F-43DD-B1B1-4A806E61D22A}"/>
              </a:ext>
            </a:extLst>
          </p:cNvPr>
          <p:cNvSpPr/>
          <p:nvPr/>
        </p:nvSpPr>
        <p:spPr>
          <a:xfrm>
            <a:off x="1624148" y="6510440"/>
            <a:ext cx="13905534" cy="46031"/>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8" name="object 18">
            <a:extLst>
              <a:ext uri="{FF2B5EF4-FFF2-40B4-BE49-F238E27FC236}">
                <a16:creationId xmlns:a16="http://schemas.microsoft.com/office/drawing/2014/main" id="{16F91EFD-42E7-F9DD-87BF-CB75EC5511A4}"/>
              </a:ext>
            </a:extLst>
          </p:cNvPr>
          <p:cNvSpPr/>
          <p:nvPr/>
        </p:nvSpPr>
        <p:spPr>
          <a:xfrm flipV="1">
            <a:off x="1624148" y="8427795"/>
            <a:ext cx="13858544" cy="45719"/>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20" name="object 20">
            <a:extLst>
              <a:ext uri="{FF2B5EF4-FFF2-40B4-BE49-F238E27FC236}">
                <a16:creationId xmlns:a16="http://schemas.microsoft.com/office/drawing/2014/main" id="{2D168DC3-485F-A311-0367-FA489C67026F}"/>
              </a:ext>
            </a:extLst>
          </p:cNvPr>
          <p:cNvSpPr/>
          <p:nvPr/>
        </p:nvSpPr>
        <p:spPr>
          <a:xfrm>
            <a:off x="813222" y="3822780"/>
            <a:ext cx="226695" cy="297815"/>
          </a:xfrm>
          <a:custGeom>
            <a:avLst/>
            <a:gdLst/>
            <a:ahLst/>
            <a:cxnLst/>
            <a:rect l="l" t="t" r="r" b="b"/>
            <a:pathLst>
              <a:path w="226694" h="297814">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sp>
        <p:nvSpPr>
          <p:cNvPr id="22" name="object 22">
            <a:extLst>
              <a:ext uri="{FF2B5EF4-FFF2-40B4-BE49-F238E27FC236}">
                <a16:creationId xmlns:a16="http://schemas.microsoft.com/office/drawing/2014/main" id="{05213E1B-275A-0AEE-BB27-94F3AF8CA1D7}"/>
              </a:ext>
            </a:extLst>
          </p:cNvPr>
          <p:cNvSpPr/>
          <p:nvPr/>
        </p:nvSpPr>
        <p:spPr>
          <a:xfrm>
            <a:off x="770443" y="7486324"/>
            <a:ext cx="226695" cy="297815"/>
          </a:xfrm>
          <a:custGeom>
            <a:avLst/>
            <a:gdLst/>
            <a:ahLst/>
            <a:cxnLst/>
            <a:rect l="l" t="t" r="r" b="b"/>
            <a:pathLst>
              <a:path w="226694" h="297815">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pic>
        <p:nvPicPr>
          <p:cNvPr id="24" name="object 24">
            <a:extLst>
              <a:ext uri="{FF2B5EF4-FFF2-40B4-BE49-F238E27FC236}">
                <a16:creationId xmlns:a16="http://schemas.microsoft.com/office/drawing/2014/main" id="{58184EE1-6C90-460C-9F01-30CFF1B0FA46}"/>
              </a:ext>
            </a:extLst>
          </p:cNvPr>
          <p:cNvPicPr/>
          <p:nvPr/>
        </p:nvPicPr>
        <p:blipFill>
          <a:blip r:embed="rId3" cstate="print"/>
          <a:stretch>
            <a:fillRect/>
          </a:stretch>
        </p:blipFill>
        <p:spPr>
          <a:xfrm>
            <a:off x="18172674" y="8018"/>
            <a:ext cx="1785196" cy="2016748"/>
          </a:xfrm>
          <a:prstGeom prst="rect">
            <a:avLst/>
          </a:prstGeom>
        </p:spPr>
      </p:pic>
      <p:pic>
        <p:nvPicPr>
          <p:cNvPr id="9" name="Picture 8">
            <a:extLst>
              <a:ext uri="{FF2B5EF4-FFF2-40B4-BE49-F238E27FC236}">
                <a16:creationId xmlns:a16="http://schemas.microsoft.com/office/drawing/2014/main" id="{9BCFE674-B1B3-0433-F5CD-EB22CB8CE6C5}"/>
              </a:ext>
            </a:extLst>
          </p:cNvPr>
          <p:cNvPicPr>
            <a:picLocks noChangeAspect="1"/>
          </p:cNvPicPr>
          <p:nvPr/>
        </p:nvPicPr>
        <p:blipFill>
          <a:blip r:embed="rId4"/>
          <a:stretch>
            <a:fillRect/>
          </a:stretch>
        </p:blipFill>
        <p:spPr>
          <a:xfrm>
            <a:off x="773870" y="5275277"/>
            <a:ext cx="225572" cy="292633"/>
          </a:xfrm>
          <a:prstGeom prst="rect">
            <a:avLst/>
          </a:prstGeom>
        </p:spPr>
      </p:pic>
      <p:sp>
        <p:nvSpPr>
          <p:cNvPr id="13" name="object 4">
            <a:extLst>
              <a:ext uri="{FF2B5EF4-FFF2-40B4-BE49-F238E27FC236}">
                <a16:creationId xmlns:a16="http://schemas.microsoft.com/office/drawing/2014/main" id="{2F040864-2C0A-9781-8C8A-C2AD776AA300}"/>
              </a:ext>
            </a:extLst>
          </p:cNvPr>
          <p:cNvSpPr txBox="1"/>
          <p:nvPr/>
        </p:nvSpPr>
        <p:spPr>
          <a:xfrm>
            <a:off x="1186826" y="8486913"/>
            <a:ext cx="12959480" cy="1671611"/>
          </a:xfrm>
          <a:prstGeom prst="rect">
            <a:avLst/>
          </a:prstGeom>
        </p:spPr>
        <p:txBody>
          <a:bodyPr vert="horz" wrap="square" lIns="0" tIns="17145" rIns="0" bIns="0" rtlCol="0">
            <a:spAutoFit/>
          </a:bodyPr>
          <a:lstStyle/>
          <a:p>
            <a:pPr>
              <a:lnSpc>
                <a:spcPct val="100000"/>
              </a:lnSpc>
              <a:spcBef>
                <a:spcPts val="944"/>
              </a:spcBef>
            </a:pPr>
            <a:endParaRPr sz="1950">
              <a:latin typeface="Exo 2 Medium"/>
              <a:cs typeface="Exo 2 Medium"/>
            </a:endParaRPr>
          </a:p>
          <a:p>
            <a:pPr marL="421005">
              <a:lnSpc>
                <a:spcPct val="100000"/>
              </a:lnSpc>
            </a:pPr>
            <a:r>
              <a:rPr lang="en-US" sz="4400" b="1" spc="-10">
                <a:solidFill>
                  <a:srgbClr val="001B6E"/>
                </a:solidFill>
                <a:latin typeface="Exo 2"/>
                <a:cs typeface="Exo 2"/>
              </a:rPr>
              <a:t>To make sure participants are aware of latest messaging and campaigns</a:t>
            </a:r>
          </a:p>
        </p:txBody>
      </p:sp>
      <p:pic>
        <p:nvPicPr>
          <p:cNvPr id="15" name="Picture 14">
            <a:extLst>
              <a:ext uri="{FF2B5EF4-FFF2-40B4-BE49-F238E27FC236}">
                <a16:creationId xmlns:a16="http://schemas.microsoft.com/office/drawing/2014/main" id="{0E5716B6-9B3F-5B4F-15D7-ECC795BCF1F0}"/>
              </a:ext>
            </a:extLst>
          </p:cNvPr>
          <p:cNvPicPr>
            <a:picLocks noChangeAspect="1"/>
          </p:cNvPicPr>
          <p:nvPr/>
        </p:nvPicPr>
        <p:blipFill>
          <a:blip r:embed="rId5"/>
          <a:stretch>
            <a:fillRect/>
          </a:stretch>
        </p:blipFill>
        <p:spPr>
          <a:xfrm>
            <a:off x="1600897" y="10350210"/>
            <a:ext cx="13881795" cy="30483"/>
          </a:xfrm>
          <a:prstGeom prst="rect">
            <a:avLst/>
          </a:prstGeom>
        </p:spPr>
      </p:pic>
      <p:pic>
        <p:nvPicPr>
          <p:cNvPr id="16" name="Picture 15">
            <a:extLst>
              <a:ext uri="{FF2B5EF4-FFF2-40B4-BE49-F238E27FC236}">
                <a16:creationId xmlns:a16="http://schemas.microsoft.com/office/drawing/2014/main" id="{63939EE8-1EC7-8DB2-A13A-452F548430E8}"/>
              </a:ext>
            </a:extLst>
          </p:cNvPr>
          <p:cNvPicPr>
            <a:picLocks noChangeAspect="1"/>
          </p:cNvPicPr>
          <p:nvPr/>
        </p:nvPicPr>
        <p:blipFill>
          <a:blip r:embed="rId4"/>
          <a:stretch>
            <a:fillRect/>
          </a:stretch>
        </p:blipFill>
        <p:spPr>
          <a:xfrm>
            <a:off x="793272" y="9412364"/>
            <a:ext cx="225572" cy="292633"/>
          </a:xfrm>
          <a:prstGeom prst="rect">
            <a:avLst/>
          </a:prstGeom>
        </p:spPr>
      </p:pic>
    </p:spTree>
    <p:extLst>
      <p:ext uri="{BB962C8B-B14F-4D97-AF65-F5344CB8AC3E}">
        <p14:creationId xmlns:p14="http://schemas.microsoft.com/office/powerpoint/2010/main" val="2604792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329249C-6252-C0A0-240D-B8D2E64F2B84}"/>
            </a:ext>
          </a:extLst>
        </p:cNvPr>
        <p:cNvGrpSpPr/>
        <p:nvPr/>
      </p:nvGrpSpPr>
      <p:grpSpPr>
        <a:xfrm>
          <a:off x="0" y="0"/>
          <a:ext cx="0" cy="0"/>
          <a:chOff x="0" y="0"/>
          <a:chExt cx="0" cy="0"/>
        </a:xfrm>
      </p:grpSpPr>
      <p:sp>
        <p:nvSpPr>
          <p:cNvPr id="23" name="object 12">
            <a:extLst>
              <a:ext uri="{FF2B5EF4-FFF2-40B4-BE49-F238E27FC236}">
                <a16:creationId xmlns:a16="http://schemas.microsoft.com/office/drawing/2014/main" id="{F1EA95D9-53AD-BBF6-5D66-3840123B2174}"/>
              </a:ext>
            </a:extLst>
          </p:cNvPr>
          <p:cNvSpPr/>
          <p:nvPr/>
        </p:nvSpPr>
        <p:spPr>
          <a:xfrm>
            <a:off x="10084022" y="7323526"/>
            <a:ext cx="2242800" cy="2242800"/>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chemeClr val="accent5"/>
          </a:solidFill>
        </p:spPr>
        <p:txBody>
          <a:bodyPr wrap="square" lIns="0" tIns="0" rIns="0" bIns="0" rtlCol="0"/>
          <a:lstStyle/>
          <a:p>
            <a:endParaRPr/>
          </a:p>
        </p:txBody>
      </p:sp>
      <p:sp>
        <p:nvSpPr>
          <p:cNvPr id="17" name="Oval 16">
            <a:extLst>
              <a:ext uri="{FF2B5EF4-FFF2-40B4-BE49-F238E27FC236}">
                <a16:creationId xmlns:a16="http://schemas.microsoft.com/office/drawing/2014/main" id="{B5E4FD8E-DE65-C3ED-2E11-E5B1E35C64CB}"/>
              </a:ext>
            </a:extLst>
          </p:cNvPr>
          <p:cNvSpPr/>
          <p:nvPr/>
        </p:nvSpPr>
        <p:spPr>
          <a:xfrm>
            <a:off x="574950" y="7235653"/>
            <a:ext cx="2242800" cy="2242800"/>
          </a:xfrm>
          <a:prstGeom prst="ellipse">
            <a:avLst/>
          </a:prstGeom>
          <a:solidFill>
            <a:srgbClr val="001B6E"/>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bject 5">
            <a:extLst>
              <a:ext uri="{FF2B5EF4-FFF2-40B4-BE49-F238E27FC236}">
                <a16:creationId xmlns:a16="http://schemas.microsoft.com/office/drawing/2014/main" id="{B30EDF11-8591-EC5B-EE46-1E2A80B92E1C}"/>
              </a:ext>
            </a:extLst>
          </p:cNvPr>
          <p:cNvSpPr txBox="1"/>
          <p:nvPr/>
        </p:nvSpPr>
        <p:spPr>
          <a:xfrm>
            <a:off x="3456361" y="3673350"/>
            <a:ext cx="4112895" cy="480453"/>
          </a:xfrm>
          <a:prstGeom prst="rect">
            <a:avLst/>
          </a:prstGeom>
        </p:spPr>
        <p:txBody>
          <a:bodyPr vert="horz" wrap="square" lIns="0" tIns="42545" rIns="0" bIns="0" rtlCol="0">
            <a:spAutoFit/>
          </a:bodyPr>
          <a:lstStyle/>
          <a:p>
            <a:pPr marL="12700" marR="213360">
              <a:lnSpc>
                <a:spcPts val="3000"/>
              </a:lnSpc>
              <a:spcBef>
                <a:spcPts val="335"/>
              </a:spcBef>
            </a:pPr>
            <a:r>
              <a:rPr lang="en-US" sz="4400" b="1">
                <a:latin typeface="Exo 2"/>
                <a:cs typeface="Exo 2"/>
              </a:rPr>
              <a:t>Education</a:t>
            </a:r>
          </a:p>
        </p:txBody>
      </p:sp>
      <p:sp>
        <p:nvSpPr>
          <p:cNvPr id="6" name="object 6">
            <a:extLst>
              <a:ext uri="{FF2B5EF4-FFF2-40B4-BE49-F238E27FC236}">
                <a16:creationId xmlns:a16="http://schemas.microsoft.com/office/drawing/2014/main" id="{1F194058-65B7-2E42-3E1D-E1DD14ACE1D9}"/>
              </a:ext>
            </a:extLst>
          </p:cNvPr>
          <p:cNvSpPr txBox="1"/>
          <p:nvPr/>
        </p:nvSpPr>
        <p:spPr>
          <a:xfrm>
            <a:off x="3436961" y="7565413"/>
            <a:ext cx="5477944" cy="1884555"/>
          </a:xfrm>
          <a:prstGeom prst="rect">
            <a:avLst/>
          </a:prstGeom>
        </p:spPr>
        <p:txBody>
          <a:bodyPr vert="horz" wrap="square" lIns="0" tIns="42545" rIns="0" bIns="0" rtlCol="0" anchor="t">
            <a:spAutoFit/>
          </a:bodyPr>
          <a:lstStyle/>
          <a:p>
            <a:pPr marL="12700" marR="1263650">
              <a:spcBef>
                <a:spcPts val="300"/>
              </a:spcBef>
            </a:pPr>
            <a:r>
              <a:rPr lang="en-US" sz="4400" b="1" spc="-10">
                <a:latin typeface="Exo 2"/>
                <a:cs typeface="Exo 2"/>
              </a:rPr>
              <a:t>Local councils &amp;</a:t>
            </a:r>
            <a:endParaRPr lang="en-US"/>
          </a:p>
          <a:p>
            <a:pPr marL="12700" marR="1263650">
              <a:spcBef>
                <a:spcPts val="300"/>
              </a:spcBef>
            </a:pPr>
            <a:r>
              <a:rPr lang="en-US" sz="4400" b="1" spc="-10">
                <a:latin typeface="Exo 2"/>
                <a:cs typeface="Exo 2"/>
              </a:rPr>
              <a:t>politicians</a:t>
            </a:r>
            <a:endParaRPr lang="en-US" spc="-10">
              <a:latin typeface="Exo 2"/>
              <a:cs typeface="Exo 2"/>
            </a:endParaRPr>
          </a:p>
          <a:p>
            <a:pPr marL="12700" marR="1263650">
              <a:lnSpc>
                <a:spcPts val="3000"/>
              </a:lnSpc>
              <a:spcBef>
                <a:spcPts val="335"/>
              </a:spcBef>
            </a:pPr>
            <a:endParaRPr sz="3600">
              <a:latin typeface="Exo 2"/>
              <a:cs typeface="Exo 2"/>
            </a:endParaRPr>
          </a:p>
        </p:txBody>
      </p:sp>
      <p:sp>
        <p:nvSpPr>
          <p:cNvPr id="37" name="object 37">
            <a:extLst>
              <a:ext uri="{FF2B5EF4-FFF2-40B4-BE49-F238E27FC236}">
                <a16:creationId xmlns:a16="http://schemas.microsoft.com/office/drawing/2014/main" id="{8673A201-3B3D-E8A1-E9BF-C4BE7BFD7CEB}"/>
              </a:ext>
            </a:extLst>
          </p:cNvPr>
          <p:cNvSpPr/>
          <p:nvPr/>
        </p:nvSpPr>
        <p:spPr>
          <a:xfrm>
            <a:off x="19079552" y="3261230"/>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0FC0FC"/>
          </a:solidFill>
        </p:spPr>
        <p:txBody>
          <a:bodyPr wrap="square" lIns="0" tIns="0" rIns="0" bIns="0" rtlCol="0"/>
          <a:lstStyle/>
          <a:p>
            <a:endParaRPr/>
          </a:p>
        </p:txBody>
      </p:sp>
      <p:cxnSp>
        <p:nvCxnSpPr>
          <p:cNvPr id="52" name="Straight Connector 51">
            <a:extLst>
              <a:ext uri="{FF2B5EF4-FFF2-40B4-BE49-F238E27FC236}">
                <a16:creationId xmlns:a16="http://schemas.microsoft.com/office/drawing/2014/main" id="{C66BE710-98BB-CC98-3C4A-F2D3D5B5297B}"/>
              </a:ext>
            </a:extLst>
          </p:cNvPr>
          <p:cNvCxnSpPr>
            <a:cxnSpLocks/>
          </p:cNvCxnSpPr>
          <p:nvPr/>
        </p:nvCxnSpPr>
        <p:spPr>
          <a:xfrm>
            <a:off x="3456361" y="7412091"/>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6F4B7B-1167-CA44-50EF-A54AB2ADF0C6}"/>
              </a:ext>
            </a:extLst>
          </p:cNvPr>
          <p:cNvCxnSpPr>
            <a:cxnSpLocks/>
          </p:cNvCxnSpPr>
          <p:nvPr/>
        </p:nvCxnSpPr>
        <p:spPr>
          <a:xfrm>
            <a:off x="3456361" y="3190599"/>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EDBE71E-6C62-8064-71D6-2215FE7E001C}"/>
              </a:ext>
            </a:extLst>
          </p:cNvPr>
          <p:cNvCxnSpPr>
            <a:cxnSpLocks/>
          </p:cNvCxnSpPr>
          <p:nvPr/>
        </p:nvCxnSpPr>
        <p:spPr>
          <a:xfrm>
            <a:off x="12893261" y="3188254"/>
            <a:ext cx="4310544" cy="0"/>
          </a:xfrm>
          <a:prstGeom prst="line">
            <a:avLst/>
          </a:prstGeom>
          <a:ln w="317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 name="object 8">
            <a:extLst>
              <a:ext uri="{FF2B5EF4-FFF2-40B4-BE49-F238E27FC236}">
                <a16:creationId xmlns:a16="http://schemas.microsoft.com/office/drawing/2014/main" id="{54A312C1-94FB-BB9D-6A1B-B14B9A13CB90}"/>
              </a:ext>
            </a:extLst>
          </p:cNvPr>
          <p:cNvSpPr txBox="1"/>
          <p:nvPr/>
        </p:nvSpPr>
        <p:spPr>
          <a:xfrm>
            <a:off x="12779027" y="3228396"/>
            <a:ext cx="5138684" cy="2165978"/>
          </a:xfrm>
          <a:prstGeom prst="rect">
            <a:avLst/>
          </a:prstGeom>
        </p:spPr>
        <p:txBody>
          <a:bodyPr vert="horz" wrap="square" lIns="0" tIns="186690" rIns="0" bIns="0" rtlCol="0" anchor="t">
            <a:spAutoFit/>
          </a:bodyPr>
          <a:lstStyle/>
          <a:p>
            <a:pPr marL="12700">
              <a:spcBef>
                <a:spcPts val="1470"/>
              </a:spcBef>
            </a:pPr>
            <a:r>
              <a:rPr lang="en-US" sz="4400" b="1">
                <a:latin typeface="Exo 2"/>
                <a:cs typeface="Exo 2"/>
              </a:rPr>
              <a:t>Community &amp; faith groups</a:t>
            </a:r>
          </a:p>
          <a:p>
            <a:pPr marL="469900" indent="-457200">
              <a:lnSpc>
                <a:spcPct val="100000"/>
              </a:lnSpc>
              <a:spcBef>
                <a:spcPts val="1470"/>
              </a:spcBef>
              <a:buFont typeface="Arial" panose="020B0604020202020204" pitchFamily="34" charset="0"/>
              <a:buChar char="•"/>
            </a:pPr>
            <a:endParaRPr lang="en-US" sz="2800">
              <a:latin typeface="Exo 2"/>
              <a:cs typeface="Exo 2"/>
            </a:endParaRPr>
          </a:p>
        </p:txBody>
      </p:sp>
      <p:sp>
        <p:nvSpPr>
          <p:cNvPr id="25" name="object 12">
            <a:extLst>
              <a:ext uri="{FF2B5EF4-FFF2-40B4-BE49-F238E27FC236}">
                <a16:creationId xmlns:a16="http://schemas.microsoft.com/office/drawing/2014/main" id="{F1AA9B1F-1D72-D2AF-63E4-50DDB7612798}"/>
              </a:ext>
            </a:extLst>
          </p:cNvPr>
          <p:cNvSpPr/>
          <p:nvPr/>
        </p:nvSpPr>
        <p:spPr>
          <a:xfrm>
            <a:off x="539110" y="3007981"/>
            <a:ext cx="2242800" cy="2242800"/>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D4FF47"/>
          </a:solidFill>
        </p:spPr>
        <p:txBody>
          <a:bodyPr wrap="square" lIns="0" tIns="0" rIns="0" bIns="0" rtlCol="0"/>
          <a:lstStyle/>
          <a:p>
            <a:endParaRPr/>
          </a:p>
        </p:txBody>
      </p:sp>
      <p:pic>
        <p:nvPicPr>
          <p:cNvPr id="27" name="Picture 26">
            <a:extLst>
              <a:ext uri="{FF2B5EF4-FFF2-40B4-BE49-F238E27FC236}">
                <a16:creationId xmlns:a16="http://schemas.microsoft.com/office/drawing/2014/main" id="{A7F2CA6F-B782-36B7-B4B2-BC7CDBDE47C3}"/>
              </a:ext>
            </a:extLst>
          </p:cNvPr>
          <p:cNvPicPr>
            <a:picLocks noChangeAspect="1"/>
          </p:cNvPicPr>
          <p:nvPr/>
        </p:nvPicPr>
        <p:blipFill>
          <a:blip r:embed="rId3"/>
          <a:stretch>
            <a:fillRect/>
          </a:stretch>
        </p:blipFill>
        <p:spPr>
          <a:xfrm>
            <a:off x="765396" y="3282185"/>
            <a:ext cx="1682253" cy="1682253"/>
          </a:xfrm>
          <a:prstGeom prst="rect">
            <a:avLst/>
          </a:prstGeom>
        </p:spPr>
      </p:pic>
      <p:grpSp>
        <p:nvGrpSpPr>
          <p:cNvPr id="3" name="Group 2">
            <a:extLst>
              <a:ext uri="{FF2B5EF4-FFF2-40B4-BE49-F238E27FC236}">
                <a16:creationId xmlns:a16="http://schemas.microsoft.com/office/drawing/2014/main" id="{D1D3401B-E27B-F1A2-3734-19CD41CBEC31}"/>
              </a:ext>
            </a:extLst>
          </p:cNvPr>
          <p:cNvGrpSpPr/>
          <p:nvPr/>
        </p:nvGrpSpPr>
        <p:grpSpPr>
          <a:xfrm>
            <a:off x="10028641" y="3058052"/>
            <a:ext cx="2242800" cy="2243449"/>
            <a:chOff x="10116266" y="3234460"/>
            <a:chExt cx="2242800" cy="2243449"/>
          </a:xfrm>
        </p:grpSpPr>
        <p:sp>
          <p:nvSpPr>
            <p:cNvPr id="24" name="object 12">
              <a:extLst>
                <a:ext uri="{FF2B5EF4-FFF2-40B4-BE49-F238E27FC236}">
                  <a16:creationId xmlns:a16="http://schemas.microsoft.com/office/drawing/2014/main" id="{B2B83187-B87D-DA37-B5BB-D5C43681F800}"/>
                </a:ext>
              </a:extLst>
            </p:cNvPr>
            <p:cNvSpPr/>
            <p:nvPr/>
          </p:nvSpPr>
          <p:spPr>
            <a:xfrm>
              <a:off x="10116266" y="3234460"/>
              <a:ext cx="2242800" cy="2243449"/>
            </a:xfrm>
            <a:custGeom>
              <a:avLst/>
              <a:gdLst/>
              <a:ahLst/>
              <a:cxnLst/>
              <a:rect l="l" t="t" r="r" b="b"/>
              <a:pathLst>
                <a:path w="1418589" h="1418590">
                  <a:moveTo>
                    <a:pt x="709098" y="0"/>
                  </a:moveTo>
                  <a:lnTo>
                    <a:pt x="660549" y="1635"/>
                  </a:lnTo>
                  <a:lnTo>
                    <a:pt x="612878" y="6473"/>
                  </a:lnTo>
                  <a:lnTo>
                    <a:pt x="566191" y="14406"/>
                  </a:lnTo>
                  <a:lnTo>
                    <a:pt x="520593" y="25329"/>
                  </a:lnTo>
                  <a:lnTo>
                    <a:pt x="476189" y="39136"/>
                  </a:lnTo>
                  <a:lnTo>
                    <a:pt x="433086" y="55723"/>
                  </a:lnTo>
                  <a:lnTo>
                    <a:pt x="391389" y="74983"/>
                  </a:lnTo>
                  <a:lnTo>
                    <a:pt x="351204" y="96811"/>
                  </a:lnTo>
                  <a:lnTo>
                    <a:pt x="312636" y="121100"/>
                  </a:lnTo>
                  <a:lnTo>
                    <a:pt x="275790" y="147747"/>
                  </a:lnTo>
                  <a:lnTo>
                    <a:pt x="240774" y="176644"/>
                  </a:lnTo>
                  <a:lnTo>
                    <a:pt x="207691" y="207687"/>
                  </a:lnTo>
                  <a:lnTo>
                    <a:pt x="176648" y="240769"/>
                  </a:lnTo>
                  <a:lnTo>
                    <a:pt x="147750" y="275786"/>
                  </a:lnTo>
                  <a:lnTo>
                    <a:pt x="121103" y="312631"/>
                  </a:lnTo>
                  <a:lnTo>
                    <a:pt x="96813" y="351199"/>
                  </a:lnTo>
                  <a:lnTo>
                    <a:pt x="74985" y="391385"/>
                  </a:lnTo>
                  <a:lnTo>
                    <a:pt x="55724" y="433082"/>
                  </a:lnTo>
                  <a:lnTo>
                    <a:pt x="39137" y="476185"/>
                  </a:lnTo>
                  <a:lnTo>
                    <a:pt x="25329" y="520589"/>
                  </a:lnTo>
                  <a:lnTo>
                    <a:pt x="14406" y="566188"/>
                  </a:lnTo>
                  <a:lnTo>
                    <a:pt x="6473" y="612876"/>
                  </a:lnTo>
                  <a:lnTo>
                    <a:pt x="1635" y="660548"/>
                  </a:lnTo>
                  <a:lnTo>
                    <a:pt x="0" y="709098"/>
                  </a:lnTo>
                  <a:lnTo>
                    <a:pt x="1635" y="757646"/>
                  </a:lnTo>
                  <a:lnTo>
                    <a:pt x="6473" y="805316"/>
                  </a:lnTo>
                  <a:lnTo>
                    <a:pt x="14406" y="852002"/>
                  </a:lnTo>
                  <a:lnTo>
                    <a:pt x="25329" y="897599"/>
                  </a:lnTo>
                  <a:lnTo>
                    <a:pt x="39137" y="942002"/>
                  </a:lnTo>
                  <a:lnTo>
                    <a:pt x="55724" y="985104"/>
                  </a:lnTo>
                  <a:lnTo>
                    <a:pt x="74985" y="1026801"/>
                  </a:lnTo>
                  <a:lnTo>
                    <a:pt x="96813" y="1066985"/>
                  </a:lnTo>
                  <a:lnTo>
                    <a:pt x="121103" y="1105553"/>
                  </a:lnTo>
                  <a:lnTo>
                    <a:pt x="147750" y="1142398"/>
                  </a:lnTo>
                  <a:lnTo>
                    <a:pt x="176648" y="1177414"/>
                  </a:lnTo>
                  <a:lnTo>
                    <a:pt x="207691" y="1210497"/>
                  </a:lnTo>
                  <a:lnTo>
                    <a:pt x="240774" y="1241539"/>
                  </a:lnTo>
                  <a:lnTo>
                    <a:pt x="275790" y="1270437"/>
                  </a:lnTo>
                  <a:lnTo>
                    <a:pt x="312636" y="1297084"/>
                  </a:lnTo>
                  <a:lnTo>
                    <a:pt x="351204" y="1321374"/>
                  </a:lnTo>
                  <a:lnTo>
                    <a:pt x="391389" y="1343202"/>
                  </a:lnTo>
                  <a:lnTo>
                    <a:pt x="433086" y="1362462"/>
                  </a:lnTo>
                  <a:lnTo>
                    <a:pt x="476189" y="1379049"/>
                  </a:lnTo>
                  <a:lnTo>
                    <a:pt x="520593" y="1392857"/>
                  </a:lnTo>
                  <a:lnTo>
                    <a:pt x="566191" y="1403780"/>
                  </a:lnTo>
                  <a:lnTo>
                    <a:pt x="612878" y="1411713"/>
                  </a:lnTo>
                  <a:lnTo>
                    <a:pt x="660549" y="1416551"/>
                  </a:lnTo>
                  <a:lnTo>
                    <a:pt x="709098" y="1418187"/>
                  </a:lnTo>
                  <a:lnTo>
                    <a:pt x="757647" y="1416551"/>
                  </a:lnTo>
                  <a:lnTo>
                    <a:pt x="805318" y="1411713"/>
                  </a:lnTo>
                  <a:lnTo>
                    <a:pt x="852006" y="1403780"/>
                  </a:lnTo>
                  <a:lnTo>
                    <a:pt x="897604" y="1392857"/>
                  </a:lnTo>
                  <a:lnTo>
                    <a:pt x="942007" y="1379049"/>
                  </a:lnTo>
                  <a:lnTo>
                    <a:pt x="985110" y="1362462"/>
                  </a:lnTo>
                  <a:lnTo>
                    <a:pt x="1026807" y="1343202"/>
                  </a:lnTo>
                  <a:lnTo>
                    <a:pt x="1066993" y="1321374"/>
                  </a:lnTo>
                  <a:lnTo>
                    <a:pt x="1105561" y="1297084"/>
                  </a:lnTo>
                  <a:lnTo>
                    <a:pt x="1142406" y="1270437"/>
                  </a:lnTo>
                  <a:lnTo>
                    <a:pt x="1177423" y="1241539"/>
                  </a:lnTo>
                  <a:lnTo>
                    <a:pt x="1210506" y="1210497"/>
                  </a:lnTo>
                  <a:lnTo>
                    <a:pt x="1241549" y="1177414"/>
                  </a:lnTo>
                  <a:lnTo>
                    <a:pt x="1270447" y="1142398"/>
                  </a:lnTo>
                  <a:lnTo>
                    <a:pt x="1297093" y="1105553"/>
                  </a:lnTo>
                  <a:lnTo>
                    <a:pt x="1321384" y="1066985"/>
                  </a:lnTo>
                  <a:lnTo>
                    <a:pt x="1343212" y="1026801"/>
                  </a:lnTo>
                  <a:lnTo>
                    <a:pt x="1362472" y="985104"/>
                  </a:lnTo>
                  <a:lnTo>
                    <a:pt x="1379059" y="942002"/>
                  </a:lnTo>
                  <a:lnTo>
                    <a:pt x="1392867" y="897599"/>
                  </a:lnTo>
                  <a:lnTo>
                    <a:pt x="1403791" y="852002"/>
                  </a:lnTo>
                  <a:lnTo>
                    <a:pt x="1411724" y="805316"/>
                  </a:lnTo>
                  <a:lnTo>
                    <a:pt x="1416561" y="757646"/>
                  </a:lnTo>
                  <a:lnTo>
                    <a:pt x="1418197" y="709098"/>
                  </a:lnTo>
                  <a:lnTo>
                    <a:pt x="1416561" y="660548"/>
                  </a:lnTo>
                  <a:lnTo>
                    <a:pt x="1411724" y="612876"/>
                  </a:lnTo>
                  <a:lnTo>
                    <a:pt x="1403791" y="566188"/>
                  </a:lnTo>
                  <a:lnTo>
                    <a:pt x="1392867" y="520589"/>
                  </a:lnTo>
                  <a:lnTo>
                    <a:pt x="1379059" y="476185"/>
                  </a:lnTo>
                  <a:lnTo>
                    <a:pt x="1362472" y="433082"/>
                  </a:lnTo>
                  <a:lnTo>
                    <a:pt x="1343212" y="391385"/>
                  </a:lnTo>
                  <a:lnTo>
                    <a:pt x="1321384" y="351199"/>
                  </a:lnTo>
                  <a:lnTo>
                    <a:pt x="1297093" y="312631"/>
                  </a:lnTo>
                  <a:lnTo>
                    <a:pt x="1270447" y="275786"/>
                  </a:lnTo>
                  <a:lnTo>
                    <a:pt x="1241549" y="240769"/>
                  </a:lnTo>
                  <a:lnTo>
                    <a:pt x="1210506" y="207687"/>
                  </a:lnTo>
                  <a:lnTo>
                    <a:pt x="1177423" y="176644"/>
                  </a:lnTo>
                  <a:lnTo>
                    <a:pt x="1142406" y="147747"/>
                  </a:lnTo>
                  <a:lnTo>
                    <a:pt x="1105561" y="121100"/>
                  </a:lnTo>
                  <a:lnTo>
                    <a:pt x="1066993" y="96811"/>
                  </a:lnTo>
                  <a:lnTo>
                    <a:pt x="1026807" y="74983"/>
                  </a:lnTo>
                  <a:lnTo>
                    <a:pt x="985110" y="55723"/>
                  </a:lnTo>
                  <a:lnTo>
                    <a:pt x="942007" y="39136"/>
                  </a:lnTo>
                  <a:lnTo>
                    <a:pt x="897604" y="25329"/>
                  </a:lnTo>
                  <a:lnTo>
                    <a:pt x="852006" y="14406"/>
                  </a:lnTo>
                  <a:lnTo>
                    <a:pt x="805318" y="6473"/>
                  </a:lnTo>
                  <a:lnTo>
                    <a:pt x="757647" y="1635"/>
                  </a:lnTo>
                  <a:lnTo>
                    <a:pt x="709098" y="0"/>
                  </a:lnTo>
                  <a:close/>
                </a:path>
              </a:pathLst>
            </a:custGeom>
            <a:solidFill>
              <a:srgbClr val="09FBD3"/>
            </a:solidFill>
          </p:spPr>
          <p:txBody>
            <a:bodyPr wrap="square" lIns="0" tIns="0" rIns="0" bIns="0" rtlCol="0"/>
            <a:lstStyle/>
            <a:p>
              <a:endParaRPr/>
            </a:p>
          </p:txBody>
        </p:sp>
        <p:pic>
          <p:nvPicPr>
            <p:cNvPr id="28" name="Picture 27">
              <a:extLst>
                <a:ext uri="{FF2B5EF4-FFF2-40B4-BE49-F238E27FC236}">
                  <a16:creationId xmlns:a16="http://schemas.microsoft.com/office/drawing/2014/main" id="{DB4734EA-AE65-0739-DF88-38F618DF2ED7}"/>
                </a:ext>
              </a:extLst>
            </p:cNvPr>
            <p:cNvPicPr>
              <a:picLocks noChangeAspect="1"/>
            </p:cNvPicPr>
            <p:nvPr/>
          </p:nvPicPr>
          <p:blipFill>
            <a:blip r:embed="rId4"/>
            <a:stretch>
              <a:fillRect/>
            </a:stretch>
          </p:blipFill>
          <p:spPr>
            <a:xfrm>
              <a:off x="10378146" y="3496664"/>
              <a:ext cx="1719040" cy="1719040"/>
            </a:xfrm>
            <a:prstGeom prst="rect">
              <a:avLst/>
            </a:prstGeom>
          </p:spPr>
        </p:pic>
      </p:grpSp>
      <p:pic>
        <p:nvPicPr>
          <p:cNvPr id="31" name="Picture 30">
            <a:extLst>
              <a:ext uri="{FF2B5EF4-FFF2-40B4-BE49-F238E27FC236}">
                <a16:creationId xmlns:a16="http://schemas.microsoft.com/office/drawing/2014/main" id="{353A7609-2AE7-3384-E53A-3A3E4E24C41E}"/>
              </a:ext>
            </a:extLst>
          </p:cNvPr>
          <p:cNvPicPr>
            <a:picLocks noChangeAspect="1"/>
          </p:cNvPicPr>
          <p:nvPr/>
        </p:nvPicPr>
        <p:blipFill>
          <a:blip r:embed="rId5"/>
          <a:stretch>
            <a:fillRect/>
          </a:stretch>
        </p:blipFill>
        <p:spPr>
          <a:xfrm>
            <a:off x="687386" y="7323526"/>
            <a:ext cx="2017927" cy="2009791"/>
          </a:xfrm>
          <a:prstGeom prst="rect">
            <a:avLst/>
          </a:prstGeom>
        </p:spPr>
      </p:pic>
      <p:pic>
        <p:nvPicPr>
          <p:cNvPr id="33" name="Picture 32">
            <a:extLst>
              <a:ext uri="{FF2B5EF4-FFF2-40B4-BE49-F238E27FC236}">
                <a16:creationId xmlns:a16="http://schemas.microsoft.com/office/drawing/2014/main" id="{05F4DA9B-5918-30A2-370B-B79BE17F7CD3}"/>
              </a:ext>
            </a:extLst>
          </p:cNvPr>
          <p:cNvPicPr>
            <a:picLocks noChangeAspect="1"/>
          </p:cNvPicPr>
          <p:nvPr/>
        </p:nvPicPr>
        <p:blipFill>
          <a:blip r:embed="rId6"/>
          <a:stretch>
            <a:fillRect/>
          </a:stretch>
        </p:blipFill>
        <p:spPr>
          <a:xfrm>
            <a:off x="12779027" y="7396849"/>
            <a:ext cx="4334632" cy="30483"/>
          </a:xfrm>
          <a:prstGeom prst="rect">
            <a:avLst/>
          </a:prstGeom>
        </p:spPr>
      </p:pic>
      <p:sp>
        <p:nvSpPr>
          <p:cNvPr id="34" name="object 6">
            <a:extLst>
              <a:ext uri="{FF2B5EF4-FFF2-40B4-BE49-F238E27FC236}">
                <a16:creationId xmlns:a16="http://schemas.microsoft.com/office/drawing/2014/main" id="{A38E7B6F-51F8-392D-3D08-48544BA8C37C}"/>
              </a:ext>
            </a:extLst>
          </p:cNvPr>
          <p:cNvSpPr txBox="1"/>
          <p:nvPr/>
        </p:nvSpPr>
        <p:spPr>
          <a:xfrm>
            <a:off x="12738778" y="7942016"/>
            <a:ext cx="5069678" cy="876587"/>
          </a:xfrm>
          <a:prstGeom prst="rect">
            <a:avLst/>
          </a:prstGeom>
        </p:spPr>
        <p:txBody>
          <a:bodyPr vert="horz" wrap="square" lIns="0" tIns="42545" rIns="0" bIns="0" rtlCol="0">
            <a:spAutoFit/>
          </a:bodyPr>
          <a:lstStyle/>
          <a:p>
            <a:pPr marL="12700" marR="1263650">
              <a:lnSpc>
                <a:spcPts val="3000"/>
              </a:lnSpc>
              <a:spcBef>
                <a:spcPts val="335"/>
              </a:spcBef>
            </a:pPr>
            <a:r>
              <a:rPr lang="en-US" sz="4400" b="1" spc="-10">
                <a:latin typeface="Exo 2"/>
                <a:cs typeface="Exo 2"/>
              </a:rPr>
              <a:t>General public</a:t>
            </a:r>
          </a:p>
          <a:p>
            <a:pPr marL="12700" marR="1263650">
              <a:lnSpc>
                <a:spcPts val="3000"/>
              </a:lnSpc>
              <a:spcBef>
                <a:spcPts val="335"/>
              </a:spcBef>
            </a:pPr>
            <a:endParaRPr sz="3600">
              <a:latin typeface="Exo 2"/>
              <a:cs typeface="Exo 2"/>
            </a:endParaRPr>
          </a:p>
        </p:txBody>
      </p:sp>
      <p:pic>
        <p:nvPicPr>
          <p:cNvPr id="35" name="Picture 34">
            <a:extLst>
              <a:ext uri="{FF2B5EF4-FFF2-40B4-BE49-F238E27FC236}">
                <a16:creationId xmlns:a16="http://schemas.microsoft.com/office/drawing/2014/main" id="{8905484E-010A-2EAF-C8ED-97F7CBF4330C}"/>
              </a:ext>
            </a:extLst>
          </p:cNvPr>
          <p:cNvPicPr>
            <a:picLocks noChangeAspect="1"/>
          </p:cNvPicPr>
          <p:nvPr/>
        </p:nvPicPr>
        <p:blipFill>
          <a:blip r:embed="rId7"/>
          <a:stretch>
            <a:fillRect/>
          </a:stretch>
        </p:blipFill>
        <p:spPr>
          <a:xfrm>
            <a:off x="10290521" y="7549840"/>
            <a:ext cx="1833633" cy="1660940"/>
          </a:xfrm>
          <a:prstGeom prst="rect">
            <a:avLst/>
          </a:prstGeom>
        </p:spPr>
      </p:pic>
      <p:sp>
        <p:nvSpPr>
          <p:cNvPr id="8" name="object 2">
            <a:extLst>
              <a:ext uri="{FF2B5EF4-FFF2-40B4-BE49-F238E27FC236}">
                <a16:creationId xmlns:a16="http://schemas.microsoft.com/office/drawing/2014/main" id="{E2FD0E54-6B7E-4FCF-B19A-7F0A7FE781B4}"/>
              </a:ext>
            </a:extLst>
          </p:cNvPr>
          <p:cNvSpPr/>
          <p:nvPr/>
        </p:nvSpPr>
        <p:spPr>
          <a:xfrm>
            <a:off x="0" y="0"/>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11" name="object 3">
            <a:extLst>
              <a:ext uri="{FF2B5EF4-FFF2-40B4-BE49-F238E27FC236}">
                <a16:creationId xmlns:a16="http://schemas.microsoft.com/office/drawing/2014/main" id="{B23C98DC-5605-9C0E-AE25-4DC63E65DAE8}"/>
              </a:ext>
            </a:extLst>
          </p:cNvPr>
          <p:cNvSpPr txBox="1">
            <a:spLocks/>
          </p:cNvSpPr>
          <p:nvPr/>
        </p:nvSpPr>
        <p:spPr>
          <a:xfrm>
            <a:off x="1034388" y="900352"/>
            <a:ext cx="14671040" cy="847027"/>
          </a:xfrm>
          <a:prstGeom prst="rect">
            <a:avLst/>
          </a:prstGeom>
        </p:spPr>
        <p:txBody>
          <a:bodyPr vert="horz" wrap="square" lIns="0" tIns="15875" rIns="0" bIns="0" rtlCol="0" anchor="t">
            <a:spAutoFit/>
          </a:bodyPr>
          <a:lstStyle>
            <a:lvl1pPr>
              <a:defRPr sz="5250" b="1" i="0">
                <a:solidFill>
                  <a:schemeClr val="bg1"/>
                </a:solidFill>
                <a:latin typeface="Alegreya Sans Black"/>
                <a:ea typeface="+mj-ea"/>
                <a:cs typeface="Alegreya Sans Black"/>
              </a:defRPr>
            </a:lvl1pPr>
          </a:lstStyle>
          <a:p>
            <a:r>
              <a:rPr lang="en-US" sz="5400">
                <a:solidFill>
                  <a:schemeClr val="accent2"/>
                </a:solidFill>
              </a:rPr>
              <a:t>Who is the audience?</a:t>
            </a:r>
            <a:endParaRPr lang="en-US"/>
          </a:p>
        </p:txBody>
      </p:sp>
      <p:pic>
        <p:nvPicPr>
          <p:cNvPr id="14" name="object 24" descr="A logo with a person in a circle&#10;&#10;AI-generated content may be incorrect.">
            <a:extLst>
              <a:ext uri="{FF2B5EF4-FFF2-40B4-BE49-F238E27FC236}">
                <a16:creationId xmlns:a16="http://schemas.microsoft.com/office/drawing/2014/main" id="{3E66D34B-ADBE-3852-2671-57EA3C9EC42D}"/>
              </a:ext>
            </a:extLst>
          </p:cNvPr>
          <p:cNvPicPr/>
          <p:nvPr/>
        </p:nvPicPr>
        <p:blipFill>
          <a:blip r:embed="rId8" cstate="print"/>
          <a:stretch>
            <a:fillRect/>
          </a:stretch>
        </p:blipFill>
        <p:spPr>
          <a:xfrm>
            <a:off x="18172674" y="8018"/>
            <a:ext cx="1785196" cy="2016748"/>
          </a:xfrm>
          <a:prstGeom prst="rect">
            <a:avLst/>
          </a:prstGeom>
        </p:spPr>
      </p:pic>
    </p:spTree>
    <p:extLst>
      <p:ext uri="{BB962C8B-B14F-4D97-AF65-F5344CB8AC3E}">
        <p14:creationId xmlns:p14="http://schemas.microsoft.com/office/powerpoint/2010/main" val="288898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D5F401A-C274-5C58-D875-B775AA21C270}"/>
            </a:ext>
          </a:extLst>
        </p:cNvPr>
        <p:cNvGrpSpPr/>
        <p:nvPr/>
      </p:nvGrpSpPr>
      <p:grpSpPr>
        <a:xfrm>
          <a:off x="0" y="0"/>
          <a:ext cx="0" cy="0"/>
          <a:chOff x="0" y="0"/>
          <a:chExt cx="0" cy="0"/>
        </a:xfrm>
      </p:grpSpPr>
      <p:sp>
        <p:nvSpPr>
          <p:cNvPr id="30" name="object 4">
            <a:extLst>
              <a:ext uri="{FF2B5EF4-FFF2-40B4-BE49-F238E27FC236}">
                <a16:creationId xmlns:a16="http://schemas.microsoft.com/office/drawing/2014/main" id="{C48BA1A0-4189-A822-E455-6A2DB3AFBAF7}"/>
              </a:ext>
            </a:extLst>
          </p:cNvPr>
          <p:cNvSpPr txBox="1"/>
          <p:nvPr/>
        </p:nvSpPr>
        <p:spPr>
          <a:xfrm>
            <a:off x="1298899" y="9201689"/>
            <a:ext cx="18777806" cy="994503"/>
          </a:xfrm>
          <a:prstGeom prst="rect">
            <a:avLst/>
          </a:prstGeom>
        </p:spPr>
        <p:txBody>
          <a:bodyPr vert="horz" wrap="square" lIns="0" tIns="17145" rIns="0" bIns="0" rtlCol="0">
            <a:spAutoFit/>
          </a:bodyPr>
          <a:lstStyle/>
          <a:p>
            <a:pPr>
              <a:lnSpc>
                <a:spcPct val="100000"/>
              </a:lnSpc>
              <a:spcBef>
                <a:spcPts val="944"/>
              </a:spcBef>
            </a:pPr>
            <a:endParaRPr sz="1950">
              <a:latin typeface="Exo 2 Medium"/>
              <a:cs typeface="Exo 2 Medium"/>
            </a:endParaRPr>
          </a:p>
          <a:p>
            <a:pPr marL="421005">
              <a:lnSpc>
                <a:spcPct val="100000"/>
              </a:lnSpc>
            </a:pPr>
            <a:r>
              <a:rPr lang="en-US" sz="4400" b="1" spc="-10">
                <a:solidFill>
                  <a:srgbClr val="001B6E"/>
                </a:solidFill>
                <a:latin typeface="Exo 2"/>
                <a:cs typeface="Exo 2"/>
              </a:rPr>
              <a:t>Be accessible, clear, and free of jargon.</a:t>
            </a:r>
            <a:endParaRPr sz="4400">
              <a:latin typeface="Exo 2"/>
              <a:cs typeface="Exo 2"/>
            </a:endParaRPr>
          </a:p>
        </p:txBody>
      </p:sp>
      <p:sp>
        <p:nvSpPr>
          <p:cNvPr id="29" name="object 4">
            <a:extLst>
              <a:ext uri="{FF2B5EF4-FFF2-40B4-BE49-F238E27FC236}">
                <a16:creationId xmlns:a16="http://schemas.microsoft.com/office/drawing/2014/main" id="{41B0D33E-4352-658A-F2D7-12694901AFBA}"/>
              </a:ext>
            </a:extLst>
          </p:cNvPr>
          <p:cNvSpPr txBox="1"/>
          <p:nvPr/>
        </p:nvSpPr>
        <p:spPr>
          <a:xfrm>
            <a:off x="1284365" y="5512398"/>
            <a:ext cx="18340702" cy="1671611"/>
          </a:xfrm>
          <a:prstGeom prst="rect">
            <a:avLst/>
          </a:prstGeom>
        </p:spPr>
        <p:txBody>
          <a:bodyPr vert="horz" wrap="square" lIns="0" tIns="17145" rIns="0" bIns="0" rtlCol="0">
            <a:spAutoFit/>
          </a:bodyPr>
          <a:lstStyle/>
          <a:p>
            <a:pPr>
              <a:lnSpc>
                <a:spcPct val="100000"/>
              </a:lnSpc>
              <a:spcBef>
                <a:spcPts val="50"/>
              </a:spcBef>
            </a:pPr>
            <a:endParaRPr sz="1950">
              <a:latin typeface="Exo 2 Medium"/>
              <a:cs typeface="Exo 2 Medium"/>
            </a:endParaRPr>
          </a:p>
          <a:p>
            <a:pPr marL="421005">
              <a:lnSpc>
                <a:spcPct val="100000"/>
              </a:lnSpc>
            </a:pPr>
            <a:r>
              <a:rPr lang="en-US" sz="4400" b="1">
                <a:solidFill>
                  <a:srgbClr val="001B6E"/>
                </a:solidFill>
                <a:latin typeface="Exo 2"/>
                <a:cs typeface="Exo 2"/>
              </a:rPr>
              <a:t>Be actively anti-oppressive and support equality, diversity, and </a:t>
            </a:r>
          </a:p>
          <a:p>
            <a:pPr marL="421005">
              <a:lnSpc>
                <a:spcPct val="100000"/>
              </a:lnSpc>
            </a:pPr>
            <a:r>
              <a:rPr lang="en-US" sz="4400" b="1">
                <a:solidFill>
                  <a:srgbClr val="001B6E"/>
                </a:solidFill>
                <a:latin typeface="Exo 2"/>
                <a:cs typeface="Exo 2"/>
              </a:rPr>
              <a:t>inclusion.</a:t>
            </a:r>
          </a:p>
        </p:txBody>
      </p:sp>
      <p:sp>
        <p:nvSpPr>
          <p:cNvPr id="2" name="object 2">
            <a:extLst>
              <a:ext uri="{FF2B5EF4-FFF2-40B4-BE49-F238E27FC236}">
                <a16:creationId xmlns:a16="http://schemas.microsoft.com/office/drawing/2014/main" id="{D22081D6-3E0F-18F1-3457-BB49006D231C}"/>
              </a:ext>
            </a:extLst>
          </p:cNvPr>
          <p:cNvSpPr/>
          <p:nvPr/>
        </p:nvSpPr>
        <p:spPr>
          <a:xfrm>
            <a:off x="0" y="0"/>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3" name="object 3">
            <a:extLst>
              <a:ext uri="{FF2B5EF4-FFF2-40B4-BE49-F238E27FC236}">
                <a16:creationId xmlns:a16="http://schemas.microsoft.com/office/drawing/2014/main" id="{EC944422-5FD9-DAD1-4C84-D6BBAF2555BD}"/>
              </a:ext>
            </a:extLst>
          </p:cNvPr>
          <p:cNvSpPr txBox="1">
            <a:spLocks noGrp="1"/>
          </p:cNvSpPr>
          <p:nvPr>
            <p:ph type="title"/>
          </p:nvPr>
        </p:nvSpPr>
        <p:spPr>
          <a:xfrm>
            <a:off x="1062805" y="167834"/>
            <a:ext cx="14671040" cy="1678023"/>
          </a:xfrm>
          <a:prstGeom prst="rect">
            <a:avLst/>
          </a:prstGeom>
        </p:spPr>
        <p:txBody>
          <a:bodyPr vert="horz" wrap="square" lIns="0" tIns="15875" rIns="0" bIns="0" rtlCol="0" anchor="t">
            <a:spAutoFit/>
          </a:bodyPr>
          <a:lstStyle/>
          <a:p>
            <a:r>
              <a:rPr lang="en-US" sz="5400">
                <a:solidFill>
                  <a:schemeClr val="accent2"/>
                </a:solidFill>
              </a:rPr>
              <a:t>How to talk about Fairtrade – </a:t>
            </a:r>
            <a:br>
              <a:rPr lang="en-US" sz="5400">
                <a:solidFill>
                  <a:schemeClr val="accent2"/>
                </a:solidFill>
              </a:rPr>
            </a:br>
            <a:r>
              <a:rPr lang="en-US" sz="5400">
                <a:solidFill>
                  <a:schemeClr val="accent2"/>
                </a:solidFill>
              </a:rPr>
              <a:t>Anti-racist language</a:t>
            </a:r>
            <a:endParaRPr lang="en-US"/>
          </a:p>
        </p:txBody>
      </p:sp>
      <p:sp>
        <p:nvSpPr>
          <p:cNvPr id="4" name="object 4">
            <a:extLst>
              <a:ext uri="{FF2B5EF4-FFF2-40B4-BE49-F238E27FC236}">
                <a16:creationId xmlns:a16="http://schemas.microsoft.com/office/drawing/2014/main" id="{E3668A82-1D58-E8A3-8D17-E8F8E5643A7B}"/>
              </a:ext>
            </a:extLst>
          </p:cNvPr>
          <p:cNvSpPr txBox="1"/>
          <p:nvPr/>
        </p:nvSpPr>
        <p:spPr>
          <a:xfrm>
            <a:off x="1307113" y="2510540"/>
            <a:ext cx="17917194" cy="2048638"/>
          </a:xfrm>
          <a:prstGeom prst="rect">
            <a:avLst/>
          </a:prstGeom>
        </p:spPr>
        <p:txBody>
          <a:bodyPr vert="horz" wrap="square" lIns="0" tIns="17145" rIns="0" bIns="0" rtlCol="0">
            <a:spAutoFit/>
          </a:bodyPr>
          <a:lstStyle/>
          <a:p>
            <a:pPr marL="421005">
              <a:lnSpc>
                <a:spcPct val="100000"/>
              </a:lnSpc>
              <a:spcBef>
                <a:spcPts val="135"/>
              </a:spcBef>
            </a:pPr>
            <a:r>
              <a:rPr lang="en-US" sz="4400" b="1" spc="-10">
                <a:solidFill>
                  <a:srgbClr val="001B6E"/>
                </a:solidFill>
                <a:latin typeface="Exo 2"/>
                <a:cs typeface="Exo 2"/>
              </a:rPr>
              <a:t>We want to talk in a way that respects everyone that we work with and that is inclusive, non-discriminatory and does not reinforce “white </a:t>
            </a:r>
            <a:r>
              <a:rPr lang="en-US" sz="4400" b="1" spc="-10" err="1">
                <a:solidFill>
                  <a:srgbClr val="001B6E"/>
                </a:solidFill>
                <a:latin typeface="Exo 2"/>
                <a:cs typeface="Exo 2"/>
              </a:rPr>
              <a:t>saviour</a:t>
            </a:r>
            <a:r>
              <a:rPr lang="en-US" sz="4400" b="1" spc="-10">
                <a:solidFill>
                  <a:srgbClr val="001B6E"/>
                </a:solidFill>
                <a:latin typeface="Exo 2"/>
                <a:cs typeface="Exo 2"/>
              </a:rPr>
              <a:t>” attitudes or the power imbalances that exist in international trade.</a:t>
            </a:r>
            <a:endParaRPr sz="4400">
              <a:latin typeface="Exo 2"/>
              <a:cs typeface="Exo 2"/>
            </a:endParaRPr>
          </a:p>
        </p:txBody>
      </p:sp>
      <p:sp>
        <p:nvSpPr>
          <p:cNvPr id="10" name="object 10">
            <a:extLst>
              <a:ext uri="{FF2B5EF4-FFF2-40B4-BE49-F238E27FC236}">
                <a16:creationId xmlns:a16="http://schemas.microsoft.com/office/drawing/2014/main" id="{29BC54D5-DACE-46A6-0DED-032BFC39B8FB}"/>
              </a:ext>
            </a:extLst>
          </p:cNvPr>
          <p:cNvSpPr/>
          <p:nvPr/>
        </p:nvSpPr>
        <p:spPr>
          <a:xfrm flipV="1">
            <a:off x="1703148" y="5417226"/>
            <a:ext cx="13858544" cy="53863"/>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4" name="object 14">
            <a:extLst>
              <a:ext uri="{FF2B5EF4-FFF2-40B4-BE49-F238E27FC236}">
                <a16:creationId xmlns:a16="http://schemas.microsoft.com/office/drawing/2014/main" id="{97CE253C-CE10-4986-5002-580DD5EDBD73}"/>
              </a:ext>
            </a:extLst>
          </p:cNvPr>
          <p:cNvSpPr/>
          <p:nvPr/>
        </p:nvSpPr>
        <p:spPr>
          <a:xfrm>
            <a:off x="1638229" y="7386031"/>
            <a:ext cx="13905534" cy="46031"/>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8" name="object 18">
            <a:extLst>
              <a:ext uri="{FF2B5EF4-FFF2-40B4-BE49-F238E27FC236}">
                <a16:creationId xmlns:a16="http://schemas.microsoft.com/office/drawing/2014/main" id="{5FD17334-5035-9FD6-0825-8653380D4D79}"/>
              </a:ext>
            </a:extLst>
          </p:cNvPr>
          <p:cNvSpPr/>
          <p:nvPr/>
        </p:nvSpPr>
        <p:spPr>
          <a:xfrm flipV="1">
            <a:off x="1676995" y="8889920"/>
            <a:ext cx="13858544" cy="45719"/>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20" name="object 20">
            <a:extLst>
              <a:ext uri="{FF2B5EF4-FFF2-40B4-BE49-F238E27FC236}">
                <a16:creationId xmlns:a16="http://schemas.microsoft.com/office/drawing/2014/main" id="{5C664D55-50D0-8F3A-968E-FA852614B30B}"/>
              </a:ext>
            </a:extLst>
          </p:cNvPr>
          <p:cNvSpPr/>
          <p:nvPr/>
        </p:nvSpPr>
        <p:spPr>
          <a:xfrm>
            <a:off x="1047090" y="2701838"/>
            <a:ext cx="226695" cy="297815"/>
          </a:xfrm>
          <a:custGeom>
            <a:avLst/>
            <a:gdLst/>
            <a:ahLst/>
            <a:cxnLst/>
            <a:rect l="l" t="t" r="r" b="b"/>
            <a:pathLst>
              <a:path w="226694" h="297814">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sp>
        <p:nvSpPr>
          <p:cNvPr id="22" name="object 22">
            <a:extLst>
              <a:ext uri="{FF2B5EF4-FFF2-40B4-BE49-F238E27FC236}">
                <a16:creationId xmlns:a16="http://schemas.microsoft.com/office/drawing/2014/main" id="{B252A570-5A52-CE4F-C6F4-DB5287E3FAFB}"/>
              </a:ext>
            </a:extLst>
          </p:cNvPr>
          <p:cNvSpPr/>
          <p:nvPr/>
        </p:nvSpPr>
        <p:spPr>
          <a:xfrm>
            <a:off x="1054248" y="6338130"/>
            <a:ext cx="226695" cy="297815"/>
          </a:xfrm>
          <a:custGeom>
            <a:avLst/>
            <a:gdLst/>
            <a:ahLst/>
            <a:cxnLst/>
            <a:rect l="l" t="t" r="r" b="b"/>
            <a:pathLst>
              <a:path w="226694" h="297815">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pic>
        <p:nvPicPr>
          <p:cNvPr id="24" name="object 24">
            <a:extLst>
              <a:ext uri="{FF2B5EF4-FFF2-40B4-BE49-F238E27FC236}">
                <a16:creationId xmlns:a16="http://schemas.microsoft.com/office/drawing/2014/main" id="{14CCAA4F-C475-94CE-A994-B6A5457FADD7}"/>
              </a:ext>
            </a:extLst>
          </p:cNvPr>
          <p:cNvPicPr/>
          <p:nvPr/>
        </p:nvPicPr>
        <p:blipFill>
          <a:blip r:embed="rId3" cstate="print"/>
          <a:stretch>
            <a:fillRect/>
          </a:stretch>
        </p:blipFill>
        <p:spPr>
          <a:xfrm>
            <a:off x="18172674" y="8018"/>
            <a:ext cx="1785196" cy="2016748"/>
          </a:xfrm>
          <a:prstGeom prst="rect">
            <a:avLst/>
          </a:prstGeom>
        </p:spPr>
      </p:pic>
      <p:pic>
        <p:nvPicPr>
          <p:cNvPr id="9" name="Picture 8">
            <a:extLst>
              <a:ext uri="{FF2B5EF4-FFF2-40B4-BE49-F238E27FC236}">
                <a16:creationId xmlns:a16="http://schemas.microsoft.com/office/drawing/2014/main" id="{0D241924-9D00-D4BA-1E87-563FFB04615D}"/>
              </a:ext>
            </a:extLst>
          </p:cNvPr>
          <p:cNvPicPr>
            <a:picLocks noChangeAspect="1"/>
          </p:cNvPicPr>
          <p:nvPr/>
        </p:nvPicPr>
        <p:blipFill>
          <a:blip r:embed="rId4"/>
          <a:stretch>
            <a:fillRect/>
          </a:stretch>
        </p:blipFill>
        <p:spPr>
          <a:xfrm>
            <a:off x="988648" y="9744861"/>
            <a:ext cx="225572" cy="292633"/>
          </a:xfrm>
          <a:prstGeom prst="rect">
            <a:avLst/>
          </a:prstGeom>
        </p:spPr>
      </p:pic>
      <p:sp>
        <p:nvSpPr>
          <p:cNvPr id="13" name="object 4">
            <a:extLst>
              <a:ext uri="{FF2B5EF4-FFF2-40B4-BE49-F238E27FC236}">
                <a16:creationId xmlns:a16="http://schemas.microsoft.com/office/drawing/2014/main" id="{5002B31C-E205-48C4-2517-8BBDCAE203B4}"/>
              </a:ext>
            </a:extLst>
          </p:cNvPr>
          <p:cNvSpPr txBox="1"/>
          <p:nvPr/>
        </p:nvSpPr>
        <p:spPr>
          <a:xfrm>
            <a:off x="1289184" y="7755235"/>
            <a:ext cx="18777806" cy="994503"/>
          </a:xfrm>
          <a:prstGeom prst="rect">
            <a:avLst/>
          </a:prstGeom>
        </p:spPr>
        <p:txBody>
          <a:bodyPr vert="horz" wrap="square" lIns="0" tIns="17145" rIns="0" bIns="0" rtlCol="0">
            <a:spAutoFit/>
          </a:bodyPr>
          <a:lstStyle/>
          <a:p>
            <a:pPr>
              <a:lnSpc>
                <a:spcPct val="100000"/>
              </a:lnSpc>
              <a:spcBef>
                <a:spcPts val="944"/>
              </a:spcBef>
            </a:pPr>
            <a:endParaRPr lang="en-US" sz="1950">
              <a:latin typeface="Exo 2 Medium"/>
              <a:cs typeface="Exo 2 Medium"/>
            </a:endParaRPr>
          </a:p>
          <a:p>
            <a:pPr marL="421005">
              <a:lnSpc>
                <a:spcPct val="100000"/>
              </a:lnSpc>
            </a:pPr>
            <a:r>
              <a:rPr lang="en-US" sz="4400" b="1" spc="-10">
                <a:solidFill>
                  <a:srgbClr val="001B6E"/>
                </a:solidFill>
                <a:latin typeface="Exo 2"/>
                <a:cs typeface="Exo 2"/>
              </a:rPr>
              <a:t>Be consistent with our values across all areas of our work.</a:t>
            </a:r>
          </a:p>
        </p:txBody>
      </p:sp>
      <p:pic>
        <p:nvPicPr>
          <p:cNvPr id="15" name="Picture 14">
            <a:extLst>
              <a:ext uri="{FF2B5EF4-FFF2-40B4-BE49-F238E27FC236}">
                <a16:creationId xmlns:a16="http://schemas.microsoft.com/office/drawing/2014/main" id="{6BCDFF17-9E01-436E-EC3B-A39A2C41AAC7}"/>
              </a:ext>
            </a:extLst>
          </p:cNvPr>
          <p:cNvPicPr>
            <a:picLocks noChangeAspect="1"/>
          </p:cNvPicPr>
          <p:nvPr/>
        </p:nvPicPr>
        <p:blipFill>
          <a:blip r:embed="rId5"/>
          <a:stretch>
            <a:fillRect/>
          </a:stretch>
        </p:blipFill>
        <p:spPr>
          <a:xfrm>
            <a:off x="1632907" y="10392139"/>
            <a:ext cx="13881795" cy="30483"/>
          </a:xfrm>
          <a:prstGeom prst="rect">
            <a:avLst/>
          </a:prstGeom>
        </p:spPr>
      </p:pic>
      <p:pic>
        <p:nvPicPr>
          <p:cNvPr id="16" name="Picture 15">
            <a:extLst>
              <a:ext uri="{FF2B5EF4-FFF2-40B4-BE49-F238E27FC236}">
                <a16:creationId xmlns:a16="http://schemas.microsoft.com/office/drawing/2014/main" id="{A1CE802C-CB12-58FF-11A6-88D77BCF55E2}"/>
              </a:ext>
            </a:extLst>
          </p:cNvPr>
          <p:cNvPicPr>
            <a:picLocks noChangeAspect="1"/>
          </p:cNvPicPr>
          <p:nvPr/>
        </p:nvPicPr>
        <p:blipFill>
          <a:blip r:embed="rId4"/>
          <a:stretch>
            <a:fillRect/>
          </a:stretch>
        </p:blipFill>
        <p:spPr>
          <a:xfrm>
            <a:off x="1029161" y="8260042"/>
            <a:ext cx="225572" cy="292633"/>
          </a:xfrm>
          <a:prstGeom prst="rect">
            <a:avLst/>
          </a:prstGeom>
        </p:spPr>
      </p:pic>
    </p:spTree>
    <p:extLst>
      <p:ext uri="{BB962C8B-B14F-4D97-AF65-F5344CB8AC3E}">
        <p14:creationId xmlns:p14="http://schemas.microsoft.com/office/powerpoint/2010/main" val="408364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C8B2F1D-BFCC-AC5D-9932-B10A946BDF3B}"/>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A89BF496-6791-EB40-7A7F-360EB7BD0167}"/>
              </a:ext>
            </a:extLst>
          </p:cNvPr>
          <p:cNvPicPr/>
          <p:nvPr/>
        </p:nvPicPr>
        <p:blipFill>
          <a:blip r:embed="rId4" cstate="print"/>
          <a:stretch>
            <a:fillRect/>
          </a:stretch>
        </p:blipFill>
        <p:spPr>
          <a:xfrm>
            <a:off x="18180096" y="22859"/>
            <a:ext cx="1764622" cy="1993498"/>
          </a:xfrm>
          <a:prstGeom prst="rect">
            <a:avLst/>
          </a:prstGeom>
        </p:spPr>
      </p:pic>
      <p:sp>
        <p:nvSpPr>
          <p:cNvPr id="14" name="object 14">
            <a:extLst>
              <a:ext uri="{FF2B5EF4-FFF2-40B4-BE49-F238E27FC236}">
                <a16:creationId xmlns:a16="http://schemas.microsoft.com/office/drawing/2014/main" id="{1E8C80E6-A253-9B69-0274-2C3EDFD62F26}"/>
              </a:ext>
            </a:extLst>
          </p:cNvPr>
          <p:cNvSpPr txBox="1"/>
          <p:nvPr/>
        </p:nvSpPr>
        <p:spPr>
          <a:xfrm>
            <a:off x="4047023" y="8824862"/>
            <a:ext cx="10568855" cy="468717"/>
          </a:xfrm>
          <a:prstGeom prst="rect">
            <a:avLst/>
          </a:prstGeom>
        </p:spPr>
        <p:txBody>
          <a:bodyPr vert="horz" wrap="square" lIns="0" tIns="14604" rIns="0" bIns="0" rtlCol="0">
            <a:spAutoFit/>
          </a:bodyPr>
          <a:lstStyle/>
          <a:p>
            <a:pPr marL="12700" marR="0" lvl="0" indent="0" defTabSz="914400" eaLnBrk="1" fontAlgn="auto" latinLnBrk="0" hangingPunct="1">
              <a:lnSpc>
                <a:spcPct val="100000"/>
              </a:lnSpc>
              <a:spcBef>
                <a:spcPts val="114"/>
              </a:spcBef>
              <a:spcAft>
                <a:spcPts val="0"/>
              </a:spcAft>
              <a:buClrTx/>
              <a:buSzTx/>
              <a:buFontTx/>
              <a:buNone/>
              <a:tabLst/>
              <a:defRPr/>
            </a:pPr>
            <a:r>
              <a:rPr kumimoji="0" lang="en-GB" sz="2950" b="1" i="0" u="none" strike="noStrike" kern="0" cap="none" spc="0" normalizeH="0" baseline="0" noProof="0">
                <a:ln>
                  <a:noFill/>
                </a:ln>
                <a:solidFill>
                  <a:srgbClr val="FFFFFF"/>
                </a:solidFill>
                <a:effectLst/>
                <a:uLnTx/>
                <a:uFillTx/>
                <a:latin typeface="Exo 2 "/>
                <a:cs typeface="Exo 2 "/>
              </a:rPr>
              <a:t>​</a:t>
            </a:r>
            <a:endParaRPr kumimoji="0" lang="en-GB" sz="2950" b="1" i="0" u="none" strike="noStrike" kern="0" cap="none" spc="-10" normalizeH="0" baseline="0" noProof="0">
              <a:ln>
                <a:noFill/>
              </a:ln>
              <a:solidFill>
                <a:srgbClr val="FFFFFF"/>
              </a:solidFill>
              <a:effectLst/>
              <a:uLnTx/>
              <a:uFillTx/>
              <a:latin typeface="Exo 2 "/>
              <a:cs typeface="Exo 2 "/>
            </a:endParaRPr>
          </a:p>
        </p:txBody>
      </p:sp>
      <p:graphicFrame>
        <p:nvGraphicFramePr>
          <p:cNvPr id="12" name="Table 11">
            <a:extLst>
              <a:ext uri="{FF2B5EF4-FFF2-40B4-BE49-F238E27FC236}">
                <a16:creationId xmlns:a16="http://schemas.microsoft.com/office/drawing/2014/main" id="{EE1C65A4-22DC-26A5-CE2E-9D7D19056743}"/>
              </a:ext>
            </a:extLst>
          </p:cNvPr>
          <p:cNvGraphicFramePr>
            <a:graphicFrameLocks noGrp="1"/>
          </p:cNvGraphicFramePr>
          <p:nvPr>
            <p:extLst>
              <p:ext uri="{D42A27DB-BD31-4B8C-83A1-F6EECF244321}">
                <p14:modId xmlns:p14="http://schemas.microsoft.com/office/powerpoint/2010/main" val="2978766423"/>
              </p:ext>
            </p:extLst>
          </p:nvPr>
        </p:nvGraphicFramePr>
        <p:xfrm>
          <a:off x="604072" y="1019608"/>
          <a:ext cx="17454755" cy="8869680"/>
        </p:xfrm>
        <a:graphic>
          <a:graphicData uri="http://schemas.openxmlformats.org/drawingml/2006/table">
            <a:tbl>
              <a:tblPr firstRow="1" bandRow="1">
                <a:tableStyleId>{5C22544A-7EE6-4342-B048-85BDC9FD1C3A}</a:tableStyleId>
              </a:tblPr>
              <a:tblGrid>
                <a:gridCol w="9743202">
                  <a:extLst>
                    <a:ext uri="{9D8B030D-6E8A-4147-A177-3AD203B41FA5}">
                      <a16:colId xmlns:a16="http://schemas.microsoft.com/office/drawing/2014/main" val="1759041924"/>
                    </a:ext>
                  </a:extLst>
                </a:gridCol>
                <a:gridCol w="1011156">
                  <a:extLst>
                    <a:ext uri="{9D8B030D-6E8A-4147-A177-3AD203B41FA5}">
                      <a16:colId xmlns:a16="http://schemas.microsoft.com/office/drawing/2014/main" val="2604206331"/>
                    </a:ext>
                  </a:extLst>
                </a:gridCol>
                <a:gridCol w="6700397">
                  <a:extLst>
                    <a:ext uri="{9D8B030D-6E8A-4147-A177-3AD203B41FA5}">
                      <a16:colId xmlns:a16="http://schemas.microsoft.com/office/drawing/2014/main" val="3094877385"/>
                    </a:ext>
                  </a:extLst>
                </a:gridCol>
              </a:tblGrid>
              <a:tr h="334922">
                <a:tc>
                  <a:txBody>
                    <a:bodyPr/>
                    <a:lstStyle/>
                    <a:p>
                      <a:pPr lvl="0" algn="l">
                        <a:buNone/>
                      </a:pPr>
                      <a:r>
                        <a:rPr lang="en-US" sz="3000" b="0" i="0" u="none" strike="noStrike" noProof="0">
                          <a:solidFill>
                            <a:srgbClr val="000000"/>
                          </a:solidFill>
                          <a:latin typeface="Calibri"/>
                        </a:rPr>
                        <a:t>To be used</a:t>
                      </a:r>
                      <a:endParaRPr lang="en-US" sz="3000">
                        <a:latin typeface="Calibri"/>
                      </a:endParaRPr>
                    </a:p>
                  </a:txBody>
                  <a:tcPr>
                    <a:lnL w="0">
                      <a:noFill/>
                    </a:lnL>
                    <a:lnR w="0">
                      <a:noFill/>
                    </a:lnR>
                    <a:lnT w="0">
                      <a:noFill/>
                    </a:lnT>
                    <a:lnB w="0">
                      <a:noFill/>
                    </a:lnB>
                  </a:tcPr>
                </a:tc>
                <a:tc>
                  <a:txBody>
                    <a:bodyPr/>
                    <a:lstStyle/>
                    <a:p>
                      <a:pPr lvl="0" algn="l">
                        <a:buNone/>
                      </a:pPr>
                      <a:endParaRPr lang="en-US" sz="3000" b="0" i="0" u="none" strike="noStrike" noProof="0">
                        <a:solidFill>
                          <a:srgbClr val="000000"/>
                        </a:solidFill>
                        <a:latin typeface="Calibri"/>
                      </a:endParaRPr>
                    </a:p>
                  </a:txBody>
                  <a:tcPr>
                    <a:lnL w="0">
                      <a:noFill/>
                    </a:lnL>
                    <a:lnR w="0">
                      <a:noFill/>
                    </a:lnR>
                    <a:lnT w="0">
                      <a:noFill/>
                    </a:lnT>
                    <a:lnB w="0">
                      <a:noFill/>
                    </a:lnB>
                    <a:noFill/>
                  </a:tcPr>
                </a:tc>
                <a:tc>
                  <a:txBody>
                    <a:bodyPr/>
                    <a:lstStyle/>
                    <a:p>
                      <a:pPr lvl="0" algn="l">
                        <a:buNone/>
                      </a:pPr>
                      <a:r>
                        <a:rPr lang="en-US" sz="3000" b="0" i="0" u="none" strike="noStrike" noProof="0">
                          <a:solidFill>
                            <a:srgbClr val="000000"/>
                          </a:solidFill>
                          <a:latin typeface="Calibri"/>
                        </a:rPr>
                        <a:t>Avoid</a:t>
                      </a:r>
                      <a:endParaRPr lang="en-US" sz="3000">
                        <a:latin typeface="Calibri"/>
                      </a:endParaRPr>
                    </a:p>
                  </a:txBody>
                  <a:tcPr>
                    <a:lnL w="0">
                      <a:noFill/>
                    </a:lnL>
                    <a:lnR w="0">
                      <a:noFill/>
                    </a:lnR>
                    <a:lnT w="0">
                      <a:noFill/>
                    </a:lnT>
                    <a:lnB w="0">
                      <a:noFill/>
                    </a:lnB>
                    <a:solidFill>
                      <a:schemeClr val="accent2">
                        <a:lumMod val="75000"/>
                      </a:schemeClr>
                    </a:solidFill>
                  </a:tcPr>
                </a:tc>
                <a:extLst>
                  <a:ext uri="{0D108BD9-81ED-4DB2-BD59-A6C34878D82A}">
                    <a16:rowId xmlns:a16="http://schemas.microsoft.com/office/drawing/2014/main" val="2428153166"/>
                  </a:ext>
                </a:extLst>
              </a:tr>
              <a:tr h="456712">
                <a:tc>
                  <a:txBody>
                    <a:bodyPr/>
                    <a:lstStyle/>
                    <a:p>
                      <a:pPr lvl="0" algn="l">
                        <a:buNone/>
                      </a:pPr>
                      <a:endParaRPr lang="en-US" sz="3000" b="0" i="0" u="none" strike="noStrike" noProof="0">
                        <a:solidFill>
                          <a:srgbClr val="000000"/>
                        </a:solidFill>
                        <a:latin typeface="Calibri"/>
                      </a:endParaRPr>
                    </a:p>
                  </a:txBody>
                  <a:tcPr>
                    <a:lnL w="0">
                      <a:noFill/>
                    </a:lnL>
                    <a:lnR w="0">
                      <a:noFill/>
                    </a:lnR>
                    <a:lnT w="0">
                      <a:noFill/>
                    </a:lnT>
                    <a:lnB w="0">
                      <a:noFill/>
                    </a:lnB>
                    <a:noFill/>
                  </a:tcPr>
                </a:tc>
                <a:tc>
                  <a:txBody>
                    <a:bodyPr/>
                    <a:lstStyle/>
                    <a:p>
                      <a:pPr lvl="0" algn="l">
                        <a:buNone/>
                      </a:pPr>
                      <a:endParaRPr lang="en-US" sz="3000" b="0" i="0" u="none" strike="noStrike" noProof="0">
                        <a:solidFill>
                          <a:srgbClr val="000000"/>
                        </a:solidFill>
                        <a:latin typeface="Calibri"/>
                      </a:endParaRPr>
                    </a:p>
                  </a:txBody>
                  <a:tcPr>
                    <a:lnL w="0">
                      <a:noFill/>
                    </a:lnL>
                    <a:lnR w="0">
                      <a:noFill/>
                    </a:lnR>
                    <a:lnT w="0">
                      <a:noFill/>
                    </a:lnT>
                    <a:lnB w="0">
                      <a:noFill/>
                    </a:lnB>
                    <a:noFill/>
                  </a:tcPr>
                </a:tc>
                <a:tc>
                  <a:txBody>
                    <a:bodyPr/>
                    <a:lstStyle/>
                    <a:p>
                      <a:pPr lvl="0" algn="l">
                        <a:buNone/>
                      </a:pPr>
                      <a:endParaRPr lang="en-US" sz="3000" b="0" i="0" u="none" strike="noStrike" noProof="0">
                        <a:solidFill>
                          <a:srgbClr val="000000"/>
                        </a:solidFill>
                        <a:latin typeface="Calibri"/>
                      </a:endParaRPr>
                    </a:p>
                  </a:txBody>
                  <a:tcPr>
                    <a:lnL w="0">
                      <a:noFill/>
                    </a:lnL>
                    <a:lnR w="0">
                      <a:noFill/>
                    </a:lnR>
                    <a:lnT w="0">
                      <a:noFill/>
                    </a:lnT>
                    <a:lnB w="0">
                      <a:noFill/>
                    </a:lnB>
                    <a:noFill/>
                  </a:tcPr>
                </a:tc>
                <a:extLst>
                  <a:ext uri="{0D108BD9-81ED-4DB2-BD59-A6C34878D82A}">
                    <a16:rowId xmlns:a16="http://schemas.microsoft.com/office/drawing/2014/main" val="2741189081"/>
                  </a:ext>
                </a:extLst>
              </a:tr>
              <a:tr h="1644165">
                <a:tc>
                  <a:txBody>
                    <a:bodyPr/>
                    <a:lstStyle/>
                    <a:p>
                      <a:pPr marL="342900" lvl="0" indent="-342900" algn="l">
                        <a:lnSpc>
                          <a:spcPct val="100000"/>
                        </a:lnSpc>
                        <a:spcBef>
                          <a:spcPts val="0"/>
                        </a:spcBef>
                        <a:spcAft>
                          <a:spcPts val="0"/>
                        </a:spcAft>
                        <a:buFont typeface="Arial"/>
                        <a:buChar char="•"/>
                      </a:pPr>
                      <a:r>
                        <a:rPr lang="en-US" sz="3000" b="0" i="0" u="none" strike="noStrike" noProof="0">
                          <a:latin typeface="Calibri"/>
                        </a:rPr>
                        <a:t>farmers and workers  around the world</a:t>
                      </a:r>
                      <a:endParaRPr lang="en-US" sz="3000">
                        <a:latin typeface="Calibri"/>
                      </a:endParaRPr>
                    </a:p>
                    <a:p>
                      <a:pPr marL="342900" lvl="0" indent="-342900" algn="l">
                        <a:lnSpc>
                          <a:spcPct val="100000"/>
                        </a:lnSpc>
                        <a:spcBef>
                          <a:spcPts val="0"/>
                        </a:spcBef>
                        <a:spcAft>
                          <a:spcPts val="0"/>
                        </a:spcAft>
                        <a:buFont typeface="Arial"/>
                        <a:buChar char="•"/>
                      </a:pPr>
                      <a:r>
                        <a:rPr lang="en-US" sz="3000" b="0" i="0" u="none" strike="noStrike" noProof="0">
                          <a:latin typeface="Calibri"/>
                        </a:rPr>
                        <a:t>farmers in &lt;name of country/region&gt; e.g. Ecuador or Latin America</a:t>
                      </a:r>
                      <a:endParaRPr lang="en-US" sz="3000">
                        <a:latin typeface="Calibri"/>
                      </a:endParaRPr>
                    </a:p>
                    <a:p>
                      <a:pPr marL="342900" lvl="0" indent="-342900" algn="l">
                        <a:lnSpc>
                          <a:spcPct val="100000"/>
                        </a:lnSpc>
                        <a:spcBef>
                          <a:spcPts val="0"/>
                        </a:spcBef>
                        <a:spcAft>
                          <a:spcPts val="0"/>
                        </a:spcAft>
                        <a:buFont typeface="Arial"/>
                        <a:buChar char="•"/>
                      </a:pPr>
                      <a:r>
                        <a:rPr lang="en-US" sz="3000" b="0" i="0" u="none" strike="noStrike" noProof="0">
                          <a:latin typeface="Calibri"/>
                        </a:rPr>
                        <a:t>countries of origin</a:t>
                      </a:r>
                      <a:endParaRPr lang="en-US" sz="3000">
                        <a:latin typeface="Calibri"/>
                      </a:endParaRPr>
                    </a:p>
                    <a:p>
                      <a:pPr marL="342900" lvl="0" indent="-342900" algn="l">
                        <a:lnSpc>
                          <a:spcPct val="100000"/>
                        </a:lnSpc>
                        <a:spcBef>
                          <a:spcPts val="0"/>
                        </a:spcBef>
                        <a:spcAft>
                          <a:spcPts val="0"/>
                        </a:spcAft>
                        <a:buFont typeface="Arial"/>
                        <a:buChar char="•"/>
                      </a:pPr>
                      <a:r>
                        <a:rPr lang="en-US" sz="3000" b="0" i="0" u="none" strike="noStrike" noProof="0">
                          <a:latin typeface="Calibri"/>
                        </a:rPr>
                        <a:t>countries disadvantaged by unfair global trade structures</a:t>
                      </a:r>
                      <a:endParaRPr lang="en-US" sz="3000">
                        <a:latin typeface="Calibri"/>
                      </a:endParaRPr>
                    </a:p>
                  </a:txBody>
                  <a:tcPr>
                    <a:lnL w="0">
                      <a:noFill/>
                    </a:lnL>
                    <a:lnR w="0">
                      <a:noFill/>
                    </a:lnR>
                    <a:lnT w="0">
                      <a:noFill/>
                    </a:lnT>
                    <a:lnB w="0">
                      <a:noFill/>
                    </a:lnB>
                    <a:solidFill>
                      <a:schemeClr val="accent1">
                        <a:lumMod val="20000"/>
                        <a:lumOff val="80000"/>
                      </a:schemeClr>
                    </a:solidFill>
                  </a:tcPr>
                </a:tc>
                <a:tc>
                  <a:txBody>
                    <a:bodyPr/>
                    <a:lstStyle/>
                    <a:p>
                      <a:pPr marL="342900" lvl="0" indent="-342900" algn="l">
                        <a:buFont typeface="Arial"/>
                        <a:buChar char="•"/>
                      </a:pPr>
                      <a:endParaRPr lang="en-US" sz="3000" b="0" i="0" u="none" strike="noStrike" noProof="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r>
                        <a:rPr lang="en-US" sz="3000" b="0" i="0" u="none" strike="noStrike" noProof="0"/>
                        <a:t>developing countries</a:t>
                      </a:r>
                    </a:p>
                    <a:p>
                      <a:pPr marL="342900" lvl="0" indent="-342900" algn="l">
                        <a:lnSpc>
                          <a:spcPct val="100000"/>
                        </a:lnSpc>
                        <a:spcBef>
                          <a:spcPts val="0"/>
                        </a:spcBef>
                        <a:spcAft>
                          <a:spcPts val="0"/>
                        </a:spcAft>
                        <a:buFont typeface="Arial"/>
                        <a:buChar char="•"/>
                      </a:pPr>
                      <a:endParaRPr lang="en-US" sz="3000" b="0" i="0" u="none" strike="noStrike" noProof="0"/>
                    </a:p>
                    <a:p>
                      <a:pPr marL="342900" lvl="0" indent="-342900" algn="l">
                        <a:lnSpc>
                          <a:spcPct val="100000"/>
                        </a:lnSpc>
                        <a:spcBef>
                          <a:spcPts val="0"/>
                        </a:spcBef>
                        <a:spcAft>
                          <a:spcPts val="0"/>
                        </a:spcAft>
                        <a:buFont typeface="Arial"/>
                        <a:buChar char="•"/>
                      </a:pPr>
                      <a:r>
                        <a:rPr lang="en-US" sz="3000" b="0" i="0" u="none" strike="noStrike" noProof="0"/>
                        <a:t>producers in the Global South</a:t>
                      </a:r>
                      <a:endParaRPr lang="en-US" sz="3000"/>
                    </a:p>
                    <a:p>
                      <a:pPr marL="0" lvl="0" indent="0" algn="l">
                        <a:lnSpc>
                          <a:spcPct val="100000"/>
                        </a:lnSpc>
                        <a:spcBef>
                          <a:spcPts val="0"/>
                        </a:spcBef>
                        <a:spcAft>
                          <a:spcPts val="0"/>
                        </a:spcAft>
                        <a:buFont typeface="Arial"/>
                        <a:buNone/>
                      </a:pPr>
                      <a:endParaRPr lang="en-US" sz="3000" b="0" i="0" u="none" strike="noStrike" noProof="0"/>
                    </a:p>
                    <a:p>
                      <a:pPr marL="342900" lvl="0" indent="-342900" algn="l">
                        <a:lnSpc>
                          <a:spcPct val="100000"/>
                        </a:lnSpc>
                        <a:spcBef>
                          <a:spcPts val="0"/>
                        </a:spcBef>
                        <a:spcAft>
                          <a:spcPts val="0"/>
                        </a:spcAft>
                        <a:buFont typeface="Arial"/>
                        <a:buChar char="•"/>
                      </a:pPr>
                      <a:r>
                        <a:rPr lang="en-US" sz="3000" b="0" i="0" u="none" strike="noStrike" noProof="0"/>
                        <a:t>Global South /Global North</a:t>
                      </a:r>
                      <a:endParaRPr lang="en-US" sz="3000"/>
                    </a:p>
                  </a:txBody>
                  <a:tcPr>
                    <a:lnL w="0">
                      <a:noFill/>
                    </a:lnL>
                    <a:lnR w="0">
                      <a:noFill/>
                    </a:lnR>
                    <a:lnT w="0">
                      <a:noFill/>
                    </a:lnT>
                    <a:lnB w="0">
                      <a:noFill/>
                    </a:lnB>
                    <a:solidFill>
                      <a:schemeClr val="accent2">
                        <a:lumMod val="20000"/>
                        <a:lumOff val="80000"/>
                      </a:schemeClr>
                    </a:solidFill>
                  </a:tcPr>
                </a:tc>
                <a:extLst>
                  <a:ext uri="{0D108BD9-81ED-4DB2-BD59-A6C34878D82A}">
                    <a16:rowId xmlns:a16="http://schemas.microsoft.com/office/drawing/2014/main" val="3895169683"/>
                  </a:ext>
                </a:extLst>
              </a:tr>
              <a:tr h="456712">
                <a:tc>
                  <a:txBody>
                    <a:bodyPr/>
                    <a:lstStyle/>
                    <a:p>
                      <a:pPr marL="342900" lvl="0" indent="-342900" algn="l">
                        <a:lnSpc>
                          <a:spcPct val="100000"/>
                        </a:lnSpc>
                        <a:spcBef>
                          <a:spcPts val="0"/>
                        </a:spcBef>
                        <a:spcAft>
                          <a:spcPts val="0"/>
                        </a:spcAft>
                        <a:buFont typeface="Arial"/>
                        <a:buChar char="•"/>
                      </a:pPr>
                      <a:endParaRPr lang="en-US" sz="3000" b="0" i="0" u="none" strike="noStrike" noProof="0">
                        <a:latin typeface="Calibri"/>
                      </a:endParaRPr>
                    </a:p>
                  </a:txBody>
                  <a:tcPr>
                    <a:lnL w="0">
                      <a:noFill/>
                    </a:lnL>
                    <a:lnR w="0">
                      <a:noFill/>
                    </a:lnR>
                    <a:lnT w="0">
                      <a:noFill/>
                    </a:lnT>
                    <a:lnB w="0">
                      <a:noFill/>
                    </a:lnB>
                    <a:noFill/>
                  </a:tcPr>
                </a:tc>
                <a:tc>
                  <a:txBody>
                    <a:bodyPr/>
                    <a:lstStyle/>
                    <a:p>
                      <a:pPr marL="342900" lvl="0" indent="-342900" algn="l">
                        <a:buFont typeface="Arial"/>
                        <a:buChar char="•"/>
                      </a:pPr>
                      <a:endParaRPr lang="en-US" sz="3000" b="0" i="0" u="none" strike="noStrike" noProof="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endParaRPr lang="en-US" sz="3000"/>
                    </a:p>
                  </a:txBody>
                  <a:tcPr>
                    <a:lnL w="0">
                      <a:noFill/>
                    </a:lnL>
                    <a:lnR w="0">
                      <a:noFill/>
                    </a:lnR>
                    <a:lnT w="0">
                      <a:noFill/>
                    </a:lnT>
                    <a:lnB w="0">
                      <a:noFill/>
                    </a:lnB>
                    <a:noFill/>
                  </a:tcPr>
                </a:tc>
                <a:extLst>
                  <a:ext uri="{0D108BD9-81ED-4DB2-BD59-A6C34878D82A}">
                    <a16:rowId xmlns:a16="http://schemas.microsoft.com/office/drawing/2014/main" val="2083204736"/>
                  </a:ext>
                </a:extLst>
              </a:tr>
              <a:tr h="2222668">
                <a:tc>
                  <a:txBody>
                    <a:bodyPr/>
                    <a:lstStyle/>
                    <a:p>
                      <a:pPr marL="342900" lvl="0" indent="-342900" algn="l">
                        <a:lnSpc>
                          <a:spcPct val="100000"/>
                        </a:lnSpc>
                        <a:spcBef>
                          <a:spcPts val="0"/>
                        </a:spcBef>
                        <a:spcAft>
                          <a:spcPts val="0"/>
                        </a:spcAft>
                        <a:buFont typeface="Arial"/>
                        <a:buChar char="•"/>
                      </a:pPr>
                      <a:r>
                        <a:rPr lang="en-US" sz="3000" b="0" i="0" u="none" strike="noStrike" noProof="0"/>
                        <a:t>farmers earning low incomes</a:t>
                      </a:r>
                      <a:endParaRPr lang="en-US" sz="3000"/>
                    </a:p>
                    <a:p>
                      <a:pPr marL="342900" lvl="0" indent="-342900" algn="l">
                        <a:lnSpc>
                          <a:spcPct val="100000"/>
                        </a:lnSpc>
                        <a:spcBef>
                          <a:spcPts val="0"/>
                        </a:spcBef>
                        <a:spcAft>
                          <a:spcPts val="0"/>
                        </a:spcAft>
                        <a:buFont typeface="Arial"/>
                        <a:buChar char="•"/>
                      </a:pPr>
                      <a:r>
                        <a:rPr lang="en-US" sz="3000" b="0" i="0" u="none" strike="noStrike" noProof="0"/>
                        <a:t>workers earning low wages</a:t>
                      </a:r>
                      <a:endParaRPr lang="en-US" sz="3000"/>
                    </a:p>
                    <a:p>
                      <a:pPr marL="342900" lvl="0" indent="-342900" algn="l">
                        <a:lnSpc>
                          <a:spcPct val="100000"/>
                        </a:lnSpc>
                        <a:spcBef>
                          <a:spcPts val="0"/>
                        </a:spcBef>
                        <a:spcAft>
                          <a:spcPts val="0"/>
                        </a:spcAft>
                        <a:buFont typeface="Arial"/>
                        <a:buChar char="•"/>
                      </a:pPr>
                      <a:r>
                        <a:rPr lang="en-US" sz="3000" b="0" i="0" u="none" strike="noStrike" noProof="0"/>
                        <a:t>farmers and workers who struggle with low incomes/struggle to provide for their families </a:t>
                      </a:r>
                      <a:endParaRPr lang="en-US" sz="3000"/>
                    </a:p>
                    <a:p>
                      <a:pPr marL="342900" lvl="0" indent="-342900" algn="l">
                        <a:buFont typeface="Arial"/>
                        <a:buChar char="•"/>
                      </a:pPr>
                      <a:endParaRPr lang="en-US" sz="3000">
                        <a:latin typeface="Exo 2"/>
                      </a:endParaRPr>
                    </a:p>
                  </a:txBody>
                  <a:tcPr>
                    <a:lnL w="0">
                      <a:noFill/>
                    </a:lnL>
                    <a:lnR w="0">
                      <a:noFill/>
                    </a:lnR>
                    <a:lnT w="0">
                      <a:noFill/>
                    </a:lnT>
                    <a:lnB w="0">
                      <a:noFill/>
                    </a:lnB>
                    <a:solidFill>
                      <a:schemeClr val="accent1">
                        <a:lumMod val="20000"/>
                        <a:lumOff val="80000"/>
                      </a:schemeClr>
                    </a:solidFill>
                  </a:tcPr>
                </a:tc>
                <a:tc>
                  <a:txBody>
                    <a:bodyPr/>
                    <a:lstStyle/>
                    <a:p>
                      <a:pPr marL="342900" lvl="0" indent="-342900" algn="l">
                        <a:buFont typeface="Arial"/>
                        <a:buChar char="•"/>
                      </a:pPr>
                      <a:endParaRPr lang="en-US" sz="300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r>
                        <a:rPr lang="en-US" sz="3000" b="0" i="0" u="none" strike="noStrike" noProof="0"/>
                        <a:t>poor farmers</a:t>
                      </a:r>
                    </a:p>
                    <a:p>
                      <a:pPr marL="342900" lvl="0" indent="-342900" algn="l">
                        <a:lnSpc>
                          <a:spcPct val="100000"/>
                        </a:lnSpc>
                        <a:spcBef>
                          <a:spcPts val="0"/>
                        </a:spcBef>
                        <a:spcAft>
                          <a:spcPts val="0"/>
                        </a:spcAft>
                        <a:buFont typeface="Arial"/>
                        <a:buChar char="•"/>
                      </a:pPr>
                      <a:endParaRPr lang="en-US" sz="3000"/>
                    </a:p>
                    <a:p>
                      <a:pPr marL="342900" lvl="0" indent="-342900" algn="l">
                        <a:lnSpc>
                          <a:spcPct val="100000"/>
                        </a:lnSpc>
                        <a:spcBef>
                          <a:spcPts val="0"/>
                        </a:spcBef>
                        <a:spcAft>
                          <a:spcPts val="0"/>
                        </a:spcAft>
                        <a:buFont typeface="Arial"/>
                        <a:buChar char="•"/>
                      </a:pPr>
                      <a:r>
                        <a:rPr lang="en-US" sz="3000" b="0" i="0" u="none" strike="noStrike" noProof="0"/>
                        <a:t>impoverished workers</a:t>
                      </a:r>
                    </a:p>
                    <a:p>
                      <a:pPr marL="342900" lvl="0" indent="-342900" algn="l">
                        <a:lnSpc>
                          <a:spcPct val="100000"/>
                        </a:lnSpc>
                        <a:spcBef>
                          <a:spcPts val="0"/>
                        </a:spcBef>
                        <a:spcAft>
                          <a:spcPts val="0"/>
                        </a:spcAft>
                        <a:buFont typeface="Arial"/>
                        <a:buChar char="•"/>
                      </a:pPr>
                      <a:endParaRPr lang="en-US" sz="3000"/>
                    </a:p>
                    <a:p>
                      <a:pPr marL="342900" lvl="0" indent="-342900" algn="l">
                        <a:buFont typeface="Arial"/>
                        <a:buChar char="•"/>
                      </a:pPr>
                      <a:r>
                        <a:rPr lang="en-US" sz="3000" b="0" i="0" u="none" strike="noStrike" noProof="0"/>
                        <a:t>farmers in poor countries</a:t>
                      </a:r>
                      <a:endParaRPr lang="en-US" sz="3000"/>
                    </a:p>
                  </a:txBody>
                  <a:tcPr>
                    <a:lnL w="0">
                      <a:noFill/>
                    </a:lnL>
                    <a:lnR w="0">
                      <a:noFill/>
                    </a:lnR>
                    <a:lnT w="0">
                      <a:noFill/>
                    </a:lnT>
                    <a:lnB w="0">
                      <a:noFill/>
                    </a:lnB>
                    <a:solidFill>
                      <a:schemeClr val="accent2">
                        <a:lumMod val="20000"/>
                        <a:lumOff val="80000"/>
                      </a:schemeClr>
                    </a:solidFill>
                  </a:tcPr>
                </a:tc>
                <a:extLst>
                  <a:ext uri="{0D108BD9-81ED-4DB2-BD59-A6C34878D82A}">
                    <a16:rowId xmlns:a16="http://schemas.microsoft.com/office/drawing/2014/main" val="1016738518"/>
                  </a:ext>
                </a:extLst>
              </a:tr>
              <a:tr h="456712">
                <a:tc>
                  <a:txBody>
                    <a:bodyPr/>
                    <a:lstStyle/>
                    <a:p>
                      <a:pPr marL="342900" lvl="0" indent="-342900" algn="l">
                        <a:buFont typeface="Arial"/>
                        <a:buChar char="•"/>
                      </a:pPr>
                      <a:endParaRPr lang="en-US" sz="3000">
                        <a:latin typeface="Exo 2"/>
                      </a:endParaRPr>
                    </a:p>
                  </a:txBody>
                  <a:tcPr>
                    <a:lnL w="0">
                      <a:noFill/>
                    </a:lnL>
                    <a:lnR w="0">
                      <a:noFill/>
                    </a:lnR>
                    <a:lnT w="0">
                      <a:noFill/>
                    </a:lnT>
                    <a:lnB w="0">
                      <a:noFill/>
                    </a:lnB>
                    <a:noFill/>
                  </a:tcPr>
                </a:tc>
                <a:tc>
                  <a:txBody>
                    <a:bodyPr/>
                    <a:lstStyle/>
                    <a:p>
                      <a:pPr marL="342900" lvl="0" indent="-342900" algn="l">
                        <a:buFont typeface="Arial"/>
                        <a:buChar char="•"/>
                      </a:pPr>
                      <a:endParaRPr lang="en-US" sz="3000">
                        <a:latin typeface="Exo 2"/>
                      </a:endParaRPr>
                    </a:p>
                  </a:txBody>
                  <a:tcPr>
                    <a:lnL w="0">
                      <a:noFill/>
                    </a:lnL>
                    <a:lnR w="0">
                      <a:noFill/>
                    </a:lnR>
                    <a:lnT w="0">
                      <a:noFill/>
                    </a:lnT>
                    <a:lnB w="0">
                      <a:noFill/>
                    </a:lnB>
                    <a:noFill/>
                  </a:tcPr>
                </a:tc>
                <a:tc>
                  <a:txBody>
                    <a:bodyPr/>
                    <a:lstStyle/>
                    <a:p>
                      <a:pPr marL="342900" lvl="0" indent="-342900" algn="l">
                        <a:buFont typeface="Arial"/>
                        <a:buChar char="•"/>
                      </a:pPr>
                      <a:endParaRPr lang="en-US" sz="3000" b="0" i="0" u="none" strike="noStrike" noProof="0"/>
                    </a:p>
                  </a:txBody>
                  <a:tcPr>
                    <a:lnL w="0">
                      <a:noFill/>
                    </a:lnL>
                    <a:lnR w="0">
                      <a:noFill/>
                    </a:lnR>
                    <a:lnT w="0">
                      <a:noFill/>
                    </a:lnT>
                    <a:lnB w="0">
                      <a:noFill/>
                    </a:lnB>
                    <a:noFill/>
                  </a:tcPr>
                </a:tc>
                <a:extLst>
                  <a:ext uri="{0D108BD9-81ED-4DB2-BD59-A6C34878D82A}">
                    <a16:rowId xmlns:a16="http://schemas.microsoft.com/office/drawing/2014/main" val="2262382436"/>
                  </a:ext>
                </a:extLst>
              </a:tr>
              <a:tr h="666083">
                <a:tc>
                  <a:txBody>
                    <a:bodyPr/>
                    <a:lstStyle/>
                    <a:p>
                      <a:pPr marL="342900" lvl="0" indent="-342900" algn="l">
                        <a:lnSpc>
                          <a:spcPct val="100000"/>
                        </a:lnSpc>
                        <a:spcBef>
                          <a:spcPts val="0"/>
                        </a:spcBef>
                        <a:spcAft>
                          <a:spcPts val="0"/>
                        </a:spcAft>
                        <a:buFont typeface="Arial"/>
                        <a:buChar char="•"/>
                      </a:pPr>
                      <a:r>
                        <a:rPr lang="en-US" sz="3000" b="0" i="0" u="none" strike="noStrike" noProof="0"/>
                        <a:t>farmers and workers disadvantaged by global trade</a:t>
                      </a:r>
                      <a:endParaRPr lang="en-US" sz="3000"/>
                    </a:p>
                    <a:p>
                      <a:pPr marL="342900" lvl="0" indent="-342900" algn="l">
                        <a:lnSpc>
                          <a:spcPct val="100000"/>
                        </a:lnSpc>
                        <a:spcBef>
                          <a:spcPts val="0"/>
                        </a:spcBef>
                        <a:spcAft>
                          <a:spcPts val="0"/>
                        </a:spcAft>
                        <a:buFont typeface="Arial"/>
                        <a:buChar char="•"/>
                      </a:pPr>
                      <a:r>
                        <a:rPr lang="en-US" sz="3000" b="0" i="0" u="none" strike="noStrike" noProof="0"/>
                        <a:t>farmers earning less due to…</a:t>
                      </a:r>
                      <a:endParaRPr lang="en-US" sz="3000"/>
                    </a:p>
                    <a:p>
                      <a:pPr marL="342900" lvl="0" indent="-342900" algn="l">
                        <a:lnSpc>
                          <a:spcPct val="100000"/>
                        </a:lnSpc>
                        <a:spcBef>
                          <a:spcPts val="0"/>
                        </a:spcBef>
                        <a:spcAft>
                          <a:spcPts val="0"/>
                        </a:spcAft>
                        <a:buFont typeface="Arial"/>
                        <a:buChar char="•"/>
                      </a:pPr>
                      <a:r>
                        <a:rPr lang="en-US" sz="3000" b="0" i="0" u="none" strike="noStrike" noProof="0"/>
                        <a:t>workers who are unable to organize/join a union or organized </a:t>
                      </a:r>
                      <a:r>
                        <a:rPr lang="en-US" sz="3000" b="0" i="0" u="none" strike="noStrike" noProof="0" err="1"/>
                        <a:t>labour</a:t>
                      </a:r>
                      <a:r>
                        <a:rPr lang="en-US" sz="3000" b="0" i="0" u="none" strike="noStrike" noProof="0"/>
                        <a:t> groups</a:t>
                      </a:r>
                      <a:endParaRPr lang="en-US" sz="3000"/>
                    </a:p>
                  </a:txBody>
                  <a:tcPr>
                    <a:lnL w="0">
                      <a:noFill/>
                    </a:lnL>
                    <a:lnR w="0">
                      <a:noFill/>
                    </a:lnR>
                    <a:lnT w="0">
                      <a:noFill/>
                    </a:lnT>
                    <a:lnB w="0">
                      <a:noFill/>
                    </a:lnB>
                    <a:solidFill>
                      <a:schemeClr val="accent1">
                        <a:lumMod val="20000"/>
                        <a:lumOff val="80000"/>
                      </a:schemeClr>
                    </a:solidFill>
                  </a:tcPr>
                </a:tc>
                <a:tc>
                  <a:txBody>
                    <a:bodyPr/>
                    <a:lstStyle/>
                    <a:p>
                      <a:pPr marL="342900" lvl="0" indent="-342900" algn="l">
                        <a:buFont typeface="Arial"/>
                        <a:buChar char="•"/>
                      </a:pPr>
                      <a:endParaRPr lang="en-US" sz="300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r>
                        <a:rPr lang="en-US" sz="3000" b="0" i="0" u="none" strike="noStrike" noProof="0"/>
                        <a:t>disadvantaged farmers and workers</a:t>
                      </a:r>
                      <a:endParaRPr lang="en-US" sz="3000"/>
                    </a:p>
                    <a:p>
                      <a:pPr marL="342900" lvl="0" indent="-342900" algn="l">
                        <a:lnSpc>
                          <a:spcPct val="100000"/>
                        </a:lnSpc>
                        <a:spcBef>
                          <a:spcPts val="0"/>
                        </a:spcBef>
                        <a:spcAft>
                          <a:spcPts val="0"/>
                        </a:spcAft>
                        <a:buFont typeface="Arial"/>
                        <a:buChar char="•"/>
                      </a:pPr>
                      <a:r>
                        <a:rPr lang="en-US" sz="3000" b="0" i="0" u="none" strike="noStrike" noProof="0" err="1"/>
                        <a:t>marginalised</a:t>
                      </a:r>
                      <a:r>
                        <a:rPr lang="en-US" sz="3000" b="0" i="0" u="none" strike="noStrike" noProof="0"/>
                        <a:t> farmers</a:t>
                      </a:r>
                      <a:endParaRPr lang="en-US" sz="3000"/>
                    </a:p>
                    <a:p>
                      <a:pPr marL="342900" lvl="0" indent="-342900" algn="l">
                        <a:lnSpc>
                          <a:spcPct val="100000"/>
                        </a:lnSpc>
                        <a:spcBef>
                          <a:spcPts val="0"/>
                        </a:spcBef>
                        <a:spcAft>
                          <a:spcPts val="0"/>
                        </a:spcAft>
                        <a:buFont typeface="Arial"/>
                        <a:buChar char="•"/>
                      </a:pPr>
                      <a:r>
                        <a:rPr lang="en-US" sz="3000" b="0" i="0" u="none" strike="noStrike" noProof="0"/>
                        <a:t>exploited workers</a:t>
                      </a:r>
                      <a:endParaRPr lang="en-US" sz="3000"/>
                    </a:p>
                    <a:p>
                      <a:pPr marL="342900" lvl="0" indent="-342900" algn="l">
                        <a:buFont typeface="Arial"/>
                        <a:buChar char="•"/>
                      </a:pPr>
                      <a:r>
                        <a:rPr lang="en-US" sz="3000" b="0" i="0" u="none" strike="noStrike" noProof="0"/>
                        <a:t>vulnerable populations</a:t>
                      </a:r>
                      <a:endParaRPr lang="en-US" sz="3000"/>
                    </a:p>
                  </a:txBody>
                  <a:tcPr>
                    <a:lnL w="0">
                      <a:noFill/>
                    </a:lnL>
                    <a:lnR w="0">
                      <a:noFill/>
                    </a:lnR>
                    <a:lnT w="0">
                      <a:noFill/>
                    </a:lnT>
                    <a:lnB w="0">
                      <a:noFill/>
                    </a:lnB>
                    <a:solidFill>
                      <a:schemeClr val="accent2">
                        <a:lumMod val="20000"/>
                        <a:lumOff val="80000"/>
                      </a:schemeClr>
                    </a:solidFill>
                  </a:tcPr>
                </a:tc>
                <a:extLst>
                  <a:ext uri="{0D108BD9-81ED-4DB2-BD59-A6C34878D82A}">
                    <a16:rowId xmlns:a16="http://schemas.microsoft.com/office/drawing/2014/main" val="1842197285"/>
                  </a:ext>
                </a:extLst>
              </a:tr>
            </a:tbl>
          </a:graphicData>
        </a:graphic>
      </p:graphicFrame>
    </p:spTree>
    <p:extLst>
      <p:ext uri="{BB962C8B-B14F-4D97-AF65-F5344CB8AC3E}">
        <p14:creationId xmlns:p14="http://schemas.microsoft.com/office/powerpoint/2010/main" val="3161750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DF28BC5-8751-3B1A-B4C0-3DAD22DF0FDF}"/>
            </a:ext>
          </a:extLst>
        </p:cNvPr>
        <p:cNvGrpSpPr/>
        <p:nvPr/>
      </p:nvGrpSpPr>
      <p:grpSpPr>
        <a:xfrm>
          <a:off x="0" y="0"/>
          <a:ext cx="0" cy="0"/>
          <a:chOff x="0" y="0"/>
          <a:chExt cx="0" cy="0"/>
        </a:xfrm>
      </p:grpSpPr>
      <p:pic>
        <p:nvPicPr>
          <p:cNvPr id="6" name="object 6">
            <a:extLst>
              <a:ext uri="{FF2B5EF4-FFF2-40B4-BE49-F238E27FC236}">
                <a16:creationId xmlns:a16="http://schemas.microsoft.com/office/drawing/2014/main" id="{996F057C-F369-44C7-6325-A562193AD67F}"/>
              </a:ext>
            </a:extLst>
          </p:cNvPr>
          <p:cNvPicPr/>
          <p:nvPr/>
        </p:nvPicPr>
        <p:blipFill>
          <a:blip r:embed="rId4" cstate="print"/>
          <a:stretch>
            <a:fillRect/>
          </a:stretch>
        </p:blipFill>
        <p:spPr>
          <a:xfrm>
            <a:off x="18180096" y="22859"/>
            <a:ext cx="1764622" cy="1993498"/>
          </a:xfrm>
          <a:prstGeom prst="rect">
            <a:avLst/>
          </a:prstGeom>
        </p:spPr>
      </p:pic>
      <p:sp>
        <p:nvSpPr>
          <p:cNvPr id="14" name="object 14">
            <a:extLst>
              <a:ext uri="{FF2B5EF4-FFF2-40B4-BE49-F238E27FC236}">
                <a16:creationId xmlns:a16="http://schemas.microsoft.com/office/drawing/2014/main" id="{75895B10-DEDE-FA0F-220F-1D1B78A777E9}"/>
              </a:ext>
            </a:extLst>
          </p:cNvPr>
          <p:cNvSpPr txBox="1"/>
          <p:nvPr/>
        </p:nvSpPr>
        <p:spPr>
          <a:xfrm>
            <a:off x="4047023" y="8824862"/>
            <a:ext cx="10568855" cy="468717"/>
          </a:xfrm>
          <a:prstGeom prst="rect">
            <a:avLst/>
          </a:prstGeom>
        </p:spPr>
        <p:txBody>
          <a:bodyPr vert="horz" wrap="square" lIns="0" tIns="14604" rIns="0" bIns="0" rtlCol="0">
            <a:spAutoFit/>
          </a:bodyPr>
          <a:lstStyle/>
          <a:p>
            <a:pPr marL="12700" marR="0" lvl="0" indent="0" defTabSz="914400" eaLnBrk="1" fontAlgn="auto" latinLnBrk="0" hangingPunct="1">
              <a:lnSpc>
                <a:spcPct val="100000"/>
              </a:lnSpc>
              <a:spcBef>
                <a:spcPts val="114"/>
              </a:spcBef>
              <a:spcAft>
                <a:spcPts val="0"/>
              </a:spcAft>
              <a:buClrTx/>
              <a:buSzTx/>
              <a:buFontTx/>
              <a:buNone/>
              <a:tabLst/>
              <a:defRPr/>
            </a:pPr>
            <a:r>
              <a:rPr kumimoji="0" lang="en-GB" sz="2950" b="1" i="0" u="none" strike="noStrike" kern="0" cap="none" spc="0" normalizeH="0" baseline="0" noProof="0">
                <a:ln>
                  <a:noFill/>
                </a:ln>
                <a:solidFill>
                  <a:srgbClr val="FFFFFF"/>
                </a:solidFill>
                <a:effectLst/>
                <a:uLnTx/>
                <a:uFillTx/>
                <a:latin typeface="Exo 2 "/>
                <a:cs typeface="Exo 2 "/>
              </a:rPr>
              <a:t>​</a:t>
            </a:r>
            <a:endParaRPr kumimoji="0" lang="en-GB" sz="2950" b="1" i="0" u="none" strike="noStrike" kern="0" cap="none" spc="-10" normalizeH="0" baseline="0" noProof="0">
              <a:ln>
                <a:noFill/>
              </a:ln>
              <a:solidFill>
                <a:srgbClr val="FFFFFF"/>
              </a:solidFill>
              <a:effectLst/>
              <a:uLnTx/>
              <a:uFillTx/>
              <a:latin typeface="Exo 2 "/>
              <a:cs typeface="Exo 2 "/>
            </a:endParaRPr>
          </a:p>
        </p:txBody>
      </p:sp>
      <p:graphicFrame>
        <p:nvGraphicFramePr>
          <p:cNvPr id="12" name="Table 11">
            <a:extLst>
              <a:ext uri="{FF2B5EF4-FFF2-40B4-BE49-F238E27FC236}">
                <a16:creationId xmlns:a16="http://schemas.microsoft.com/office/drawing/2014/main" id="{31BEAA8F-0D81-D9D3-FA6D-A3DDADCDBB49}"/>
              </a:ext>
            </a:extLst>
          </p:cNvPr>
          <p:cNvGraphicFramePr>
            <a:graphicFrameLocks noGrp="1"/>
          </p:cNvGraphicFramePr>
          <p:nvPr>
            <p:extLst>
              <p:ext uri="{D42A27DB-BD31-4B8C-83A1-F6EECF244321}">
                <p14:modId xmlns:p14="http://schemas.microsoft.com/office/powerpoint/2010/main" val="2025092119"/>
              </p:ext>
            </p:extLst>
          </p:nvPr>
        </p:nvGraphicFramePr>
        <p:xfrm>
          <a:off x="391719" y="153035"/>
          <a:ext cx="17788377" cy="11003280"/>
        </p:xfrm>
        <a:graphic>
          <a:graphicData uri="http://schemas.openxmlformats.org/drawingml/2006/table">
            <a:tbl>
              <a:tblPr firstRow="1" bandRow="1">
                <a:tableStyleId>{5C22544A-7EE6-4342-B048-85BDC9FD1C3A}</a:tableStyleId>
              </a:tblPr>
              <a:tblGrid>
                <a:gridCol w="8762986">
                  <a:extLst>
                    <a:ext uri="{9D8B030D-6E8A-4147-A177-3AD203B41FA5}">
                      <a16:colId xmlns:a16="http://schemas.microsoft.com/office/drawing/2014/main" val="1759041924"/>
                    </a:ext>
                  </a:extLst>
                </a:gridCol>
                <a:gridCol w="824392">
                  <a:extLst>
                    <a:ext uri="{9D8B030D-6E8A-4147-A177-3AD203B41FA5}">
                      <a16:colId xmlns:a16="http://schemas.microsoft.com/office/drawing/2014/main" val="2604206331"/>
                    </a:ext>
                  </a:extLst>
                </a:gridCol>
                <a:gridCol w="8200999">
                  <a:extLst>
                    <a:ext uri="{9D8B030D-6E8A-4147-A177-3AD203B41FA5}">
                      <a16:colId xmlns:a16="http://schemas.microsoft.com/office/drawing/2014/main" val="3094877385"/>
                    </a:ext>
                  </a:extLst>
                </a:gridCol>
              </a:tblGrid>
              <a:tr h="511643">
                <a:tc>
                  <a:txBody>
                    <a:bodyPr/>
                    <a:lstStyle/>
                    <a:p>
                      <a:pPr lvl="0" algn="l">
                        <a:buNone/>
                      </a:pPr>
                      <a:r>
                        <a:rPr lang="en-US" sz="2800" b="0" i="0" u="none" strike="noStrike" noProof="0">
                          <a:solidFill>
                            <a:srgbClr val="000000"/>
                          </a:solidFill>
                          <a:latin typeface="Calibri"/>
                        </a:rPr>
                        <a:t>To be used</a:t>
                      </a:r>
                      <a:endParaRPr lang="en-US" sz="2800">
                        <a:latin typeface="Calibri"/>
                      </a:endParaRPr>
                    </a:p>
                  </a:txBody>
                  <a:tcPr>
                    <a:lnL w="0">
                      <a:noFill/>
                    </a:lnL>
                    <a:lnR w="0">
                      <a:noFill/>
                    </a:lnR>
                    <a:lnT w="0">
                      <a:noFill/>
                    </a:lnT>
                    <a:lnB w="0">
                      <a:noFill/>
                    </a:lnB>
                  </a:tcPr>
                </a:tc>
                <a:tc>
                  <a:txBody>
                    <a:bodyPr/>
                    <a:lstStyle/>
                    <a:p>
                      <a:pPr lvl="0" algn="l">
                        <a:buNone/>
                      </a:pPr>
                      <a:endParaRPr lang="en-US" sz="2800" b="0" i="0" u="none" strike="noStrike" noProof="0">
                        <a:solidFill>
                          <a:srgbClr val="000000"/>
                        </a:solidFill>
                        <a:latin typeface="Calibri"/>
                      </a:endParaRPr>
                    </a:p>
                  </a:txBody>
                  <a:tcPr>
                    <a:lnL w="0">
                      <a:noFill/>
                    </a:lnL>
                    <a:lnR w="0">
                      <a:noFill/>
                    </a:lnR>
                    <a:lnT w="0">
                      <a:noFill/>
                    </a:lnT>
                    <a:lnB w="0">
                      <a:noFill/>
                    </a:lnB>
                    <a:noFill/>
                  </a:tcPr>
                </a:tc>
                <a:tc>
                  <a:txBody>
                    <a:bodyPr/>
                    <a:lstStyle/>
                    <a:p>
                      <a:pPr lvl="0" algn="l">
                        <a:buNone/>
                      </a:pPr>
                      <a:r>
                        <a:rPr lang="en-US" sz="2800" b="0" i="0" u="none" strike="noStrike" noProof="0">
                          <a:solidFill>
                            <a:srgbClr val="000000"/>
                          </a:solidFill>
                          <a:latin typeface="Calibri"/>
                        </a:rPr>
                        <a:t>Avoid</a:t>
                      </a:r>
                      <a:endParaRPr lang="en-US" sz="2800">
                        <a:latin typeface="Calibri"/>
                      </a:endParaRPr>
                    </a:p>
                  </a:txBody>
                  <a:tcPr>
                    <a:lnL w="0">
                      <a:noFill/>
                    </a:lnL>
                    <a:lnR w="0">
                      <a:noFill/>
                    </a:lnR>
                    <a:lnT w="0">
                      <a:noFill/>
                    </a:lnT>
                    <a:lnB w="0">
                      <a:noFill/>
                    </a:lnB>
                    <a:solidFill>
                      <a:schemeClr val="accent2">
                        <a:lumMod val="75000"/>
                      </a:schemeClr>
                    </a:solidFill>
                  </a:tcPr>
                </a:tc>
                <a:extLst>
                  <a:ext uri="{0D108BD9-81ED-4DB2-BD59-A6C34878D82A}">
                    <a16:rowId xmlns:a16="http://schemas.microsoft.com/office/drawing/2014/main" val="2428153166"/>
                  </a:ext>
                </a:extLst>
              </a:tr>
              <a:tr h="511643">
                <a:tc>
                  <a:txBody>
                    <a:bodyPr/>
                    <a:lstStyle/>
                    <a:p>
                      <a:pPr lvl="0" algn="l">
                        <a:buNone/>
                      </a:pPr>
                      <a:endParaRPr lang="en-US" sz="2800" b="0" i="0" u="none" strike="noStrike" noProof="0">
                        <a:solidFill>
                          <a:srgbClr val="000000"/>
                        </a:solidFill>
                        <a:latin typeface="Calibri"/>
                      </a:endParaRPr>
                    </a:p>
                  </a:txBody>
                  <a:tcPr>
                    <a:lnL w="0">
                      <a:noFill/>
                    </a:lnL>
                    <a:lnR w="0">
                      <a:noFill/>
                    </a:lnR>
                    <a:lnT w="0">
                      <a:noFill/>
                    </a:lnT>
                    <a:lnB w="0">
                      <a:noFill/>
                    </a:lnB>
                    <a:noFill/>
                  </a:tcPr>
                </a:tc>
                <a:tc>
                  <a:txBody>
                    <a:bodyPr/>
                    <a:lstStyle/>
                    <a:p>
                      <a:pPr lvl="0" algn="l">
                        <a:buNone/>
                      </a:pPr>
                      <a:endParaRPr lang="en-US" sz="2800" b="0" i="0" u="none" strike="noStrike" noProof="0">
                        <a:solidFill>
                          <a:srgbClr val="000000"/>
                        </a:solidFill>
                        <a:latin typeface="Calibri"/>
                      </a:endParaRPr>
                    </a:p>
                  </a:txBody>
                  <a:tcPr>
                    <a:lnL w="0">
                      <a:noFill/>
                    </a:lnL>
                    <a:lnR w="0">
                      <a:noFill/>
                    </a:lnR>
                    <a:lnT w="0">
                      <a:noFill/>
                    </a:lnT>
                    <a:lnB w="0">
                      <a:noFill/>
                    </a:lnB>
                    <a:noFill/>
                  </a:tcPr>
                </a:tc>
                <a:tc>
                  <a:txBody>
                    <a:bodyPr/>
                    <a:lstStyle/>
                    <a:p>
                      <a:pPr lvl="0" algn="l">
                        <a:buNone/>
                      </a:pPr>
                      <a:endParaRPr lang="en-US" sz="2800" b="0" i="0" u="none" strike="noStrike" noProof="0">
                        <a:solidFill>
                          <a:srgbClr val="000000"/>
                        </a:solidFill>
                        <a:latin typeface="Calibri"/>
                      </a:endParaRPr>
                    </a:p>
                  </a:txBody>
                  <a:tcPr>
                    <a:lnL w="0">
                      <a:noFill/>
                    </a:lnL>
                    <a:lnR w="0">
                      <a:noFill/>
                    </a:lnR>
                    <a:lnT w="0">
                      <a:noFill/>
                    </a:lnT>
                    <a:lnB w="0">
                      <a:noFill/>
                    </a:lnB>
                    <a:noFill/>
                  </a:tcPr>
                </a:tc>
                <a:extLst>
                  <a:ext uri="{0D108BD9-81ED-4DB2-BD59-A6C34878D82A}">
                    <a16:rowId xmlns:a16="http://schemas.microsoft.com/office/drawing/2014/main" val="4192990327"/>
                  </a:ext>
                </a:extLst>
              </a:tr>
              <a:tr h="2618405">
                <a:tc>
                  <a:txBody>
                    <a:bodyPr/>
                    <a:lstStyle/>
                    <a:p>
                      <a:pPr marL="342900" lvl="0" indent="-342900" algn="l">
                        <a:lnSpc>
                          <a:spcPct val="100000"/>
                        </a:lnSpc>
                        <a:spcBef>
                          <a:spcPts val="0"/>
                        </a:spcBef>
                        <a:spcAft>
                          <a:spcPts val="0"/>
                        </a:spcAft>
                        <a:buFont typeface="Arial"/>
                        <a:buChar char="•"/>
                      </a:pPr>
                      <a:r>
                        <a:rPr lang="en-US" sz="2800" b="0" i="0" u="none" strike="noStrike" noProof="0"/>
                        <a:t>work with/alongside</a:t>
                      </a:r>
                      <a:endParaRPr lang="en-US" sz="2800"/>
                    </a:p>
                    <a:p>
                      <a:pPr marL="342900" lvl="0" indent="-342900" algn="l">
                        <a:lnSpc>
                          <a:spcPct val="100000"/>
                        </a:lnSpc>
                        <a:spcBef>
                          <a:spcPts val="0"/>
                        </a:spcBef>
                        <a:spcAft>
                          <a:spcPts val="0"/>
                        </a:spcAft>
                        <a:buFont typeface="Arial"/>
                        <a:buChar char="•"/>
                      </a:pPr>
                      <a:r>
                        <a:rPr lang="en-US" sz="2800" b="0" i="0" u="none" strike="noStrike" noProof="0"/>
                        <a:t>collaborate</a:t>
                      </a:r>
                      <a:endParaRPr lang="en-US" sz="2800"/>
                    </a:p>
                    <a:p>
                      <a:pPr marL="342900" lvl="0" indent="-342900" algn="l">
                        <a:lnSpc>
                          <a:spcPct val="100000"/>
                        </a:lnSpc>
                        <a:spcBef>
                          <a:spcPts val="0"/>
                        </a:spcBef>
                        <a:spcAft>
                          <a:spcPts val="0"/>
                        </a:spcAft>
                        <a:buFont typeface="Arial"/>
                        <a:buChar char="•"/>
                      </a:pPr>
                      <a:r>
                        <a:rPr lang="en-US" sz="2800" b="0" i="0" u="none" strike="noStrike" noProof="0"/>
                        <a:t>contribute</a:t>
                      </a:r>
                      <a:endParaRPr lang="en-US" sz="2800"/>
                    </a:p>
                    <a:p>
                      <a:pPr marL="342900" lvl="0" indent="-342900" algn="l">
                        <a:lnSpc>
                          <a:spcPct val="100000"/>
                        </a:lnSpc>
                        <a:spcBef>
                          <a:spcPts val="0"/>
                        </a:spcBef>
                        <a:spcAft>
                          <a:spcPts val="0"/>
                        </a:spcAft>
                        <a:buFont typeface="Arial"/>
                        <a:buChar char="•"/>
                      </a:pPr>
                      <a:r>
                        <a:rPr lang="en-US" sz="2800" b="0" i="0" u="none" strike="noStrike" noProof="0"/>
                        <a:t>Fairtrade works with farmers to get a better deal</a:t>
                      </a:r>
                      <a:endParaRPr lang="en-US" sz="2800"/>
                    </a:p>
                    <a:p>
                      <a:pPr marL="342900" lvl="0" indent="-342900" algn="l">
                        <a:lnSpc>
                          <a:spcPct val="100000"/>
                        </a:lnSpc>
                        <a:spcBef>
                          <a:spcPts val="0"/>
                        </a:spcBef>
                        <a:spcAft>
                          <a:spcPts val="0"/>
                        </a:spcAft>
                        <a:buFont typeface="Arial"/>
                        <a:buChar char="•"/>
                      </a:pPr>
                      <a:r>
                        <a:rPr lang="en-US" sz="2800" b="0" i="0" u="none" strike="noStrike" noProof="0"/>
                        <a:t>Fairtrade farmers and workers strengthen their businesses and communities</a:t>
                      </a:r>
                      <a:endParaRPr lang="en-US" sz="2800"/>
                    </a:p>
                  </a:txBody>
                  <a:tcPr>
                    <a:lnL w="0">
                      <a:noFill/>
                    </a:lnL>
                    <a:lnR w="0">
                      <a:noFill/>
                    </a:lnR>
                    <a:lnT w="0">
                      <a:noFill/>
                    </a:lnT>
                    <a:lnB w="0">
                      <a:noFill/>
                    </a:lnB>
                    <a:solidFill>
                      <a:schemeClr val="accent1">
                        <a:lumMod val="20000"/>
                        <a:lumOff val="80000"/>
                      </a:schemeClr>
                    </a:solidFill>
                  </a:tcPr>
                </a:tc>
                <a:tc>
                  <a:txBody>
                    <a:bodyPr/>
                    <a:lstStyle/>
                    <a:p>
                      <a:pPr marL="342900" lvl="0" indent="-342900" algn="l">
                        <a:buFont typeface="Arial"/>
                        <a:buChar char="•"/>
                      </a:pPr>
                      <a:endParaRPr lang="en-US" sz="280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r>
                        <a:rPr lang="en-US" sz="2800" b="0" i="0" u="none" strike="noStrike" noProof="0"/>
                        <a:t>help</a:t>
                      </a:r>
                      <a:endParaRPr lang="en-US" sz="2800"/>
                    </a:p>
                    <a:p>
                      <a:pPr marL="342900" lvl="0" indent="-342900" algn="l">
                        <a:lnSpc>
                          <a:spcPct val="100000"/>
                        </a:lnSpc>
                        <a:spcBef>
                          <a:spcPts val="0"/>
                        </a:spcBef>
                        <a:spcAft>
                          <a:spcPts val="0"/>
                        </a:spcAft>
                        <a:buFont typeface="Arial"/>
                        <a:buChar char="•"/>
                      </a:pPr>
                      <a:r>
                        <a:rPr lang="en-US" sz="2800" b="0" i="0" u="none" strike="noStrike" noProof="0"/>
                        <a:t>give</a:t>
                      </a:r>
                      <a:endParaRPr lang="en-US" sz="2800"/>
                    </a:p>
                    <a:p>
                      <a:pPr marL="342900" lvl="0" indent="-342900" algn="l">
                        <a:lnSpc>
                          <a:spcPct val="100000"/>
                        </a:lnSpc>
                        <a:spcBef>
                          <a:spcPts val="0"/>
                        </a:spcBef>
                        <a:spcAft>
                          <a:spcPts val="0"/>
                        </a:spcAft>
                        <a:buFont typeface="Arial"/>
                        <a:buChar char="•"/>
                      </a:pPr>
                      <a:r>
                        <a:rPr lang="en-US" sz="2800" b="0" i="0" u="none" strike="noStrike" noProof="0"/>
                        <a:t>enable</a:t>
                      </a:r>
                      <a:endParaRPr lang="en-US" sz="2800"/>
                    </a:p>
                    <a:p>
                      <a:pPr marL="342900" lvl="0" indent="-342900" algn="l">
                        <a:lnSpc>
                          <a:spcPct val="100000"/>
                        </a:lnSpc>
                        <a:spcBef>
                          <a:spcPts val="0"/>
                        </a:spcBef>
                        <a:spcAft>
                          <a:spcPts val="0"/>
                        </a:spcAft>
                        <a:buFont typeface="Arial"/>
                        <a:buChar char="•"/>
                      </a:pPr>
                      <a:r>
                        <a:rPr lang="en-US" sz="2800" b="0" i="0" u="none" strike="noStrike" noProof="0"/>
                        <a:t>Fairtrade enables farmers and workers toget a better deal.</a:t>
                      </a:r>
                      <a:endParaRPr lang="en-US" sz="2800"/>
                    </a:p>
                    <a:p>
                      <a:pPr marL="342900" lvl="0" indent="-342900" algn="l">
                        <a:lnSpc>
                          <a:spcPct val="100000"/>
                        </a:lnSpc>
                        <a:spcBef>
                          <a:spcPts val="0"/>
                        </a:spcBef>
                        <a:spcAft>
                          <a:spcPts val="0"/>
                        </a:spcAft>
                        <a:buFont typeface="Arial"/>
                        <a:buChar char="•"/>
                      </a:pPr>
                      <a:r>
                        <a:rPr lang="en-US" sz="2800" b="0" i="0" u="none" strike="noStrike" noProof="0"/>
                        <a:t>Fairtrade gives farmers and workers …</a:t>
                      </a:r>
                      <a:endParaRPr lang="en-US" sz="2800"/>
                    </a:p>
                  </a:txBody>
                  <a:tcPr>
                    <a:lnL w="0">
                      <a:noFill/>
                    </a:lnL>
                    <a:lnR w="0">
                      <a:noFill/>
                    </a:lnR>
                    <a:lnT w="0">
                      <a:noFill/>
                    </a:lnT>
                    <a:lnB w="0">
                      <a:noFill/>
                    </a:lnB>
                    <a:solidFill>
                      <a:schemeClr val="accent2">
                        <a:lumMod val="20000"/>
                        <a:lumOff val="80000"/>
                      </a:schemeClr>
                    </a:solidFill>
                  </a:tcPr>
                </a:tc>
                <a:extLst>
                  <a:ext uri="{0D108BD9-81ED-4DB2-BD59-A6C34878D82A}">
                    <a16:rowId xmlns:a16="http://schemas.microsoft.com/office/drawing/2014/main" val="4186194162"/>
                  </a:ext>
                </a:extLst>
              </a:tr>
              <a:tr h="451449">
                <a:tc>
                  <a:txBody>
                    <a:bodyPr/>
                    <a:lstStyle/>
                    <a:p>
                      <a:pPr marL="342900" lvl="0" indent="-342900" algn="l">
                        <a:lnSpc>
                          <a:spcPct val="100000"/>
                        </a:lnSpc>
                        <a:spcBef>
                          <a:spcPts val="0"/>
                        </a:spcBef>
                        <a:spcAft>
                          <a:spcPts val="0"/>
                        </a:spcAft>
                        <a:buFont typeface="Arial"/>
                        <a:buChar char="•"/>
                      </a:pPr>
                      <a:endParaRPr lang="en-US" sz="2400" b="0" i="0" u="none" strike="noStrike" noProof="0"/>
                    </a:p>
                  </a:txBody>
                  <a:tcPr>
                    <a:lnL w="0">
                      <a:noFill/>
                    </a:lnL>
                    <a:lnR w="0">
                      <a:noFill/>
                    </a:lnR>
                    <a:lnT w="0">
                      <a:noFill/>
                    </a:lnT>
                    <a:lnB w="0">
                      <a:noFill/>
                    </a:lnB>
                    <a:noFill/>
                  </a:tcPr>
                </a:tc>
                <a:tc>
                  <a:txBody>
                    <a:bodyPr/>
                    <a:lstStyle/>
                    <a:p>
                      <a:pPr marL="342900" lvl="0" indent="-342900" algn="l">
                        <a:buFont typeface="Arial"/>
                        <a:buChar char="•"/>
                      </a:pPr>
                      <a:endParaRPr lang="en-US" sz="240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endParaRPr lang="en-US" sz="2400"/>
                    </a:p>
                  </a:txBody>
                  <a:tcPr>
                    <a:lnL w="0">
                      <a:noFill/>
                    </a:lnL>
                    <a:lnR w="0">
                      <a:noFill/>
                    </a:lnR>
                    <a:lnT w="0">
                      <a:noFill/>
                    </a:lnT>
                    <a:lnB w="0">
                      <a:noFill/>
                    </a:lnB>
                    <a:noFill/>
                  </a:tcPr>
                </a:tc>
                <a:extLst>
                  <a:ext uri="{0D108BD9-81ED-4DB2-BD59-A6C34878D82A}">
                    <a16:rowId xmlns:a16="http://schemas.microsoft.com/office/drawing/2014/main" val="3338879734"/>
                  </a:ext>
                </a:extLst>
              </a:tr>
              <a:tr h="1354348">
                <a:tc>
                  <a:txBody>
                    <a:bodyPr/>
                    <a:lstStyle/>
                    <a:p>
                      <a:pPr marL="342900" lvl="0" indent="-342900" algn="l">
                        <a:lnSpc>
                          <a:spcPct val="100000"/>
                        </a:lnSpc>
                        <a:spcBef>
                          <a:spcPts val="0"/>
                        </a:spcBef>
                        <a:spcAft>
                          <a:spcPts val="0"/>
                        </a:spcAft>
                        <a:buFont typeface="Arial"/>
                        <a:buChar char="•"/>
                      </a:pPr>
                      <a:r>
                        <a:rPr lang="en-US" sz="2800" b="0" i="0" u="none" strike="noStrike" noProof="0"/>
                        <a:t>the smart choice</a:t>
                      </a:r>
                      <a:endParaRPr lang="en-US" sz="2800"/>
                    </a:p>
                    <a:p>
                      <a:pPr marL="342900" lvl="0" indent="-342900" algn="l">
                        <a:lnSpc>
                          <a:spcPct val="100000"/>
                        </a:lnSpc>
                        <a:spcBef>
                          <a:spcPts val="0"/>
                        </a:spcBef>
                        <a:spcAft>
                          <a:spcPts val="0"/>
                        </a:spcAft>
                        <a:buFont typeface="Arial"/>
                        <a:buChar char="•"/>
                      </a:pPr>
                      <a:r>
                        <a:rPr lang="en-US" sz="2800" b="0" i="0" u="none" strike="noStrike" noProof="0"/>
                        <a:t>play your part</a:t>
                      </a:r>
                      <a:endParaRPr lang="en-US" sz="2800"/>
                    </a:p>
                    <a:p>
                      <a:pPr marL="342900" lvl="0" indent="-342900" algn="l">
                        <a:lnSpc>
                          <a:spcPct val="100000"/>
                        </a:lnSpc>
                        <a:spcBef>
                          <a:spcPts val="0"/>
                        </a:spcBef>
                        <a:spcAft>
                          <a:spcPts val="0"/>
                        </a:spcAft>
                        <a:buFont typeface="Arial"/>
                        <a:buChar char="•"/>
                      </a:pPr>
                      <a:r>
                        <a:rPr lang="en-US" sz="2800" b="0" i="0" u="none" strike="noStrike" noProof="0"/>
                        <a:t>better for humanity and the planet</a:t>
                      </a:r>
                      <a:endParaRPr lang="en-US" sz="2800"/>
                    </a:p>
                  </a:txBody>
                  <a:tcPr>
                    <a:lnL w="0">
                      <a:noFill/>
                    </a:lnL>
                    <a:lnR w="0">
                      <a:noFill/>
                    </a:lnR>
                    <a:lnT w="0">
                      <a:noFill/>
                    </a:lnT>
                    <a:lnB w="0">
                      <a:noFill/>
                    </a:lnB>
                    <a:solidFill>
                      <a:schemeClr val="accent1">
                        <a:lumMod val="20000"/>
                        <a:lumOff val="80000"/>
                      </a:schemeClr>
                    </a:solidFill>
                  </a:tcPr>
                </a:tc>
                <a:tc>
                  <a:txBody>
                    <a:bodyPr/>
                    <a:lstStyle/>
                    <a:p>
                      <a:pPr marL="342900" lvl="0" indent="-342900" algn="l">
                        <a:buFont typeface="Arial"/>
                        <a:buChar char="•"/>
                      </a:pPr>
                      <a:endParaRPr lang="en-US" sz="280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r>
                        <a:rPr lang="en-US" sz="2800" b="0" i="0" u="none" strike="noStrike" noProof="0"/>
                        <a:t>a helping hand</a:t>
                      </a:r>
                      <a:endParaRPr lang="en-US" sz="2800"/>
                    </a:p>
                    <a:p>
                      <a:pPr marL="342900" lvl="0" indent="-342900" algn="l">
                        <a:lnSpc>
                          <a:spcPct val="100000"/>
                        </a:lnSpc>
                        <a:spcBef>
                          <a:spcPts val="0"/>
                        </a:spcBef>
                        <a:spcAft>
                          <a:spcPts val="0"/>
                        </a:spcAft>
                        <a:buFont typeface="Arial"/>
                        <a:buChar char="•"/>
                      </a:pPr>
                      <a:r>
                        <a:rPr lang="en-US" sz="2800" b="0" i="0" u="none" strike="noStrike" noProof="0"/>
                        <a:t>giving back</a:t>
                      </a:r>
                      <a:endParaRPr lang="en-US" sz="2800"/>
                    </a:p>
                    <a:p>
                      <a:pPr marL="342900" lvl="0" indent="-342900" algn="l">
                        <a:buFont typeface="Arial"/>
                        <a:buChar char="•"/>
                      </a:pPr>
                      <a:r>
                        <a:rPr lang="en-US" sz="2800" b="0" i="0" u="none" strike="noStrike" noProof="0"/>
                        <a:t>lifting out of poverty</a:t>
                      </a:r>
                      <a:endParaRPr lang="en-US" sz="2800"/>
                    </a:p>
                  </a:txBody>
                  <a:tcPr>
                    <a:lnL w="0">
                      <a:noFill/>
                    </a:lnL>
                    <a:lnR w="0">
                      <a:noFill/>
                    </a:lnR>
                    <a:lnT w="0">
                      <a:noFill/>
                    </a:lnT>
                    <a:lnB w="0">
                      <a:noFill/>
                    </a:lnB>
                    <a:solidFill>
                      <a:schemeClr val="accent2">
                        <a:lumMod val="20000"/>
                        <a:lumOff val="80000"/>
                      </a:schemeClr>
                    </a:solidFill>
                  </a:tcPr>
                </a:tc>
                <a:extLst>
                  <a:ext uri="{0D108BD9-81ED-4DB2-BD59-A6C34878D82A}">
                    <a16:rowId xmlns:a16="http://schemas.microsoft.com/office/drawing/2014/main" val="4060979343"/>
                  </a:ext>
                </a:extLst>
              </a:tr>
              <a:tr h="511643">
                <a:tc>
                  <a:txBody>
                    <a:bodyPr/>
                    <a:lstStyle/>
                    <a:p>
                      <a:pPr marL="457200" lvl="0" indent="-457200" algn="l">
                        <a:lnSpc>
                          <a:spcPct val="100000"/>
                        </a:lnSpc>
                        <a:spcBef>
                          <a:spcPts val="0"/>
                        </a:spcBef>
                        <a:spcAft>
                          <a:spcPts val="0"/>
                        </a:spcAft>
                        <a:buFont typeface="Arial"/>
                        <a:buChar char="•"/>
                      </a:pPr>
                      <a:endParaRPr lang="en-US" sz="2800" b="0" i="0" u="none" strike="noStrike" noProof="0"/>
                    </a:p>
                  </a:txBody>
                  <a:tcPr>
                    <a:lnL w="0">
                      <a:noFill/>
                    </a:lnL>
                    <a:lnR w="0">
                      <a:noFill/>
                    </a:lnR>
                    <a:lnT w="0">
                      <a:noFill/>
                    </a:lnT>
                    <a:lnB w="0">
                      <a:noFill/>
                    </a:lnB>
                    <a:noFill/>
                  </a:tcPr>
                </a:tc>
                <a:tc>
                  <a:txBody>
                    <a:bodyPr/>
                    <a:lstStyle/>
                    <a:p>
                      <a:pPr marL="457200" lvl="0" indent="-457200" algn="l">
                        <a:buFont typeface="Arial"/>
                        <a:buChar char="•"/>
                      </a:pPr>
                      <a:endParaRPr lang="en-US" sz="2800">
                        <a:latin typeface="Exo 2"/>
                      </a:endParaRPr>
                    </a:p>
                  </a:txBody>
                  <a:tcPr>
                    <a:lnL w="0">
                      <a:noFill/>
                    </a:lnL>
                    <a:lnR w="0">
                      <a:noFill/>
                    </a:lnR>
                    <a:lnT w="0">
                      <a:noFill/>
                    </a:lnT>
                    <a:lnB w="0">
                      <a:noFill/>
                    </a:lnB>
                    <a:noFill/>
                  </a:tcPr>
                </a:tc>
                <a:tc>
                  <a:txBody>
                    <a:bodyPr/>
                    <a:lstStyle/>
                    <a:p>
                      <a:pPr marL="457200" lvl="0" indent="-457200" algn="l">
                        <a:buFont typeface="Arial"/>
                        <a:buChar char="•"/>
                      </a:pPr>
                      <a:endParaRPr lang="en-US" sz="2800" b="0" i="0" u="none" strike="noStrike" noProof="0"/>
                    </a:p>
                  </a:txBody>
                  <a:tcPr>
                    <a:lnL w="0">
                      <a:noFill/>
                    </a:lnL>
                    <a:lnR w="0">
                      <a:noFill/>
                    </a:lnR>
                    <a:lnT w="0">
                      <a:noFill/>
                    </a:lnT>
                    <a:lnB w="0">
                      <a:noFill/>
                    </a:lnB>
                    <a:noFill/>
                  </a:tcPr>
                </a:tc>
                <a:extLst>
                  <a:ext uri="{0D108BD9-81ED-4DB2-BD59-A6C34878D82A}">
                    <a16:rowId xmlns:a16="http://schemas.microsoft.com/office/drawing/2014/main" val="2294817230"/>
                  </a:ext>
                </a:extLst>
              </a:tr>
              <a:tr h="2197054">
                <a:tc>
                  <a:txBody>
                    <a:bodyPr/>
                    <a:lstStyle/>
                    <a:p>
                      <a:pPr marL="342900" lvl="0" indent="-342900" algn="l">
                        <a:lnSpc>
                          <a:spcPct val="100000"/>
                        </a:lnSpc>
                        <a:spcBef>
                          <a:spcPts val="0"/>
                        </a:spcBef>
                        <a:spcAft>
                          <a:spcPts val="0"/>
                        </a:spcAft>
                        <a:buFont typeface="Arial"/>
                        <a:buChar char="•"/>
                      </a:pPr>
                      <a:r>
                        <a:rPr lang="en-US" sz="2800" b="0" i="0" u="none" strike="noStrike" noProof="0"/>
                        <a:t>directly address the root cause</a:t>
                      </a:r>
                      <a:endParaRPr lang="en-US" sz="2800"/>
                    </a:p>
                    <a:p>
                      <a:pPr marL="342900" lvl="0" indent="-342900" algn="l">
                        <a:lnSpc>
                          <a:spcPct val="100000"/>
                        </a:lnSpc>
                        <a:spcBef>
                          <a:spcPts val="0"/>
                        </a:spcBef>
                        <a:spcAft>
                          <a:spcPts val="0"/>
                        </a:spcAft>
                        <a:buFont typeface="Arial"/>
                        <a:buChar char="•"/>
                      </a:pPr>
                      <a:r>
                        <a:rPr lang="en-US" sz="2800" b="0" i="0" u="none" strike="noStrike" noProof="0"/>
                        <a:t>lead the way</a:t>
                      </a:r>
                      <a:endParaRPr lang="en-US" sz="2800"/>
                    </a:p>
                    <a:p>
                      <a:pPr marL="342900" lvl="0" indent="-342900" algn="l">
                        <a:lnSpc>
                          <a:spcPct val="100000"/>
                        </a:lnSpc>
                        <a:spcBef>
                          <a:spcPts val="0"/>
                        </a:spcBef>
                        <a:spcAft>
                          <a:spcPts val="0"/>
                        </a:spcAft>
                        <a:buFont typeface="Arial"/>
                        <a:buChar char="•"/>
                      </a:pPr>
                      <a:r>
                        <a:rPr lang="en-US" sz="2800" b="0" i="0" u="none" strike="noStrike" noProof="0"/>
                        <a:t>create change</a:t>
                      </a:r>
                      <a:endParaRPr lang="en-US" sz="2800"/>
                    </a:p>
                    <a:p>
                      <a:pPr marL="342900" lvl="0" indent="-342900" algn="l">
                        <a:lnSpc>
                          <a:spcPct val="100000"/>
                        </a:lnSpc>
                        <a:spcBef>
                          <a:spcPts val="0"/>
                        </a:spcBef>
                        <a:spcAft>
                          <a:spcPts val="0"/>
                        </a:spcAft>
                        <a:buFont typeface="Arial"/>
                        <a:buChar char="•"/>
                      </a:pPr>
                      <a:r>
                        <a:rPr lang="en-US" sz="2800" b="0" i="0" u="none" strike="noStrike" noProof="0"/>
                        <a:t>advocate</a:t>
                      </a:r>
                      <a:endParaRPr lang="en-US" sz="2800"/>
                    </a:p>
                    <a:p>
                      <a:pPr marL="342900" lvl="0" indent="-342900" algn="l">
                        <a:buFont typeface="Arial"/>
                        <a:buChar char="•"/>
                      </a:pPr>
                      <a:r>
                        <a:rPr lang="en-US" sz="2800" b="0" i="0" u="none" strike="noStrike" noProof="0"/>
                        <a:t>take control</a:t>
                      </a:r>
                      <a:endParaRPr lang="en-US" sz="2800"/>
                    </a:p>
                  </a:txBody>
                  <a:tcPr>
                    <a:lnL w="0">
                      <a:noFill/>
                    </a:lnL>
                    <a:lnR w="0">
                      <a:noFill/>
                    </a:lnR>
                    <a:lnT w="0">
                      <a:noFill/>
                    </a:lnT>
                    <a:lnB w="0">
                      <a:noFill/>
                    </a:lnB>
                    <a:solidFill>
                      <a:schemeClr val="accent1">
                        <a:lumMod val="20000"/>
                        <a:lumOff val="80000"/>
                      </a:schemeClr>
                    </a:solidFill>
                  </a:tcPr>
                </a:tc>
                <a:tc>
                  <a:txBody>
                    <a:bodyPr/>
                    <a:lstStyle/>
                    <a:p>
                      <a:pPr marL="342900" lvl="0" indent="-342900" algn="l">
                        <a:buFont typeface="Arial"/>
                        <a:buChar char="•"/>
                      </a:pPr>
                      <a:endParaRPr lang="en-US" sz="280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r>
                        <a:rPr lang="en-US" sz="2800" b="0" i="0" u="none" strike="noStrike" noProof="0"/>
                        <a:t>battle </a:t>
                      </a:r>
                      <a:endParaRPr lang="en-US" sz="2800"/>
                    </a:p>
                    <a:p>
                      <a:pPr marL="342900" lvl="0" indent="-342900" algn="l">
                        <a:lnSpc>
                          <a:spcPct val="100000"/>
                        </a:lnSpc>
                        <a:spcBef>
                          <a:spcPts val="0"/>
                        </a:spcBef>
                        <a:spcAft>
                          <a:spcPts val="0"/>
                        </a:spcAft>
                        <a:buFont typeface="Arial"/>
                        <a:buChar char="•"/>
                      </a:pPr>
                      <a:r>
                        <a:rPr lang="en-US" sz="2800" b="0" i="0" u="none" strike="noStrike" noProof="0"/>
                        <a:t>fight</a:t>
                      </a:r>
                      <a:endParaRPr lang="en-US" sz="2800"/>
                    </a:p>
                    <a:p>
                      <a:pPr marL="342900" lvl="0" indent="-342900" algn="l">
                        <a:lnSpc>
                          <a:spcPct val="100000"/>
                        </a:lnSpc>
                        <a:spcBef>
                          <a:spcPts val="0"/>
                        </a:spcBef>
                        <a:spcAft>
                          <a:spcPts val="0"/>
                        </a:spcAft>
                        <a:buFont typeface="Arial"/>
                        <a:buChar char="•"/>
                      </a:pPr>
                      <a:r>
                        <a:rPr lang="en-US" sz="2800" b="0" i="0" u="none" strike="noStrike" noProof="0"/>
                        <a:t>crusade</a:t>
                      </a:r>
                      <a:endParaRPr lang="en-US" sz="2800"/>
                    </a:p>
                    <a:p>
                      <a:pPr marL="342900" lvl="0" indent="-342900" algn="l">
                        <a:buFont typeface="Arial"/>
                        <a:buChar char="•"/>
                      </a:pPr>
                      <a:r>
                        <a:rPr lang="en-US" sz="2800" b="0" i="0" u="none" strike="noStrike" noProof="0"/>
                        <a:t>join the fight</a:t>
                      </a:r>
                      <a:endParaRPr lang="en-US" sz="2800"/>
                    </a:p>
                  </a:txBody>
                  <a:tcPr>
                    <a:lnL w="0">
                      <a:noFill/>
                    </a:lnL>
                    <a:lnR w="0">
                      <a:noFill/>
                    </a:lnR>
                    <a:lnT w="0">
                      <a:noFill/>
                    </a:lnT>
                    <a:lnB w="0">
                      <a:noFill/>
                    </a:lnB>
                    <a:solidFill>
                      <a:schemeClr val="accent2">
                        <a:lumMod val="20000"/>
                        <a:lumOff val="80000"/>
                      </a:schemeClr>
                    </a:solidFill>
                  </a:tcPr>
                </a:tc>
                <a:extLst>
                  <a:ext uri="{0D108BD9-81ED-4DB2-BD59-A6C34878D82A}">
                    <a16:rowId xmlns:a16="http://schemas.microsoft.com/office/drawing/2014/main" val="35315444"/>
                  </a:ext>
                </a:extLst>
              </a:tr>
              <a:tr h="511643">
                <a:tc>
                  <a:txBody>
                    <a:bodyPr/>
                    <a:lstStyle/>
                    <a:p>
                      <a:pPr marL="457200" lvl="0" indent="-457200" algn="l">
                        <a:buFont typeface="Arial"/>
                        <a:buChar char="•"/>
                      </a:pPr>
                      <a:endParaRPr lang="en-US" sz="2800" b="0" i="0" u="none" strike="noStrike" noProof="0"/>
                    </a:p>
                  </a:txBody>
                  <a:tcPr>
                    <a:lnL w="0">
                      <a:noFill/>
                    </a:lnL>
                    <a:lnR w="0">
                      <a:noFill/>
                    </a:lnR>
                    <a:lnT w="0">
                      <a:noFill/>
                    </a:lnT>
                    <a:lnB w="0">
                      <a:noFill/>
                    </a:lnB>
                    <a:noFill/>
                  </a:tcPr>
                </a:tc>
                <a:tc>
                  <a:txBody>
                    <a:bodyPr/>
                    <a:lstStyle/>
                    <a:p>
                      <a:pPr marL="457200" lvl="0" indent="-457200" algn="l">
                        <a:buFont typeface="Arial"/>
                        <a:buChar char="•"/>
                      </a:pPr>
                      <a:endParaRPr lang="en-US" sz="2800">
                        <a:latin typeface="Exo 2"/>
                      </a:endParaRPr>
                    </a:p>
                  </a:txBody>
                  <a:tcPr>
                    <a:lnL w="0">
                      <a:noFill/>
                    </a:lnL>
                    <a:lnR w="0">
                      <a:noFill/>
                    </a:lnR>
                    <a:lnT w="0">
                      <a:noFill/>
                    </a:lnT>
                    <a:lnB w="0">
                      <a:noFill/>
                    </a:lnB>
                    <a:noFill/>
                  </a:tcPr>
                </a:tc>
                <a:tc>
                  <a:txBody>
                    <a:bodyPr/>
                    <a:lstStyle/>
                    <a:p>
                      <a:pPr marL="457200" lvl="0" indent="-457200" algn="l">
                        <a:buFont typeface="Arial"/>
                        <a:buChar char="•"/>
                      </a:pPr>
                      <a:endParaRPr lang="en-US" sz="2800" b="0" i="0" u="none" strike="noStrike" noProof="0"/>
                    </a:p>
                  </a:txBody>
                  <a:tcPr>
                    <a:lnL w="0">
                      <a:noFill/>
                    </a:lnL>
                    <a:lnR w="0">
                      <a:noFill/>
                    </a:lnR>
                    <a:lnT w="0">
                      <a:noFill/>
                    </a:lnT>
                    <a:lnB w="0">
                      <a:noFill/>
                    </a:lnB>
                    <a:noFill/>
                  </a:tcPr>
                </a:tc>
                <a:extLst>
                  <a:ext uri="{0D108BD9-81ED-4DB2-BD59-A6C34878D82A}">
                    <a16:rowId xmlns:a16="http://schemas.microsoft.com/office/drawing/2014/main" val="714048605"/>
                  </a:ext>
                </a:extLst>
              </a:tr>
              <a:tr h="2197054">
                <a:tc>
                  <a:txBody>
                    <a:bodyPr/>
                    <a:lstStyle/>
                    <a:p>
                      <a:pPr marL="342900" lvl="0" indent="-342900" algn="l">
                        <a:lnSpc>
                          <a:spcPct val="100000"/>
                        </a:lnSpc>
                        <a:spcBef>
                          <a:spcPts val="0"/>
                        </a:spcBef>
                        <a:spcAft>
                          <a:spcPts val="0"/>
                        </a:spcAft>
                        <a:buFont typeface="Arial"/>
                        <a:buChar char="•"/>
                      </a:pPr>
                      <a:r>
                        <a:rPr lang="en-US" sz="2800" b="0" i="0" u="none" strike="noStrike" noProof="0"/>
                        <a:t>with Fairtrade, farmers and workers improve their lives and have greater control over their future.</a:t>
                      </a:r>
                      <a:endParaRPr lang="en-US" sz="2800"/>
                    </a:p>
                    <a:p>
                      <a:pPr marL="342900" lvl="0" indent="-342900" algn="l">
                        <a:lnSpc>
                          <a:spcPct val="100000"/>
                        </a:lnSpc>
                        <a:spcBef>
                          <a:spcPts val="0"/>
                        </a:spcBef>
                        <a:spcAft>
                          <a:spcPts val="0"/>
                        </a:spcAft>
                        <a:buFont typeface="Arial"/>
                        <a:buChar char="•"/>
                      </a:pPr>
                      <a:r>
                        <a:rPr lang="en-US" sz="2800" b="0" i="0" u="none" strike="noStrike" noProof="0"/>
                        <a:t>women are becoming leaders in their communities</a:t>
                      </a:r>
                      <a:endParaRPr lang="en-US" sz="2800"/>
                    </a:p>
                    <a:p>
                      <a:pPr marL="342900" lvl="0" indent="-342900" algn="l">
                        <a:lnSpc>
                          <a:spcPct val="100000"/>
                        </a:lnSpc>
                        <a:spcBef>
                          <a:spcPts val="0"/>
                        </a:spcBef>
                        <a:spcAft>
                          <a:spcPts val="0"/>
                        </a:spcAft>
                        <a:buFont typeface="Arial"/>
                        <a:buChar char="•"/>
                      </a:pPr>
                      <a:r>
                        <a:rPr lang="en-US" sz="2800" b="0" i="0" u="none" strike="noStrike" noProof="0"/>
                        <a:t>farmers are building their businesses, investing in their communities</a:t>
                      </a:r>
                      <a:endParaRPr lang="en-US" sz="2800"/>
                    </a:p>
                  </a:txBody>
                  <a:tcPr>
                    <a:lnL w="0">
                      <a:noFill/>
                    </a:lnL>
                    <a:lnR w="0">
                      <a:noFill/>
                    </a:lnR>
                    <a:lnT w="0">
                      <a:noFill/>
                    </a:lnT>
                    <a:lnB w="0">
                      <a:noFill/>
                    </a:lnB>
                    <a:solidFill>
                      <a:schemeClr val="accent1">
                        <a:lumMod val="20000"/>
                        <a:lumOff val="80000"/>
                      </a:schemeClr>
                    </a:solidFill>
                  </a:tcPr>
                </a:tc>
                <a:tc>
                  <a:txBody>
                    <a:bodyPr/>
                    <a:lstStyle/>
                    <a:p>
                      <a:pPr marL="342900" lvl="0" indent="-342900" algn="l">
                        <a:buFont typeface="Arial"/>
                        <a:buChar char="•"/>
                      </a:pPr>
                      <a:endParaRPr lang="en-US" sz="2800">
                        <a:latin typeface="Exo 2"/>
                      </a:endParaRPr>
                    </a:p>
                  </a:txBody>
                  <a:tcPr>
                    <a:lnL w="0">
                      <a:noFill/>
                    </a:lnL>
                    <a:lnR w="0">
                      <a:noFill/>
                    </a:lnR>
                    <a:lnT w="0">
                      <a:noFill/>
                    </a:lnT>
                    <a:lnB w="0">
                      <a:noFill/>
                    </a:lnB>
                    <a:noFill/>
                  </a:tcPr>
                </a:tc>
                <a:tc>
                  <a:txBody>
                    <a:bodyPr/>
                    <a:lstStyle/>
                    <a:p>
                      <a:pPr marL="342900" lvl="0" indent="-342900" algn="l">
                        <a:lnSpc>
                          <a:spcPct val="100000"/>
                        </a:lnSpc>
                        <a:spcBef>
                          <a:spcPts val="0"/>
                        </a:spcBef>
                        <a:spcAft>
                          <a:spcPts val="0"/>
                        </a:spcAft>
                        <a:buFont typeface="Arial"/>
                        <a:buChar char="•"/>
                      </a:pPr>
                      <a:r>
                        <a:rPr lang="en-US" sz="2800" b="0" i="0" u="none" strike="noStrike" noProof="0">
                          <a:latin typeface="Calibri"/>
                        </a:rPr>
                        <a:t>empower</a:t>
                      </a:r>
                      <a:endParaRPr lang="en-US" sz="2800"/>
                    </a:p>
                    <a:p>
                      <a:pPr marL="342900" lvl="0" indent="-342900" algn="l">
                        <a:lnSpc>
                          <a:spcPct val="100000"/>
                        </a:lnSpc>
                        <a:spcBef>
                          <a:spcPts val="0"/>
                        </a:spcBef>
                        <a:spcAft>
                          <a:spcPts val="0"/>
                        </a:spcAft>
                        <a:buFont typeface="Arial"/>
                        <a:buChar char="•"/>
                      </a:pPr>
                      <a:r>
                        <a:rPr lang="en-US" sz="2800" b="0" i="0" u="none" strike="noStrike" noProof="0">
                          <a:latin typeface="Calibri"/>
                        </a:rPr>
                        <a:t>empowerment</a:t>
                      </a:r>
                      <a:endParaRPr lang="en-US" sz="2800"/>
                    </a:p>
                    <a:p>
                      <a:pPr marL="342900" lvl="0" indent="-342900" algn="l">
                        <a:lnSpc>
                          <a:spcPct val="100000"/>
                        </a:lnSpc>
                        <a:spcBef>
                          <a:spcPts val="0"/>
                        </a:spcBef>
                        <a:spcAft>
                          <a:spcPts val="0"/>
                        </a:spcAft>
                        <a:buFont typeface="Arial"/>
                        <a:buChar char="•"/>
                      </a:pPr>
                      <a:r>
                        <a:rPr lang="en-US" sz="2800" b="0" i="0" u="none" strike="noStrike" noProof="0">
                          <a:latin typeface="Calibri"/>
                        </a:rPr>
                        <a:t>we empower farmers and workers</a:t>
                      </a:r>
                      <a:endParaRPr lang="en-US" sz="2800"/>
                    </a:p>
                    <a:p>
                      <a:pPr marL="342900" lvl="0" indent="-342900" algn="l">
                        <a:lnSpc>
                          <a:spcPct val="100000"/>
                        </a:lnSpc>
                        <a:spcBef>
                          <a:spcPts val="0"/>
                        </a:spcBef>
                        <a:spcAft>
                          <a:spcPts val="0"/>
                        </a:spcAft>
                        <a:buFont typeface="Arial"/>
                        <a:buChar char="•"/>
                      </a:pPr>
                      <a:r>
                        <a:rPr lang="en-US" sz="2800" b="0" i="0" u="none" strike="noStrike" noProof="0">
                          <a:latin typeface="Calibri"/>
                        </a:rPr>
                        <a:t>women are empowered through the schools of leadership</a:t>
                      </a:r>
                      <a:endParaRPr lang="en-US" sz="2800"/>
                    </a:p>
                  </a:txBody>
                  <a:tcPr>
                    <a:lnL w="0">
                      <a:noFill/>
                    </a:lnL>
                    <a:lnR w="0">
                      <a:noFill/>
                    </a:lnR>
                    <a:lnT w="0">
                      <a:noFill/>
                    </a:lnT>
                    <a:lnB w="0">
                      <a:noFill/>
                    </a:lnB>
                    <a:solidFill>
                      <a:schemeClr val="accent2">
                        <a:lumMod val="20000"/>
                        <a:lumOff val="80000"/>
                      </a:schemeClr>
                    </a:solidFill>
                  </a:tcPr>
                </a:tc>
                <a:extLst>
                  <a:ext uri="{0D108BD9-81ED-4DB2-BD59-A6C34878D82A}">
                    <a16:rowId xmlns:a16="http://schemas.microsoft.com/office/drawing/2014/main" val="762136228"/>
                  </a:ext>
                </a:extLst>
              </a:tr>
            </a:tbl>
          </a:graphicData>
        </a:graphic>
      </p:graphicFrame>
    </p:spTree>
    <p:extLst>
      <p:ext uri="{BB962C8B-B14F-4D97-AF65-F5344CB8AC3E}">
        <p14:creationId xmlns:p14="http://schemas.microsoft.com/office/powerpoint/2010/main" val="2544277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97776D77-0E0C-272C-520A-B1816177FBFB}"/>
            </a:ext>
          </a:extLst>
        </p:cNvPr>
        <p:cNvGrpSpPr/>
        <p:nvPr/>
      </p:nvGrpSpPr>
      <p:grpSpPr>
        <a:xfrm>
          <a:off x="0" y="0"/>
          <a:ext cx="0" cy="0"/>
          <a:chOff x="0" y="0"/>
          <a:chExt cx="0" cy="0"/>
        </a:xfrm>
      </p:grpSpPr>
      <p:sp>
        <p:nvSpPr>
          <p:cNvPr id="30" name="object 4">
            <a:extLst>
              <a:ext uri="{FF2B5EF4-FFF2-40B4-BE49-F238E27FC236}">
                <a16:creationId xmlns:a16="http://schemas.microsoft.com/office/drawing/2014/main" id="{335ED74B-0EB0-9FFC-ED75-5DF8EAF1AB84}"/>
              </a:ext>
            </a:extLst>
          </p:cNvPr>
          <p:cNvSpPr txBox="1"/>
          <p:nvPr/>
        </p:nvSpPr>
        <p:spPr>
          <a:xfrm>
            <a:off x="873923" y="5230230"/>
            <a:ext cx="17241863" cy="1671611"/>
          </a:xfrm>
          <a:prstGeom prst="rect">
            <a:avLst/>
          </a:prstGeom>
        </p:spPr>
        <p:txBody>
          <a:bodyPr vert="horz" wrap="square" lIns="0" tIns="17145" rIns="0" bIns="0" rtlCol="0">
            <a:spAutoFit/>
          </a:bodyPr>
          <a:lstStyle/>
          <a:p>
            <a:pPr>
              <a:lnSpc>
                <a:spcPct val="100000"/>
              </a:lnSpc>
              <a:spcBef>
                <a:spcPts val="944"/>
              </a:spcBef>
            </a:pPr>
            <a:endParaRPr sz="1950">
              <a:latin typeface="Exo 2 Medium"/>
              <a:cs typeface="Exo 2 Medium"/>
            </a:endParaRPr>
          </a:p>
          <a:p>
            <a:pPr marL="421005">
              <a:lnSpc>
                <a:spcPct val="100000"/>
              </a:lnSpc>
            </a:pPr>
            <a:r>
              <a:rPr lang="en-US" sz="4400" b="1" spc="-10">
                <a:solidFill>
                  <a:srgbClr val="001B6E"/>
                </a:solidFill>
                <a:latin typeface="Exo 2"/>
                <a:cs typeface="Exo 2"/>
              </a:rPr>
              <a:t>Focus on working conditions and job security and explain what they enable people to do</a:t>
            </a:r>
            <a:endParaRPr sz="4400">
              <a:latin typeface="Exo 2"/>
              <a:cs typeface="Exo 2"/>
            </a:endParaRPr>
          </a:p>
        </p:txBody>
      </p:sp>
      <p:sp>
        <p:nvSpPr>
          <p:cNvPr id="29" name="object 4">
            <a:extLst>
              <a:ext uri="{FF2B5EF4-FFF2-40B4-BE49-F238E27FC236}">
                <a16:creationId xmlns:a16="http://schemas.microsoft.com/office/drawing/2014/main" id="{FCDE5259-A65E-1D2C-AC46-E412B3FCFD99}"/>
              </a:ext>
            </a:extLst>
          </p:cNvPr>
          <p:cNvSpPr txBox="1"/>
          <p:nvPr/>
        </p:nvSpPr>
        <p:spPr>
          <a:xfrm>
            <a:off x="1018844" y="3685969"/>
            <a:ext cx="15592756" cy="994503"/>
          </a:xfrm>
          <a:prstGeom prst="rect">
            <a:avLst/>
          </a:prstGeom>
        </p:spPr>
        <p:txBody>
          <a:bodyPr vert="horz" wrap="square" lIns="0" tIns="17145" rIns="0" bIns="0" rtlCol="0">
            <a:spAutoFit/>
          </a:bodyPr>
          <a:lstStyle/>
          <a:p>
            <a:pPr>
              <a:lnSpc>
                <a:spcPct val="100000"/>
              </a:lnSpc>
              <a:spcBef>
                <a:spcPts val="50"/>
              </a:spcBef>
            </a:pPr>
            <a:endParaRPr sz="1950">
              <a:latin typeface="Exo 2 Medium"/>
              <a:cs typeface="Exo 2 Medium"/>
            </a:endParaRPr>
          </a:p>
          <a:p>
            <a:pPr marL="421005">
              <a:lnSpc>
                <a:spcPct val="100000"/>
              </a:lnSpc>
            </a:pPr>
            <a:r>
              <a:rPr lang="en-US" sz="4400" b="1">
                <a:solidFill>
                  <a:srgbClr val="001B6E"/>
                </a:solidFill>
                <a:latin typeface="Exo 2"/>
                <a:cs typeface="Exo 2"/>
              </a:rPr>
              <a:t>Lead with dignity</a:t>
            </a:r>
            <a:endParaRPr sz="4400">
              <a:latin typeface="Exo 2"/>
              <a:cs typeface="Exo 2"/>
            </a:endParaRPr>
          </a:p>
        </p:txBody>
      </p:sp>
      <p:sp>
        <p:nvSpPr>
          <p:cNvPr id="2" name="object 2">
            <a:extLst>
              <a:ext uri="{FF2B5EF4-FFF2-40B4-BE49-F238E27FC236}">
                <a16:creationId xmlns:a16="http://schemas.microsoft.com/office/drawing/2014/main" id="{0847DA19-0437-3DD1-3D49-5C916E6C17A7}"/>
              </a:ext>
            </a:extLst>
          </p:cNvPr>
          <p:cNvSpPr/>
          <p:nvPr/>
        </p:nvSpPr>
        <p:spPr>
          <a:xfrm>
            <a:off x="0" y="-15411"/>
            <a:ext cx="20104100" cy="2025014"/>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endParaRPr/>
          </a:p>
        </p:txBody>
      </p:sp>
      <p:sp>
        <p:nvSpPr>
          <p:cNvPr id="3" name="object 3">
            <a:extLst>
              <a:ext uri="{FF2B5EF4-FFF2-40B4-BE49-F238E27FC236}">
                <a16:creationId xmlns:a16="http://schemas.microsoft.com/office/drawing/2014/main" id="{1B37E21D-AC01-A186-F4B6-79C554EDFF2E}"/>
              </a:ext>
            </a:extLst>
          </p:cNvPr>
          <p:cNvSpPr txBox="1">
            <a:spLocks noGrp="1"/>
          </p:cNvSpPr>
          <p:nvPr>
            <p:ph type="title"/>
          </p:nvPr>
        </p:nvSpPr>
        <p:spPr>
          <a:xfrm>
            <a:off x="710056" y="219331"/>
            <a:ext cx="14671040" cy="1678023"/>
          </a:xfrm>
          <a:prstGeom prst="rect">
            <a:avLst/>
          </a:prstGeom>
        </p:spPr>
        <p:txBody>
          <a:bodyPr vert="horz" wrap="square" lIns="0" tIns="15875" rIns="0" bIns="0" rtlCol="0" anchor="t">
            <a:spAutoFit/>
          </a:bodyPr>
          <a:lstStyle/>
          <a:p>
            <a:r>
              <a:rPr lang="en-US" sz="5400">
                <a:solidFill>
                  <a:schemeClr val="accent2"/>
                </a:solidFill>
              </a:rPr>
              <a:t>How to talk about Fairtrade – </a:t>
            </a:r>
            <a:br>
              <a:rPr lang="en-US" sz="5400">
                <a:solidFill>
                  <a:schemeClr val="accent2"/>
                </a:solidFill>
              </a:rPr>
            </a:br>
            <a:r>
              <a:rPr lang="en-US" sz="5400" err="1">
                <a:solidFill>
                  <a:schemeClr val="accent2"/>
                </a:solidFill>
              </a:rPr>
              <a:t>FrameWorks</a:t>
            </a:r>
            <a:r>
              <a:rPr lang="en-US" sz="5400">
                <a:solidFill>
                  <a:schemeClr val="accent2"/>
                </a:solidFill>
              </a:rPr>
              <a:t>  recommendations</a:t>
            </a:r>
            <a:endParaRPr lang="en-US"/>
          </a:p>
        </p:txBody>
      </p:sp>
      <p:sp>
        <p:nvSpPr>
          <p:cNvPr id="4" name="object 4">
            <a:extLst>
              <a:ext uri="{FF2B5EF4-FFF2-40B4-BE49-F238E27FC236}">
                <a16:creationId xmlns:a16="http://schemas.microsoft.com/office/drawing/2014/main" id="{B4D21CF6-D739-ECA0-28E0-5ECB83492B54}"/>
              </a:ext>
            </a:extLst>
          </p:cNvPr>
          <p:cNvSpPr txBox="1"/>
          <p:nvPr/>
        </p:nvSpPr>
        <p:spPr>
          <a:xfrm>
            <a:off x="1047090" y="2676478"/>
            <a:ext cx="13351510" cy="694421"/>
          </a:xfrm>
          <a:prstGeom prst="rect">
            <a:avLst/>
          </a:prstGeom>
        </p:spPr>
        <p:txBody>
          <a:bodyPr vert="horz" wrap="square" lIns="0" tIns="17145" rIns="0" bIns="0" rtlCol="0">
            <a:spAutoFit/>
          </a:bodyPr>
          <a:lstStyle/>
          <a:p>
            <a:pPr marL="421005">
              <a:lnSpc>
                <a:spcPct val="100000"/>
              </a:lnSpc>
              <a:spcBef>
                <a:spcPts val="135"/>
              </a:spcBef>
            </a:pPr>
            <a:r>
              <a:rPr lang="en-US" sz="4400" b="1" spc="-10">
                <a:solidFill>
                  <a:srgbClr val="001B6E"/>
                </a:solidFill>
                <a:latin typeface="Exo 2"/>
                <a:cs typeface="Exo 2"/>
              </a:rPr>
              <a:t>Make it about connection and collaboration </a:t>
            </a:r>
            <a:endParaRPr sz="4400">
              <a:latin typeface="Exo 2"/>
              <a:cs typeface="Exo 2"/>
            </a:endParaRPr>
          </a:p>
        </p:txBody>
      </p:sp>
      <p:sp>
        <p:nvSpPr>
          <p:cNvPr id="10" name="object 10">
            <a:extLst>
              <a:ext uri="{FF2B5EF4-FFF2-40B4-BE49-F238E27FC236}">
                <a16:creationId xmlns:a16="http://schemas.microsoft.com/office/drawing/2014/main" id="{15DF21EA-0150-1F23-2491-85168ED7D339}"/>
              </a:ext>
            </a:extLst>
          </p:cNvPr>
          <p:cNvSpPr/>
          <p:nvPr/>
        </p:nvSpPr>
        <p:spPr>
          <a:xfrm flipV="1">
            <a:off x="1104678" y="3517573"/>
            <a:ext cx="13858544" cy="53863"/>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4" name="object 14">
            <a:extLst>
              <a:ext uri="{FF2B5EF4-FFF2-40B4-BE49-F238E27FC236}">
                <a16:creationId xmlns:a16="http://schemas.microsoft.com/office/drawing/2014/main" id="{6A269DE6-EA4D-7CF8-BA02-7B05D591BDAF}"/>
              </a:ext>
            </a:extLst>
          </p:cNvPr>
          <p:cNvSpPr/>
          <p:nvPr/>
        </p:nvSpPr>
        <p:spPr>
          <a:xfrm>
            <a:off x="1127929" y="4816813"/>
            <a:ext cx="13905534" cy="46031"/>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18" name="object 18">
            <a:extLst>
              <a:ext uri="{FF2B5EF4-FFF2-40B4-BE49-F238E27FC236}">
                <a16:creationId xmlns:a16="http://schemas.microsoft.com/office/drawing/2014/main" id="{56E61839-4371-E6BB-1005-A5CD2740C3DF}"/>
              </a:ext>
            </a:extLst>
          </p:cNvPr>
          <p:cNvSpPr/>
          <p:nvPr/>
        </p:nvSpPr>
        <p:spPr>
          <a:xfrm flipV="1">
            <a:off x="1127929" y="6968534"/>
            <a:ext cx="13858544" cy="45719"/>
          </a:xfrm>
          <a:custGeom>
            <a:avLst/>
            <a:gdLst/>
            <a:ahLst/>
            <a:cxnLst/>
            <a:rect l="l" t="t" r="r" b="b"/>
            <a:pathLst>
              <a:path w="13764260">
                <a:moveTo>
                  <a:pt x="0" y="0"/>
                </a:moveTo>
                <a:lnTo>
                  <a:pt x="13764156" y="0"/>
                </a:lnTo>
              </a:path>
            </a:pathLst>
          </a:custGeom>
          <a:ln w="31412">
            <a:solidFill>
              <a:srgbClr val="001B6E"/>
            </a:solidFill>
            <a:prstDash val="dot"/>
          </a:ln>
        </p:spPr>
        <p:txBody>
          <a:bodyPr wrap="square" lIns="0" tIns="0" rIns="0" bIns="0" rtlCol="0"/>
          <a:lstStyle/>
          <a:p>
            <a:endParaRPr/>
          </a:p>
        </p:txBody>
      </p:sp>
      <p:sp>
        <p:nvSpPr>
          <p:cNvPr id="20" name="object 20">
            <a:extLst>
              <a:ext uri="{FF2B5EF4-FFF2-40B4-BE49-F238E27FC236}">
                <a16:creationId xmlns:a16="http://schemas.microsoft.com/office/drawing/2014/main" id="{072C2481-DAFE-AD5A-F7C2-A84A584F5792}"/>
              </a:ext>
            </a:extLst>
          </p:cNvPr>
          <p:cNvSpPr/>
          <p:nvPr/>
        </p:nvSpPr>
        <p:spPr>
          <a:xfrm>
            <a:off x="711673" y="2980537"/>
            <a:ext cx="226695" cy="297815"/>
          </a:xfrm>
          <a:custGeom>
            <a:avLst/>
            <a:gdLst/>
            <a:ahLst/>
            <a:cxnLst/>
            <a:rect l="l" t="t" r="r" b="b"/>
            <a:pathLst>
              <a:path w="226694" h="297814">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sp>
        <p:nvSpPr>
          <p:cNvPr id="22" name="object 22">
            <a:extLst>
              <a:ext uri="{FF2B5EF4-FFF2-40B4-BE49-F238E27FC236}">
                <a16:creationId xmlns:a16="http://schemas.microsoft.com/office/drawing/2014/main" id="{C68C1C6A-27BE-A155-963B-AC59D6A57BB6}"/>
              </a:ext>
            </a:extLst>
          </p:cNvPr>
          <p:cNvSpPr/>
          <p:nvPr/>
        </p:nvSpPr>
        <p:spPr>
          <a:xfrm>
            <a:off x="655841" y="5992414"/>
            <a:ext cx="226695" cy="297815"/>
          </a:xfrm>
          <a:custGeom>
            <a:avLst/>
            <a:gdLst/>
            <a:ahLst/>
            <a:cxnLst/>
            <a:rect l="l" t="t" r="r" b="b"/>
            <a:pathLst>
              <a:path w="226694" h="297815">
                <a:moveTo>
                  <a:pt x="36894" y="0"/>
                </a:moveTo>
                <a:lnTo>
                  <a:pt x="17693" y="2515"/>
                </a:lnTo>
                <a:lnTo>
                  <a:pt x="4747" y="16920"/>
                </a:lnTo>
                <a:lnTo>
                  <a:pt x="0" y="42195"/>
                </a:lnTo>
                <a:lnTo>
                  <a:pt x="0" y="255361"/>
                </a:lnTo>
                <a:lnTo>
                  <a:pt x="4747" y="280632"/>
                </a:lnTo>
                <a:lnTo>
                  <a:pt x="17693" y="295030"/>
                </a:lnTo>
                <a:lnTo>
                  <a:pt x="36894" y="297538"/>
                </a:lnTo>
                <a:lnTo>
                  <a:pt x="60406" y="287140"/>
                </a:lnTo>
                <a:lnTo>
                  <a:pt x="201365" y="190284"/>
                </a:lnTo>
                <a:lnTo>
                  <a:pt x="220130" y="170863"/>
                </a:lnTo>
                <a:lnTo>
                  <a:pt x="226385" y="148774"/>
                </a:lnTo>
                <a:lnTo>
                  <a:pt x="220130" y="126687"/>
                </a:lnTo>
                <a:lnTo>
                  <a:pt x="201365" y="107271"/>
                </a:lnTo>
                <a:lnTo>
                  <a:pt x="60406" y="10394"/>
                </a:lnTo>
                <a:lnTo>
                  <a:pt x="36894" y="0"/>
                </a:lnTo>
                <a:close/>
              </a:path>
            </a:pathLst>
          </a:custGeom>
          <a:solidFill>
            <a:srgbClr val="001B6E"/>
          </a:solidFill>
        </p:spPr>
        <p:txBody>
          <a:bodyPr wrap="square" lIns="0" tIns="0" rIns="0" bIns="0" rtlCol="0"/>
          <a:lstStyle/>
          <a:p>
            <a:endParaRPr/>
          </a:p>
        </p:txBody>
      </p:sp>
      <p:pic>
        <p:nvPicPr>
          <p:cNvPr id="24" name="object 24">
            <a:extLst>
              <a:ext uri="{FF2B5EF4-FFF2-40B4-BE49-F238E27FC236}">
                <a16:creationId xmlns:a16="http://schemas.microsoft.com/office/drawing/2014/main" id="{7E7F269E-B15B-DF75-C8A9-2CC96B530E0C}"/>
              </a:ext>
            </a:extLst>
          </p:cNvPr>
          <p:cNvPicPr/>
          <p:nvPr/>
        </p:nvPicPr>
        <p:blipFill>
          <a:blip r:embed="rId3" cstate="print"/>
          <a:stretch>
            <a:fillRect/>
          </a:stretch>
        </p:blipFill>
        <p:spPr>
          <a:xfrm>
            <a:off x="18172674" y="8018"/>
            <a:ext cx="1785196" cy="2016748"/>
          </a:xfrm>
          <a:prstGeom prst="rect">
            <a:avLst/>
          </a:prstGeom>
        </p:spPr>
      </p:pic>
      <p:pic>
        <p:nvPicPr>
          <p:cNvPr id="9" name="Picture 8">
            <a:extLst>
              <a:ext uri="{FF2B5EF4-FFF2-40B4-BE49-F238E27FC236}">
                <a16:creationId xmlns:a16="http://schemas.microsoft.com/office/drawing/2014/main" id="{9DF6790E-13A4-A088-C4A0-39FE3B1FA364}"/>
              </a:ext>
            </a:extLst>
          </p:cNvPr>
          <p:cNvPicPr>
            <a:picLocks noChangeAspect="1"/>
          </p:cNvPicPr>
          <p:nvPr/>
        </p:nvPicPr>
        <p:blipFill>
          <a:blip r:embed="rId4"/>
          <a:stretch>
            <a:fillRect/>
          </a:stretch>
        </p:blipFill>
        <p:spPr>
          <a:xfrm>
            <a:off x="695084" y="4214511"/>
            <a:ext cx="225572" cy="292633"/>
          </a:xfrm>
          <a:prstGeom prst="rect">
            <a:avLst/>
          </a:prstGeom>
        </p:spPr>
      </p:pic>
      <p:pic>
        <p:nvPicPr>
          <p:cNvPr id="15" name="Picture 14">
            <a:extLst>
              <a:ext uri="{FF2B5EF4-FFF2-40B4-BE49-F238E27FC236}">
                <a16:creationId xmlns:a16="http://schemas.microsoft.com/office/drawing/2014/main" id="{6E7901BA-1B58-A4B6-D866-F3EF2B2A43E1}"/>
              </a:ext>
            </a:extLst>
          </p:cNvPr>
          <p:cNvPicPr>
            <a:picLocks noChangeAspect="1"/>
          </p:cNvPicPr>
          <p:nvPr/>
        </p:nvPicPr>
        <p:blipFill>
          <a:blip r:embed="rId5"/>
          <a:stretch>
            <a:fillRect/>
          </a:stretch>
        </p:blipFill>
        <p:spPr>
          <a:xfrm>
            <a:off x="1104678" y="8746215"/>
            <a:ext cx="13881795" cy="30483"/>
          </a:xfrm>
          <a:prstGeom prst="rect">
            <a:avLst/>
          </a:prstGeom>
        </p:spPr>
      </p:pic>
      <p:pic>
        <p:nvPicPr>
          <p:cNvPr id="16" name="Picture 15">
            <a:extLst>
              <a:ext uri="{FF2B5EF4-FFF2-40B4-BE49-F238E27FC236}">
                <a16:creationId xmlns:a16="http://schemas.microsoft.com/office/drawing/2014/main" id="{1D3FFAEF-514F-1F36-EFBB-9D0DA2A2F1A4}"/>
              </a:ext>
            </a:extLst>
          </p:cNvPr>
          <p:cNvPicPr>
            <a:picLocks noChangeAspect="1"/>
          </p:cNvPicPr>
          <p:nvPr/>
        </p:nvPicPr>
        <p:blipFill>
          <a:blip r:embed="rId4"/>
          <a:stretch>
            <a:fillRect/>
          </a:stretch>
        </p:blipFill>
        <p:spPr>
          <a:xfrm flipV="1">
            <a:off x="647228" y="8195865"/>
            <a:ext cx="226695" cy="294090"/>
          </a:xfrm>
          <a:prstGeom prst="rect">
            <a:avLst/>
          </a:prstGeom>
        </p:spPr>
      </p:pic>
      <p:sp>
        <p:nvSpPr>
          <p:cNvPr id="7" name="object 4">
            <a:extLst>
              <a:ext uri="{FF2B5EF4-FFF2-40B4-BE49-F238E27FC236}">
                <a16:creationId xmlns:a16="http://schemas.microsoft.com/office/drawing/2014/main" id="{C83D1702-F6EE-332E-77E6-DD31B76E28AC}"/>
              </a:ext>
            </a:extLst>
          </p:cNvPr>
          <p:cNvSpPr txBox="1"/>
          <p:nvPr/>
        </p:nvSpPr>
        <p:spPr>
          <a:xfrm>
            <a:off x="977420" y="7652579"/>
            <a:ext cx="17241863" cy="994503"/>
          </a:xfrm>
          <a:prstGeom prst="rect">
            <a:avLst/>
          </a:prstGeom>
        </p:spPr>
        <p:txBody>
          <a:bodyPr vert="horz" wrap="square" lIns="0" tIns="17145" rIns="0" bIns="0" rtlCol="0">
            <a:spAutoFit/>
          </a:bodyPr>
          <a:lstStyle/>
          <a:p>
            <a:pPr>
              <a:lnSpc>
                <a:spcPct val="100000"/>
              </a:lnSpc>
              <a:spcBef>
                <a:spcPts val="944"/>
              </a:spcBef>
            </a:pPr>
            <a:endParaRPr sz="1950">
              <a:latin typeface="Exo 2 Medium"/>
              <a:cs typeface="Exo 2 Medium"/>
            </a:endParaRPr>
          </a:p>
          <a:p>
            <a:pPr marL="421005">
              <a:lnSpc>
                <a:spcPct val="100000"/>
              </a:lnSpc>
            </a:pPr>
            <a:r>
              <a:rPr lang="en-US" sz="4400" b="1" spc="-10">
                <a:solidFill>
                  <a:srgbClr val="001B6E"/>
                </a:solidFill>
                <a:latin typeface="Exo 2"/>
                <a:cs typeface="Exo 2"/>
              </a:rPr>
              <a:t>Make this about outcomes for families </a:t>
            </a:r>
          </a:p>
        </p:txBody>
      </p:sp>
      <p:sp>
        <p:nvSpPr>
          <p:cNvPr id="11" name="object 4">
            <a:extLst>
              <a:ext uri="{FF2B5EF4-FFF2-40B4-BE49-F238E27FC236}">
                <a16:creationId xmlns:a16="http://schemas.microsoft.com/office/drawing/2014/main" id="{8BD7C374-FE55-5DFD-640D-FF13CF71F6A1}"/>
              </a:ext>
            </a:extLst>
          </p:cNvPr>
          <p:cNvSpPr txBox="1"/>
          <p:nvPr/>
        </p:nvSpPr>
        <p:spPr>
          <a:xfrm>
            <a:off x="971854" y="9252835"/>
            <a:ext cx="17241863" cy="994503"/>
          </a:xfrm>
          <a:prstGeom prst="rect">
            <a:avLst/>
          </a:prstGeom>
        </p:spPr>
        <p:txBody>
          <a:bodyPr vert="horz" wrap="square" lIns="0" tIns="17145" rIns="0" bIns="0" rtlCol="0">
            <a:spAutoFit/>
          </a:bodyPr>
          <a:lstStyle/>
          <a:p>
            <a:pPr>
              <a:lnSpc>
                <a:spcPct val="100000"/>
              </a:lnSpc>
              <a:spcBef>
                <a:spcPts val="944"/>
              </a:spcBef>
            </a:pPr>
            <a:endParaRPr sz="1950">
              <a:latin typeface="Exo 2 Medium"/>
              <a:cs typeface="Exo 2 Medium"/>
            </a:endParaRPr>
          </a:p>
          <a:p>
            <a:pPr marL="421005">
              <a:lnSpc>
                <a:spcPct val="100000"/>
              </a:lnSpc>
            </a:pPr>
            <a:r>
              <a:rPr lang="en-US" sz="4400" b="1" spc="-10">
                <a:solidFill>
                  <a:srgbClr val="001B6E"/>
                </a:solidFill>
                <a:latin typeface="Exo 2"/>
                <a:cs typeface="Exo 2"/>
              </a:rPr>
              <a:t>Avoid making a good vs bad binary</a:t>
            </a:r>
          </a:p>
        </p:txBody>
      </p:sp>
      <p:pic>
        <p:nvPicPr>
          <p:cNvPr id="12" name="Picture 11">
            <a:extLst>
              <a:ext uri="{FF2B5EF4-FFF2-40B4-BE49-F238E27FC236}">
                <a16:creationId xmlns:a16="http://schemas.microsoft.com/office/drawing/2014/main" id="{9961C668-C7A5-041C-1F03-4AC4E60F775D}"/>
              </a:ext>
            </a:extLst>
          </p:cNvPr>
          <p:cNvPicPr>
            <a:picLocks noChangeAspect="1"/>
          </p:cNvPicPr>
          <p:nvPr/>
        </p:nvPicPr>
        <p:blipFill>
          <a:blip r:embed="rId5"/>
          <a:stretch>
            <a:fillRect/>
          </a:stretch>
        </p:blipFill>
        <p:spPr>
          <a:xfrm>
            <a:off x="1127929" y="10476404"/>
            <a:ext cx="13881795" cy="30483"/>
          </a:xfrm>
          <a:prstGeom prst="rect">
            <a:avLst/>
          </a:prstGeom>
        </p:spPr>
      </p:pic>
      <p:pic>
        <p:nvPicPr>
          <p:cNvPr id="17" name="Picture 16">
            <a:extLst>
              <a:ext uri="{FF2B5EF4-FFF2-40B4-BE49-F238E27FC236}">
                <a16:creationId xmlns:a16="http://schemas.microsoft.com/office/drawing/2014/main" id="{44DD9EA3-707D-936C-AF95-853B106788FE}"/>
              </a:ext>
            </a:extLst>
          </p:cNvPr>
          <p:cNvPicPr>
            <a:picLocks noChangeAspect="1"/>
          </p:cNvPicPr>
          <p:nvPr/>
        </p:nvPicPr>
        <p:blipFill>
          <a:blip r:embed="rId6"/>
          <a:stretch>
            <a:fillRect/>
          </a:stretch>
        </p:blipFill>
        <p:spPr>
          <a:xfrm>
            <a:off x="613051" y="9750086"/>
            <a:ext cx="231668" cy="292633"/>
          </a:xfrm>
          <a:prstGeom prst="rect">
            <a:avLst/>
          </a:prstGeom>
        </p:spPr>
      </p:pic>
    </p:spTree>
    <p:extLst>
      <p:ext uri="{BB962C8B-B14F-4D97-AF65-F5344CB8AC3E}">
        <p14:creationId xmlns:p14="http://schemas.microsoft.com/office/powerpoint/2010/main" val="2120735173"/>
      </p:ext>
    </p:extLst>
  </p:cSld>
  <p:clrMapOvr>
    <a:masterClrMapping/>
  </p:clrMapOvr>
</p:sld>
</file>

<file path=ppt/theme/theme1.xml><?xml version="1.0" encoding="utf-8"?>
<a:theme xmlns:a="http://schemas.openxmlformats.org/drawingml/2006/main" name="Office Theme">
  <a:themeElements>
    <a:clrScheme name="Fairtrade Impact Report template">
      <a:dk1>
        <a:srgbClr val="000000"/>
      </a:dk1>
      <a:lt1>
        <a:srgbClr val="FFFFFF"/>
      </a:lt1>
      <a:dk2>
        <a:srgbClr val="1F497D"/>
      </a:dk2>
      <a:lt2>
        <a:srgbClr val="EEECE1"/>
      </a:lt2>
      <a:accent1>
        <a:srgbClr val="0FC0FC"/>
      </a:accent1>
      <a:accent2>
        <a:srgbClr val="D3FF47"/>
      </a:accent2>
      <a:accent3>
        <a:srgbClr val="001B6E"/>
      </a:accent3>
      <a:accent4>
        <a:srgbClr val="FF8000"/>
      </a:accent4>
      <a:accent5>
        <a:srgbClr val="FF4571"/>
      </a:accent5>
      <a:accent6>
        <a:srgbClr val="7B1DAB"/>
      </a:accent6>
      <a:hlink>
        <a:srgbClr val="0FC0FC"/>
      </a:hlink>
      <a:folHlink>
        <a:srgbClr val="001B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F681E413726C4A945780D9021AA934" ma:contentTypeVersion="18" ma:contentTypeDescription="Create a new document." ma:contentTypeScope="" ma:versionID="6ea31825123b8b234f0d7cb6d94280ba">
  <xsd:schema xmlns:xsd="http://www.w3.org/2001/XMLSchema" xmlns:xs="http://www.w3.org/2001/XMLSchema" xmlns:p="http://schemas.microsoft.com/office/2006/metadata/properties" xmlns:ns2="79816dc2-6a55-4f87-a53d-c9ff036f58e3" xmlns:ns3="0c6b6653-4e07-4b37-96e1-f59bcad85032" targetNamespace="http://schemas.microsoft.com/office/2006/metadata/properties" ma:root="true" ma:fieldsID="3b4fde7c303180f768c9e19ef133e339" ns2:_="" ns3:_="">
    <xsd:import namespace="79816dc2-6a55-4f87-a53d-c9ff036f58e3"/>
    <xsd:import namespace="0c6b6653-4e07-4b37-96e1-f59bcad850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16dc2-6a55-4f87-a53d-c9ff036f5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ac5b8f-eef4-4bcc-9755-3d47f8a28b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6b6653-4e07-4b37-96e1-f59bcad850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6383ab-c474-4405-ac6e-4b6899357313}" ma:internalName="TaxCatchAll" ma:showField="CatchAllData" ma:web="0c6b6653-4e07-4b37-96e1-f59bcad850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c6b6653-4e07-4b37-96e1-f59bcad85032" xsi:nil="true"/>
    <lcf76f155ced4ddcb4097134ff3c332f xmlns="79816dc2-6a55-4f87-a53d-c9ff036f58e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694337-A587-41F8-BF5F-5350A816A727}">
  <ds:schemaRefs>
    <ds:schemaRef ds:uri="0c6b6653-4e07-4b37-96e1-f59bcad85032"/>
    <ds:schemaRef ds:uri="79816dc2-6a55-4f87-a53d-c9ff036f58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3DD051-6211-4B75-AB22-3A3117BFA645}">
  <ds:schemaRefs>
    <ds:schemaRef ds:uri="http://schemas.microsoft.com/sharepoint/v3/contenttype/forms"/>
  </ds:schemaRefs>
</ds:datastoreItem>
</file>

<file path=customXml/itemProps3.xml><?xml version="1.0" encoding="utf-8"?>
<ds:datastoreItem xmlns:ds="http://schemas.openxmlformats.org/officeDocument/2006/customXml" ds:itemID="{E5A76652-FA56-4F4E-8110-2BCF1E2E1E15}">
  <ds:schemaRefs>
    <ds:schemaRef ds:uri="0c6b6653-4e07-4b37-96e1-f59bcad85032"/>
    <ds:schemaRef ds:uri="79816dc2-6a55-4f87-a53d-c9ff036f58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Custom</PresentationFormat>
  <Slides>16</Slides>
  <Notes>12</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Fairtrade Community Talks Training</vt:lpstr>
      <vt:lpstr>Welcome</vt:lpstr>
      <vt:lpstr>Agenda</vt:lpstr>
      <vt:lpstr>Why are we offering this training?</vt:lpstr>
      <vt:lpstr>PowerPoint Presentation</vt:lpstr>
      <vt:lpstr>How to talk about Fairtrade –  Anti-racist language</vt:lpstr>
      <vt:lpstr>PowerPoint Presentation</vt:lpstr>
      <vt:lpstr>PowerPoint Presentation</vt:lpstr>
      <vt:lpstr>How to talk about Fairtrade –  FrameWorks  recommendations</vt:lpstr>
      <vt:lpstr>PowerPoint Presentation</vt:lpstr>
      <vt:lpstr>PowerPoint Presentation</vt:lpstr>
      <vt:lpstr>How to manage Q&amp;A</vt:lpstr>
      <vt:lpstr>PowerPoint Presentation</vt:lpstr>
      <vt:lpstr>How to outreach &amp; track events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Nick Cowles</dc:creator>
  <cp:revision>23</cp:revision>
  <dcterms:created xsi:type="dcterms:W3CDTF">2024-12-10T17:17:44Z</dcterms:created>
  <dcterms:modified xsi:type="dcterms:W3CDTF">2025-04-23T13:54:16Z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2024-12-10T00:00:00Z</vt:filetime>
  </property>
  <property fmtid="{D5CDD505-2E9C-101B-9397-08002B2CF9AE}" pid="3" name="Creator">
    <vt:lpwstr>Adobe InDesign 20.0 (Macintosh)</vt:lpwstr>
  </property>
  <property fmtid="{D5CDD505-2E9C-101B-9397-08002B2CF9AE}" pid="4" name="LastSaved">
    <vt:filetime>2024-12-10T00:00:00Z</vt:filetime>
  </property>
  <property fmtid="{D5CDD505-2E9C-101B-9397-08002B2CF9AE}" pid="5" name="Producer">
    <vt:lpwstr>Adobe PDF Library 17.0</vt:lpwstr>
  </property>
  <property fmtid="{D5CDD505-2E9C-101B-9397-08002B2CF9AE}" pid="6" name="ContentTypeId">
    <vt:lpwstr>0x010100FBF681E413726C4A945780D9021AA934</vt:lpwstr>
  </property>
  <property fmtid="{D5CDD505-2E9C-101B-9397-08002B2CF9AE}" pid="7" name="MediaServiceImageTags">
    <vt:lpwstr/>
  </property>
</Properties>
</file>