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9" r:id="rId5"/>
    <p:sldId id="260" r:id="rId6"/>
    <p:sldId id="279" r:id="rId7"/>
    <p:sldId id="287" r:id="rId8"/>
    <p:sldId id="289" r:id="rId9"/>
    <p:sldId id="290" r:id="rId10"/>
    <p:sldId id="263" r:id="rId11"/>
    <p:sldId id="297" r:id="rId12"/>
    <p:sldId id="288" r:id="rId13"/>
    <p:sldId id="261" r:id="rId14"/>
    <p:sldId id="294" r:id="rId15"/>
    <p:sldId id="264" r:id="rId16"/>
    <p:sldId id="29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8A85"/>
    <a:srgbClr val="00A48C"/>
    <a:srgbClr val="BA8A85"/>
    <a:srgbClr val="FFC40F"/>
    <a:srgbClr val="FFC318"/>
    <a:srgbClr val="579241"/>
    <a:srgbClr val="50AC8F"/>
    <a:srgbClr val="F2B12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30" autoAdjust="0"/>
    <p:restoredTop sz="94660"/>
  </p:normalViewPr>
  <p:slideViewPr>
    <p:cSldViewPr snapToGrid="0">
      <p:cViewPr varScale="1">
        <p:scale>
          <a:sx n="73" d="100"/>
          <a:sy n="73" d="100"/>
        </p:scale>
        <p:origin x="49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A19F-56E4-4732-AC61-06425CE64ACE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E25E1-D91B-4DD6-9BF3-36A025D06D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1670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A19F-56E4-4732-AC61-06425CE64ACE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E25E1-D91B-4DD6-9BF3-36A025D06D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9489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A19F-56E4-4732-AC61-06425CE64ACE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E25E1-D91B-4DD6-9BF3-36A025D06D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7701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A19F-56E4-4732-AC61-06425CE64ACE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E25E1-D91B-4DD6-9BF3-36A025D06D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3638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A19F-56E4-4732-AC61-06425CE64ACE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E25E1-D91B-4DD6-9BF3-36A025D06D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4862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A19F-56E4-4732-AC61-06425CE64ACE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E25E1-D91B-4DD6-9BF3-36A025D06D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8117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A19F-56E4-4732-AC61-06425CE64ACE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E25E1-D91B-4DD6-9BF3-36A025D06D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396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A19F-56E4-4732-AC61-06425CE64ACE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E25E1-D91B-4DD6-9BF3-36A025D06D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4453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A19F-56E4-4732-AC61-06425CE64ACE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E25E1-D91B-4DD6-9BF3-36A025D06D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7447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A19F-56E4-4732-AC61-06425CE64ACE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E25E1-D91B-4DD6-9BF3-36A025D06D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127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A19F-56E4-4732-AC61-06425CE64ACE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E25E1-D91B-4DD6-9BF3-36A025D06D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272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6A19F-56E4-4732-AC61-06425CE64ACE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E25E1-D91B-4DD6-9BF3-36A025D06D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1650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4515" y="2043498"/>
            <a:ext cx="8271857" cy="2083303"/>
          </a:xfrm>
        </p:spPr>
        <p:txBody>
          <a:bodyPr>
            <a:noAutofit/>
          </a:bodyPr>
          <a:lstStyle/>
          <a:p>
            <a:r>
              <a:rPr lang="en-GB" sz="8000" dirty="0" smtClean="0"/>
              <a:t/>
            </a:r>
            <a:br>
              <a:rPr lang="en-GB" sz="8000" dirty="0" smtClean="0"/>
            </a:br>
            <a:r>
              <a:rPr lang="en-GB" sz="8800" dirty="0">
                <a:latin typeface="VeneerLowRes" panose="02000806000000000000" pitchFamily="2" charset="0"/>
              </a:rPr>
              <a:t/>
            </a:r>
            <a:br>
              <a:rPr lang="en-GB" sz="8800" dirty="0">
                <a:latin typeface="VeneerLowRes" panose="02000806000000000000" pitchFamily="2" charset="0"/>
              </a:rPr>
            </a:br>
            <a:r>
              <a:rPr lang="en-GB" sz="6600" dirty="0" smtClean="0">
                <a:solidFill>
                  <a:schemeClr val="bg1"/>
                </a:solidFill>
                <a:latin typeface="VeneerLowRes" panose="02000806000000000000" pitchFamily="2" charset="0"/>
              </a:rPr>
              <a:t>Changing the story</a:t>
            </a:r>
            <a:r>
              <a:rPr lang="en-GB" sz="8000" dirty="0" smtClean="0">
                <a:latin typeface="VeneerLowRes" panose="02000806000000000000" pitchFamily="2" charset="0"/>
              </a:rPr>
              <a:t/>
            </a:r>
            <a:br>
              <a:rPr lang="en-GB" sz="8000" dirty="0" smtClean="0">
                <a:latin typeface="VeneerLowRes" panose="02000806000000000000" pitchFamily="2" charset="0"/>
              </a:rPr>
            </a:br>
            <a:endParaRPr lang="en-GB" sz="8000" dirty="0">
              <a:latin typeface="VeneerLowRes" panose="0200080600000000000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1922" y="323217"/>
            <a:ext cx="851892" cy="9308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6615" r="-12312"/>
          <a:stretch/>
        </p:blipFill>
        <p:spPr>
          <a:xfrm>
            <a:off x="2756533" y="1666821"/>
            <a:ext cx="7550061" cy="5191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5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71544" cy="714538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77940" y="3801729"/>
            <a:ext cx="3278777" cy="34085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93" b="-1139"/>
          <a:stretch/>
        </p:blipFill>
        <p:spPr>
          <a:xfrm rot="10800000">
            <a:off x="8856615" y="2690945"/>
            <a:ext cx="3335383" cy="44544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400896">
            <a:off x="2356732" y="450409"/>
            <a:ext cx="7935171" cy="631518"/>
          </a:xfrm>
          <a:prstGeom prst="rect">
            <a:avLst/>
          </a:prstGeom>
          <a:solidFill>
            <a:srgbClr val="F2B122"/>
          </a:solidFill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 rot="522117">
            <a:off x="2860450" y="412224"/>
            <a:ext cx="69277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  <a:latin typeface="VeneerLowRes" panose="02000806000000000000" pitchFamily="2" charset="0"/>
              </a:rPr>
              <a:t>‘In </a:t>
            </a:r>
            <a:r>
              <a:rPr lang="en-GB" sz="4000" dirty="0" err="1" smtClean="0">
                <a:solidFill>
                  <a:schemeClr val="bg1"/>
                </a:solidFill>
                <a:latin typeface="VeneerLowRes" panose="02000806000000000000" pitchFamily="2" charset="0"/>
              </a:rPr>
              <a:t>ngoleagorbu</a:t>
            </a:r>
            <a:r>
              <a:rPr lang="en-GB" sz="4000" dirty="0" smtClean="0">
                <a:solidFill>
                  <a:schemeClr val="bg1"/>
                </a:solidFill>
                <a:latin typeface="VeneerLowRes" panose="02000806000000000000" pitchFamily="2" charset="0"/>
              </a:rPr>
              <a:t>, cocoa is our hope’</a:t>
            </a:r>
            <a:endParaRPr lang="en-GB" sz="4000" dirty="0">
              <a:solidFill>
                <a:schemeClr val="bg1"/>
              </a:solidFill>
              <a:latin typeface="VeneerLowRes" panose="02000806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231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" y="0"/>
            <a:ext cx="12188389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04223" y="5365283"/>
            <a:ext cx="116128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neerLowRes" panose="02000806000000000000" pitchFamily="2" charset="0"/>
              </a:rPr>
              <a:t>Share the </a:t>
            </a:r>
            <a:r>
              <a:rPr lang="en-GB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neerLowRes" panose="02000806000000000000" pitchFamily="2" charset="0"/>
              </a:rPr>
              <a:t>stories you heard </a:t>
            </a:r>
            <a:r>
              <a:rPr lang="en-GB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neerLowRes" panose="02000806000000000000" pitchFamily="2" charset="0"/>
              </a:rPr>
              <a:t>today.</a:t>
            </a:r>
          </a:p>
          <a:p>
            <a:pPr algn="ctr"/>
            <a:r>
              <a:rPr lang="en-GB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neerLowRes" panose="02000806000000000000" pitchFamily="2" charset="0"/>
              </a:rPr>
              <a:t>Together, </a:t>
            </a:r>
            <a:r>
              <a:rPr lang="en-GB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neerLowRes" panose="02000806000000000000" pitchFamily="2" charset="0"/>
              </a:rPr>
              <a:t>we can keep changing the story for cocoa farmers</a:t>
            </a:r>
            <a:r>
              <a:rPr lang="en-GB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neerLowRes" panose="02000806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136558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4993" y="370880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VeneerLowRes" panose="02000806000000000000" pitchFamily="2" charset="0"/>
              </a:rPr>
              <a:t>The world’s 22 richest men have more combined wealth than all </a:t>
            </a:r>
            <a:r>
              <a:rPr lang="en-GB" dirty="0" smtClean="0">
                <a:solidFill>
                  <a:schemeClr val="bg1"/>
                </a:solidFill>
                <a:latin typeface="VeneerLowRes" panose="02000806000000000000" pitchFamily="2" charset="0"/>
              </a:rPr>
              <a:t/>
            </a:r>
            <a:br>
              <a:rPr lang="en-GB" dirty="0" smtClean="0">
                <a:solidFill>
                  <a:schemeClr val="bg1"/>
                </a:solidFill>
                <a:latin typeface="VeneerLowRes" panose="02000806000000000000" pitchFamily="2" charset="0"/>
              </a:rPr>
            </a:br>
            <a:r>
              <a:rPr lang="en-GB" dirty="0" smtClean="0">
                <a:solidFill>
                  <a:schemeClr val="bg1"/>
                </a:solidFill>
                <a:latin typeface="VeneerLowRes" panose="02000806000000000000" pitchFamily="2" charset="0"/>
              </a:rPr>
              <a:t>325 </a:t>
            </a:r>
            <a:r>
              <a:rPr lang="en-GB" dirty="0">
                <a:solidFill>
                  <a:schemeClr val="bg1"/>
                </a:solidFill>
                <a:latin typeface="VeneerLowRes" panose="02000806000000000000" pitchFamily="2" charset="0"/>
              </a:rPr>
              <a:t>million women in </a:t>
            </a:r>
            <a:r>
              <a:rPr lang="en-GB" dirty="0" smtClean="0">
                <a:solidFill>
                  <a:schemeClr val="bg1"/>
                </a:solidFill>
                <a:latin typeface="VeneerLowRes" panose="02000806000000000000" pitchFamily="2" charset="0"/>
              </a:rPr>
              <a:t>Africa.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sz="2000" dirty="0" smtClean="0">
                <a:solidFill>
                  <a:schemeClr val="bg1"/>
                </a:solidFill>
                <a:latin typeface="VeneerLowRes" panose="02000806000000000000" pitchFamily="2" charset="0"/>
              </a:rPr>
              <a:t>Oxfam’s Time </a:t>
            </a:r>
            <a:r>
              <a:rPr lang="en-GB" sz="2000" dirty="0">
                <a:solidFill>
                  <a:schemeClr val="bg1"/>
                </a:solidFill>
                <a:latin typeface="VeneerLowRes" panose="02000806000000000000" pitchFamily="2" charset="0"/>
              </a:rPr>
              <a:t>to </a:t>
            </a:r>
            <a:r>
              <a:rPr lang="en-GB" sz="2000" dirty="0" smtClean="0">
                <a:solidFill>
                  <a:schemeClr val="bg1"/>
                </a:solidFill>
                <a:latin typeface="VeneerLowRes" panose="02000806000000000000" pitchFamily="2" charset="0"/>
              </a:rPr>
              <a:t>Care Report, 2020</a:t>
            </a: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59717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1406769" y="-1406770"/>
            <a:ext cx="6858001" cy="967153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877" y="2559792"/>
            <a:ext cx="7184573" cy="1397726"/>
          </a:xfrm>
          <a:solidFill>
            <a:schemeClr val="tx1"/>
          </a:solidFill>
        </p:spPr>
        <p:txBody>
          <a:bodyPr>
            <a:noAutofit/>
          </a:bodyPr>
          <a:lstStyle/>
          <a:p>
            <a:pPr algn="ctr"/>
            <a:r>
              <a:rPr lang="en-GB" sz="8800" dirty="0" smtClean="0">
                <a:solidFill>
                  <a:schemeClr val="bg1"/>
                </a:solidFill>
                <a:latin typeface="VeneerLowRes" panose="02000806000000000000" pitchFamily="2" charset="0"/>
              </a:rPr>
              <a:t>Choose fairtrade</a:t>
            </a:r>
            <a:endParaRPr lang="en-GB" sz="8800" dirty="0">
              <a:solidFill>
                <a:schemeClr val="bg1"/>
              </a:solidFill>
              <a:latin typeface="VeneerLowRes" panose="02000806000000000000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7848" y="2559792"/>
            <a:ext cx="1013877" cy="112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65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9005" y="1972236"/>
            <a:ext cx="7474315" cy="295465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/>
                </a:solidFill>
                <a:latin typeface="VeneerLowRes" panose="02000806000000000000" pitchFamily="2" charset="0"/>
              </a:rPr>
              <a:t>‘Everyone who works has the right to just and </a:t>
            </a:r>
          </a:p>
          <a:p>
            <a:pPr algn="ctr"/>
            <a:r>
              <a:rPr lang="en-GB" sz="2800" dirty="0" smtClean="0">
                <a:solidFill>
                  <a:schemeClr val="bg1"/>
                </a:solidFill>
                <a:latin typeface="VeneerLowRes" panose="02000806000000000000" pitchFamily="2" charset="0"/>
              </a:rPr>
              <a:t>favourable remuneration ensuring for himself </a:t>
            </a:r>
          </a:p>
          <a:p>
            <a:pPr algn="ctr"/>
            <a:r>
              <a:rPr lang="en-GB" sz="2800" dirty="0" smtClean="0">
                <a:solidFill>
                  <a:schemeClr val="bg1"/>
                </a:solidFill>
                <a:latin typeface="VeneerLowRes" panose="02000806000000000000" pitchFamily="2" charset="0"/>
              </a:rPr>
              <a:t>and his family an existence worthy of human dignity, </a:t>
            </a:r>
          </a:p>
          <a:p>
            <a:pPr algn="ctr"/>
            <a:r>
              <a:rPr lang="en-GB" sz="2800" dirty="0" smtClean="0">
                <a:solidFill>
                  <a:schemeClr val="bg1"/>
                </a:solidFill>
                <a:latin typeface="VeneerLowRes" panose="02000806000000000000" pitchFamily="2" charset="0"/>
              </a:rPr>
              <a:t>and supplemented, if necessary, </a:t>
            </a:r>
          </a:p>
          <a:p>
            <a:pPr algn="ctr"/>
            <a:r>
              <a:rPr lang="en-GB" sz="2800" dirty="0" smtClean="0">
                <a:solidFill>
                  <a:schemeClr val="bg1"/>
                </a:solidFill>
                <a:latin typeface="VeneerLowRes" panose="02000806000000000000" pitchFamily="2" charset="0"/>
              </a:rPr>
              <a:t>by other means of social protection’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VeneerLowRes" panose="02000806000000000000" pitchFamily="2" charset="0"/>
            </a:endParaRPr>
          </a:p>
          <a:p>
            <a:pPr algn="ctr"/>
            <a:r>
              <a:rPr lang="en-GB" dirty="0" smtClean="0">
                <a:solidFill>
                  <a:schemeClr val="bg1"/>
                </a:solidFill>
                <a:latin typeface="VeneerLowRes" panose="02000806000000000000" pitchFamily="2" charset="0"/>
              </a:rPr>
              <a:t>Article 23 © Universal declaration of human rights, December 1948</a:t>
            </a:r>
            <a:endParaRPr lang="en-GB" dirty="0">
              <a:solidFill>
                <a:schemeClr val="bg1"/>
              </a:solidFill>
              <a:latin typeface="VeneerLowRes" panose="02000806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0880" y="9234"/>
            <a:ext cx="5151120" cy="7270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447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03566" y="623118"/>
            <a:ext cx="7367451" cy="57972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417" y="1177463"/>
            <a:ext cx="6546938" cy="53670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7273" y="1303535"/>
            <a:ext cx="5926461" cy="511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0317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94583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630600" y="1441476"/>
            <a:ext cx="5065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neerLowRes" panose="02000806000000000000" pitchFamily="2" charset="0"/>
              </a:rPr>
              <a:t>Therese</a:t>
            </a:r>
            <a:endParaRPr lang="en-GB" sz="7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neerLowRes" panose="0200080600000000000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50450" y="-450447"/>
            <a:ext cx="4820196" cy="5721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5905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11096" y="932688"/>
            <a:ext cx="5065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neerLowRes" panose="02000806000000000000" pitchFamily="2" charset="0"/>
              </a:rPr>
              <a:t>edith</a:t>
            </a:r>
            <a:endParaRPr lang="en-GB" sz="7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neerLowRes" panose="02000806000000000000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936929" y="611894"/>
            <a:ext cx="6857999" cy="5634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0438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031198" y="4685268"/>
            <a:ext cx="50657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neerLowRes" panose="02000806000000000000" pitchFamily="2" charset="0"/>
              </a:rPr>
              <a:t>lucia</a:t>
            </a:r>
            <a:endParaRPr lang="en-GB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neerLowRes" panose="02000806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2405" y="0"/>
            <a:ext cx="5213056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5461" y="0"/>
            <a:ext cx="4176539" cy="5889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2217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570646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0543" y="0"/>
            <a:ext cx="4758245" cy="6858594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1190" y="-1"/>
            <a:ext cx="4572000" cy="68580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0" y="3302054"/>
            <a:ext cx="2037806" cy="40053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1706" y="-596"/>
            <a:ext cx="2427264" cy="342306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"/>
          <a:stretch/>
        </p:blipFill>
        <p:spPr>
          <a:xfrm rot="10800000">
            <a:off x="8098970" y="4033883"/>
            <a:ext cx="2393454" cy="2824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847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-13063"/>
            <a:ext cx="5460276" cy="68710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21441735">
            <a:off x="2673530" y="2103119"/>
            <a:ext cx="3304903" cy="3200400"/>
          </a:xfrm>
          <a:prstGeom prst="rect">
            <a:avLst/>
          </a:prstGeom>
          <a:solidFill>
            <a:srgbClr val="BA8A85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 rot="21135278">
            <a:off x="2799107" y="2118269"/>
            <a:ext cx="354003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VeneerLowRes" panose="02000806000000000000" pitchFamily="2" charset="0"/>
                <a:ea typeface="Arial" panose="020B0604020202020204" pitchFamily="34" charset="0"/>
              </a:rPr>
              <a:t>‘When </a:t>
            </a:r>
            <a:r>
              <a:rPr lang="en-US" sz="4000" dirty="0">
                <a:solidFill>
                  <a:schemeClr val="bg1"/>
                </a:solidFill>
                <a:latin typeface="VeneerLowRes" panose="02000806000000000000" pitchFamily="2" charset="0"/>
                <a:ea typeface="Arial" panose="020B0604020202020204" pitchFamily="34" charset="0"/>
              </a:rPr>
              <a:t>I am selling through CAVA co-op, the price is </a:t>
            </a:r>
            <a:r>
              <a:rPr lang="en-US" sz="4000" dirty="0" smtClean="0">
                <a:solidFill>
                  <a:schemeClr val="bg1"/>
                </a:solidFill>
                <a:latin typeface="VeneerLowRes" panose="02000806000000000000" pitchFamily="2" charset="0"/>
                <a:ea typeface="Arial" panose="020B0604020202020204" pitchFamily="34" charset="0"/>
              </a:rPr>
              <a:t>respected’</a:t>
            </a:r>
            <a:endParaRPr lang="en-GB" sz="4000" dirty="0">
              <a:solidFill>
                <a:schemeClr val="bg1"/>
              </a:solidFill>
              <a:latin typeface="VeneerLowRes" panose="02000806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0378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63" y="-36451"/>
            <a:ext cx="12192000" cy="6858000"/>
          </a:xfrm>
          <a:prstGeom prst="rect">
            <a:avLst/>
          </a:prstGeom>
          <a:solidFill>
            <a:srgbClr val="FFC318"/>
          </a:solidFill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63" y="4590383"/>
            <a:ext cx="1955440" cy="26072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977448" y="4611867"/>
            <a:ext cx="2009542" cy="26772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3759" y="4382808"/>
            <a:ext cx="3299461" cy="24875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9339" y="4450252"/>
            <a:ext cx="3184690" cy="239746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1167" y="4370406"/>
            <a:ext cx="3290754" cy="247731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6514" y="3769399"/>
            <a:ext cx="2508069" cy="310327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326" y="4846320"/>
            <a:ext cx="1832065" cy="244275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3350" y="4410034"/>
            <a:ext cx="3296039" cy="247731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6514" y="-10283"/>
            <a:ext cx="2538549" cy="358000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3063" y="-10283"/>
            <a:ext cx="2964385" cy="41900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4837" y="4382809"/>
            <a:ext cx="3292125" cy="24751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9303" y="4770263"/>
            <a:ext cx="2776794" cy="208773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725" y="4806714"/>
            <a:ext cx="2679829" cy="201483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 rot="21443116">
            <a:off x="704156" y="569914"/>
            <a:ext cx="11209525" cy="636082"/>
          </a:xfrm>
          <a:prstGeom prst="rect">
            <a:avLst/>
          </a:prstGeom>
          <a:solidFill>
            <a:srgbClr val="F08A85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 rot="21423191">
            <a:off x="54478" y="661443"/>
            <a:ext cx="125088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/>
                </a:solidFill>
                <a:latin typeface="VeneerLowRes" panose="02000806000000000000" pitchFamily="2" charset="0"/>
              </a:rPr>
              <a:t>‘We </a:t>
            </a:r>
            <a:r>
              <a:rPr lang="en-GB" sz="2800" dirty="0">
                <a:solidFill>
                  <a:schemeClr val="bg1"/>
                </a:solidFill>
                <a:latin typeface="VeneerLowRes" panose="02000806000000000000" pitchFamily="2" charset="0"/>
              </a:rPr>
              <a:t>want to keep her memory with us because she was the leader at the </a:t>
            </a:r>
            <a:r>
              <a:rPr lang="en-GB" sz="2800" dirty="0" smtClean="0">
                <a:solidFill>
                  <a:schemeClr val="bg1"/>
                </a:solidFill>
                <a:latin typeface="VeneerLowRes" panose="02000806000000000000" pitchFamily="2" charset="0"/>
              </a:rPr>
              <a:t>beginning’</a:t>
            </a:r>
            <a:r>
              <a:rPr lang="en-GB" dirty="0" smtClean="0">
                <a:solidFill>
                  <a:schemeClr val="bg1"/>
                </a:solidFill>
                <a:latin typeface="VeneerLowRes" panose="02000806000000000000" pitchFamily="2" charset="0"/>
              </a:rPr>
              <a:t>.</a:t>
            </a:r>
            <a:endParaRPr lang="en-GB" dirty="0">
              <a:solidFill>
                <a:schemeClr val="bg1"/>
              </a:solidFill>
              <a:latin typeface="VeneerLowRes" panose="02000806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460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CC5D8E393C0F4084F00B10AA7CDD50" ma:contentTypeVersion="13" ma:contentTypeDescription="Create a new document." ma:contentTypeScope="" ma:versionID="d014431c0df99b041e8f8ff444ce734d">
  <xsd:schema xmlns:xsd="http://www.w3.org/2001/XMLSchema" xmlns:xs="http://www.w3.org/2001/XMLSchema" xmlns:p="http://schemas.microsoft.com/office/2006/metadata/properties" xmlns:ns3="2c3825b7-5d73-400b-9832-938e38cb03f2" xmlns:ns4="31a1f181-f724-463f-b969-bfe0207def41" targetNamespace="http://schemas.microsoft.com/office/2006/metadata/properties" ma:root="true" ma:fieldsID="2420e7503aaa5aee27ef80c86564cbce" ns3:_="" ns4:_="">
    <xsd:import namespace="2c3825b7-5d73-400b-9832-938e38cb03f2"/>
    <xsd:import namespace="31a1f181-f724-463f-b969-bfe0207def4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3825b7-5d73-400b-9832-938e38cb03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a1f181-f724-463f-b969-bfe0207def41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DC330C3-BDC9-4632-90A2-2953EEFF4EB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E0A9C6B-47F8-495B-AA80-B86D3A0780AB}">
  <ds:schemaRefs>
    <ds:schemaRef ds:uri="http://schemas.microsoft.com/office/2006/metadata/properties"/>
    <ds:schemaRef ds:uri="2c3825b7-5d73-400b-9832-938e38cb03f2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31a1f181-f724-463f-b969-bfe0207def41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EE26CCA-F6F4-4E8F-8372-10B98DD9CB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3825b7-5d73-400b-9832-938e38cb03f2"/>
    <ds:schemaRef ds:uri="31a1f181-f724-463f-b969-bfe0207def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1836</TotalTime>
  <Words>148</Words>
  <Application>Microsoft Office PowerPoint</Application>
  <PresentationFormat>Widescreen</PresentationFormat>
  <Paragraphs>18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VeneerLowRes</vt:lpstr>
      <vt:lpstr>Office Theme</vt:lpstr>
      <vt:lpstr>  Changing the story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world’s 22 richest men have more combined wealth than all  325 million women in Africa.  Oxfam’s Time to Care Report, 2020  </vt:lpstr>
      <vt:lpstr>Choose fairtrade</vt:lpstr>
    </vt:vector>
  </TitlesOfParts>
  <Company>Fairtrade Foundation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Lucias story living income and environmental protection</dc:title>
  <dc:creator>Sarah Brazier</dc:creator>
  <cp:lastModifiedBy>Sarah Brazier</cp:lastModifiedBy>
  <cp:revision>135</cp:revision>
  <dcterms:created xsi:type="dcterms:W3CDTF">2020-01-28T11:35:11Z</dcterms:created>
  <dcterms:modified xsi:type="dcterms:W3CDTF">2020-02-05T19:00:31Z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0x01010011CC5D8E393C0F4084F00B10AA7CDD50</vt:lpwstr>
  </property>
</Properties>
</file>