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 id="259" r:id="rId7"/>
    <p:sldId id="260" r:id="rId8"/>
    <p:sldId id="261" r:id="rId9"/>
    <p:sldId id="262" r:id="rId10"/>
    <p:sldId id="263"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3" d="100"/>
          <a:sy n="73"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C90F52A-04A1-4CCE-B87A-D5C780009474}" type="datetimeFigureOut">
              <a:rPr lang="en-GB" smtClean="0"/>
              <a:t>10/02/2020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692138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90F52A-04A1-4CCE-B87A-D5C780009474}" type="datetimeFigureOut">
              <a:rPr lang="en-GB" smtClean="0"/>
              <a:t>10/02/2020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75334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90F52A-04A1-4CCE-B87A-D5C780009474}" type="datetimeFigureOut">
              <a:rPr lang="en-GB" smtClean="0"/>
              <a:t>10/02/2020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537677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90F52A-04A1-4CCE-B87A-D5C780009474}" type="datetimeFigureOut">
              <a:rPr lang="en-GB" smtClean="0"/>
              <a:t>10/02/2020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981823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90F52A-04A1-4CCE-B87A-D5C780009474}" type="datetimeFigureOut">
              <a:rPr lang="en-GB" smtClean="0"/>
              <a:t>10/02/2020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1564301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C90F52A-04A1-4CCE-B87A-D5C780009474}" type="datetimeFigureOut">
              <a:rPr lang="en-GB" smtClean="0"/>
              <a:t>10/02/2020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208397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C90F52A-04A1-4CCE-B87A-D5C780009474}" type="datetimeFigureOut">
              <a:rPr lang="en-GB" smtClean="0"/>
              <a:t>10/02/2020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1590823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C90F52A-04A1-4CCE-B87A-D5C780009474}" type="datetimeFigureOut">
              <a:rPr lang="en-GB" smtClean="0"/>
              <a:t>10/02/2020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597426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90F52A-04A1-4CCE-B87A-D5C780009474}" type="datetimeFigureOut">
              <a:rPr lang="en-GB" smtClean="0"/>
              <a:t>10/02/2020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33138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C90F52A-04A1-4CCE-B87A-D5C780009474}" type="datetimeFigureOut">
              <a:rPr lang="en-GB" smtClean="0"/>
              <a:t>10/02/2020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239243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C90F52A-04A1-4CCE-B87A-D5C780009474}" type="datetimeFigureOut">
              <a:rPr lang="en-GB" smtClean="0"/>
              <a:t>10/02/2020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296984-6F1F-4DFC-80E8-61904FE47F85}" type="slidenum">
              <a:rPr lang="en-GB" smtClean="0"/>
              <a:t>‹#›</a:t>
            </a:fld>
            <a:endParaRPr lang="en-GB"/>
          </a:p>
        </p:txBody>
      </p:sp>
    </p:spTree>
    <p:extLst>
      <p:ext uri="{BB962C8B-B14F-4D97-AF65-F5344CB8AC3E}">
        <p14:creationId xmlns:p14="http://schemas.microsoft.com/office/powerpoint/2010/main" val="254673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90F52A-04A1-4CCE-B87A-D5C780009474}" type="datetimeFigureOut">
              <a:rPr lang="en-GB" smtClean="0"/>
              <a:t>10/02/2020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96984-6F1F-4DFC-80E8-61904FE47F85}" type="slidenum">
              <a:rPr lang="en-GB" smtClean="0"/>
              <a:t>‹#›</a:t>
            </a:fld>
            <a:endParaRPr lang="en-GB"/>
          </a:p>
        </p:txBody>
      </p:sp>
    </p:spTree>
    <p:extLst>
      <p:ext uri="{BB962C8B-B14F-4D97-AF65-F5344CB8AC3E}">
        <p14:creationId xmlns:p14="http://schemas.microsoft.com/office/powerpoint/2010/main" val="1801431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suggested ice breaker</a:t>
            </a:r>
            <a:br>
              <a:rPr lang="en-GB" sz="2800" dirty="0" smtClean="0">
                <a:latin typeface="VeneerLowRes" panose="02000806000000000000" pitchFamily="2" charset="0"/>
              </a:rPr>
            </a:br>
            <a:r>
              <a:rPr lang="en-GB" sz="2800" dirty="0" smtClean="0">
                <a:latin typeface="VeneerLowRes" panose="02000806000000000000" pitchFamily="2" charset="0"/>
              </a:rPr>
              <a:t/>
            </a:r>
            <a:br>
              <a:rPr lang="en-GB" sz="2800" dirty="0" smtClean="0">
                <a:latin typeface="VeneerLowRes" panose="02000806000000000000" pitchFamily="2" charset="0"/>
              </a:rPr>
            </a:b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285699"/>
            <a:ext cx="11115102" cy="4351338"/>
          </a:xfrm>
        </p:spPr>
        <p:txBody>
          <a:bodyPr/>
          <a:lstStyle/>
          <a:p>
            <a:pPr marL="0" lvl="0" indent="0">
              <a:buNone/>
            </a:pPr>
            <a:r>
              <a:rPr lang="en-GB" sz="1400" i="1" dirty="0" smtClean="0">
                <a:solidFill>
                  <a:prstClr val="black"/>
                </a:solidFill>
              </a:rPr>
              <a:t>An ice breaker will help to get the room to focus on you and feel engaged in the talk. It can also help you to find a few friendly faces to anchor yourself when you speak.</a:t>
            </a:r>
          </a:p>
          <a:p>
            <a:pPr marL="0" lvl="0" indent="0">
              <a:buNone/>
            </a:pPr>
            <a:endParaRPr lang="en-GB" sz="1400" dirty="0" smtClean="0">
              <a:solidFill>
                <a:prstClr val="black"/>
              </a:solidFill>
            </a:endParaRPr>
          </a:p>
          <a:p>
            <a:pPr lvl="0"/>
            <a:r>
              <a:rPr lang="en-GB" sz="1400" dirty="0" smtClean="0">
                <a:solidFill>
                  <a:prstClr val="black"/>
                </a:solidFill>
              </a:rPr>
              <a:t>Introduce </a:t>
            </a:r>
            <a:r>
              <a:rPr lang="en-GB" sz="1400" dirty="0" smtClean="0">
                <a:solidFill>
                  <a:prstClr val="black"/>
                </a:solidFill>
              </a:rPr>
              <a:t>yourself</a:t>
            </a:r>
          </a:p>
          <a:p>
            <a:pPr lvl="0"/>
            <a:r>
              <a:rPr lang="en-GB" sz="1400" dirty="0" smtClean="0">
                <a:solidFill>
                  <a:prstClr val="black"/>
                </a:solidFill>
              </a:rPr>
              <a:t>Ask the audience to </a:t>
            </a:r>
            <a:r>
              <a:rPr lang="en-GB" sz="1400" dirty="0">
                <a:solidFill>
                  <a:prstClr val="black"/>
                </a:solidFill>
              </a:rPr>
              <a:t>s</a:t>
            </a:r>
            <a:r>
              <a:rPr lang="en-GB" sz="1400" dirty="0" smtClean="0">
                <a:solidFill>
                  <a:prstClr val="black"/>
                </a:solidFill>
              </a:rPr>
              <a:t>tand up/Put their hands up if they have kids</a:t>
            </a:r>
          </a:p>
          <a:p>
            <a:pPr lvl="0"/>
            <a:r>
              <a:rPr lang="en-GB" sz="1400" dirty="0" smtClean="0">
                <a:solidFill>
                  <a:prstClr val="black"/>
                </a:solidFill>
              </a:rPr>
              <a:t>Ask someone with hand raised or standing if their kids go or did go to school.</a:t>
            </a:r>
          </a:p>
          <a:p>
            <a:pPr lvl="0"/>
            <a:r>
              <a:rPr lang="en-GB" sz="1400" dirty="0" smtClean="0">
                <a:solidFill>
                  <a:prstClr val="black"/>
                </a:solidFill>
              </a:rPr>
              <a:t>Now stand </a:t>
            </a:r>
            <a:r>
              <a:rPr lang="en-GB" sz="1400" dirty="0">
                <a:solidFill>
                  <a:prstClr val="black"/>
                </a:solidFill>
              </a:rPr>
              <a:t>up/Hands up if you had breakfast </a:t>
            </a:r>
            <a:r>
              <a:rPr lang="en-GB" sz="1400" dirty="0" smtClean="0">
                <a:solidFill>
                  <a:prstClr val="black"/>
                </a:solidFill>
              </a:rPr>
              <a:t>today</a:t>
            </a:r>
            <a:endParaRPr lang="en-GB" sz="1400" dirty="0">
              <a:solidFill>
                <a:prstClr val="black"/>
              </a:solidFill>
            </a:endParaRPr>
          </a:p>
          <a:p>
            <a:pPr lvl="0"/>
            <a:r>
              <a:rPr lang="en-GB" sz="1400" dirty="0">
                <a:solidFill>
                  <a:prstClr val="black"/>
                </a:solidFill>
              </a:rPr>
              <a:t>Keep your </a:t>
            </a:r>
            <a:r>
              <a:rPr lang="en-GB" sz="1400" dirty="0" smtClean="0">
                <a:solidFill>
                  <a:prstClr val="black"/>
                </a:solidFill>
              </a:rPr>
              <a:t>hands up/stay </a:t>
            </a:r>
            <a:r>
              <a:rPr lang="en-GB" sz="1400" dirty="0">
                <a:solidFill>
                  <a:prstClr val="black"/>
                </a:solidFill>
              </a:rPr>
              <a:t>standing up if you </a:t>
            </a:r>
            <a:r>
              <a:rPr lang="en-GB" sz="1400" dirty="0" smtClean="0">
                <a:solidFill>
                  <a:prstClr val="black"/>
                </a:solidFill>
              </a:rPr>
              <a:t>have had </a:t>
            </a:r>
            <a:r>
              <a:rPr lang="en-GB" sz="1400" dirty="0">
                <a:solidFill>
                  <a:prstClr val="black"/>
                </a:solidFill>
              </a:rPr>
              <a:t>a glass of water </a:t>
            </a:r>
            <a:r>
              <a:rPr lang="en-GB" sz="1400" dirty="0" smtClean="0">
                <a:solidFill>
                  <a:prstClr val="black"/>
                </a:solidFill>
              </a:rPr>
              <a:t>too…</a:t>
            </a:r>
          </a:p>
          <a:p>
            <a:pPr lvl="0"/>
            <a:r>
              <a:rPr lang="en-GB" sz="1400" dirty="0" smtClean="0">
                <a:solidFill>
                  <a:prstClr val="black"/>
                </a:solidFill>
              </a:rPr>
              <a:t>Who travelled here from their home today?</a:t>
            </a:r>
          </a:p>
          <a:p>
            <a:pPr lvl="0"/>
            <a:endParaRPr lang="en-GB" sz="1400" dirty="0">
              <a:solidFill>
                <a:prstClr val="black"/>
              </a:solidFill>
            </a:endParaRPr>
          </a:p>
          <a:p>
            <a:pPr lvl="0"/>
            <a:endParaRPr lang="en-GB" sz="2000" dirty="0" smtClean="0">
              <a:solidFill>
                <a:prstClr val="black"/>
              </a:solidFill>
            </a:endParaRPr>
          </a:p>
          <a:p>
            <a:pPr lvl="0"/>
            <a:endParaRPr lang="en-GB" sz="2000" dirty="0">
              <a:solidFill>
                <a:prstClr val="black"/>
              </a:solidFill>
            </a:endParaRPr>
          </a:p>
          <a:p>
            <a:endParaRPr lang="en-GB" dirty="0" smtClean="0"/>
          </a:p>
          <a:p>
            <a:endParaRPr lang="en-GB" dirty="0"/>
          </a:p>
        </p:txBody>
      </p:sp>
    </p:spTree>
    <p:extLst>
      <p:ext uri="{BB962C8B-B14F-4D97-AF65-F5344CB8AC3E}">
        <p14:creationId xmlns:p14="http://schemas.microsoft.com/office/powerpoint/2010/main" val="3215729128"/>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1738"/>
            <a:ext cx="10515600" cy="724285"/>
          </a:xfrm>
        </p:spPr>
        <p:txBody>
          <a:bodyPr>
            <a:normAutofit/>
          </a:bodyPr>
          <a:lstStyle/>
          <a:p>
            <a:r>
              <a:rPr lang="en-GB" sz="2800" dirty="0" smtClean="0">
                <a:latin typeface="VeneerLowRes" panose="02000806000000000000" pitchFamily="2" charset="0"/>
              </a:rPr>
              <a:t>Speaker notes  - slide 10 </a:t>
            </a:r>
            <a:endParaRPr lang="en-GB" sz="2800" dirty="0">
              <a:latin typeface="VeneerLowRes" panose="02000806000000000000" pitchFamily="2" charset="0"/>
            </a:endParaRPr>
          </a:p>
        </p:txBody>
      </p:sp>
      <p:sp>
        <p:nvSpPr>
          <p:cNvPr id="3" name="Content Placeholder 2"/>
          <p:cNvSpPr>
            <a:spLocks noGrp="1"/>
          </p:cNvSpPr>
          <p:nvPr>
            <p:ph idx="1"/>
          </p:nvPr>
        </p:nvSpPr>
        <p:spPr>
          <a:xfrm>
            <a:off x="0" y="679269"/>
            <a:ext cx="12057017" cy="5697780"/>
          </a:xfrm>
        </p:spPr>
        <p:txBody>
          <a:bodyPr>
            <a:noAutofit/>
          </a:bodyPr>
          <a:lstStyle/>
          <a:p>
            <a:r>
              <a:rPr lang="en-GB" sz="1400" dirty="0" smtClean="0"/>
              <a:t>And what about Lucia?</a:t>
            </a:r>
          </a:p>
          <a:p>
            <a:pPr lvl="0"/>
            <a:r>
              <a:rPr lang="en-GB" sz="1400" dirty="0" smtClean="0"/>
              <a:t>Lucia and other cocoa </a:t>
            </a:r>
            <a:r>
              <a:rPr lang="en-GB" sz="1400" dirty="0"/>
              <a:t>farmers on the edge of the Gola </a:t>
            </a:r>
            <a:r>
              <a:rPr lang="en-GB" sz="1400" dirty="0" smtClean="0"/>
              <a:t>rainforest were </a:t>
            </a:r>
            <a:r>
              <a:rPr lang="en-GB" sz="1400" dirty="0"/>
              <a:t>supported by </a:t>
            </a:r>
            <a:r>
              <a:rPr lang="en-GB" sz="1400" dirty="0" smtClean="0"/>
              <a:t>RSPB, </a:t>
            </a:r>
            <a:r>
              <a:rPr lang="en-GB" sz="1400" dirty="0"/>
              <a:t>Divine chocolate and Comic Relief </a:t>
            </a:r>
            <a:r>
              <a:rPr lang="en-GB" sz="1400" dirty="0" smtClean="0"/>
              <a:t>to come together and form a Fairtrade cooperative called the ‘</a:t>
            </a:r>
            <a:r>
              <a:rPr lang="en-GB" sz="1400" dirty="0" err="1" smtClean="0"/>
              <a:t>Ngoleagorbu</a:t>
            </a:r>
            <a:r>
              <a:rPr lang="en-GB" sz="1400" dirty="0" smtClean="0"/>
              <a:t> Cocoa Farmers</a:t>
            </a:r>
            <a:r>
              <a:rPr lang="en-GB" sz="1400" dirty="0"/>
              <a:t> </a:t>
            </a:r>
            <a:r>
              <a:rPr lang="en-GB" sz="1400" dirty="0" smtClean="0"/>
              <a:t>Union’ </a:t>
            </a:r>
            <a:r>
              <a:rPr lang="en-GB" sz="1400" i="1" dirty="0">
                <a:solidFill>
                  <a:srgbClr val="5B9BD5">
                    <a:lumMod val="75000"/>
                  </a:srgbClr>
                </a:solidFill>
              </a:rPr>
              <a:t>(pronounced </a:t>
            </a:r>
            <a:r>
              <a:rPr lang="en-GB" sz="1400" i="1" dirty="0" smtClean="0">
                <a:solidFill>
                  <a:srgbClr val="5B9BD5">
                    <a:lumMod val="75000"/>
                  </a:srgbClr>
                </a:solidFill>
              </a:rPr>
              <a:t>GOALIE-GORBU) </a:t>
            </a:r>
            <a:r>
              <a:rPr lang="en-GB" sz="1400" dirty="0" smtClean="0"/>
              <a:t>Their name means ‘we who live by the forest edge’</a:t>
            </a:r>
          </a:p>
          <a:p>
            <a:pPr lvl="0"/>
            <a:r>
              <a:rPr lang="en-GB" sz="1400" dirty="0" smtClean="0"/>
              <a:t>Lucia’s </a:t>
            </a:r>
            <a:r>
              <a:rPr lang="en-GB" sz="1400" dirty="0"/>
              <a:t>determination to improve her families’ livelihoods shines through when she speaks about </a:t>
            </a:r>
            <a:r>
              <a:rPr lang="en-GB" sz="1400" dirty="0" err="1"/>
              <a:t>Ngoleagorbu’s</a:t>
            </a:r>
            <a:r>
              <a:rPr lang="en-GB" sz="1400" dirty="0"/>
              <a:t> formation. </a:t>
            </a:r>
            <a:endParaRPr lang="en-GB" sz="1400" dirty="0" smtClean="0"/>
          </a:p>
          <a:p>
            <a:r>
              <a:rPr lang="en-GB" sz="1400" dirty="0" err="1" smtClean="0"/>
              <a:t>Ngoleagorbu</a:t>
            </a:r>
            <a:r>
              <a:rPr lang="en-GB" sz="1400" dirty="0" smtClean="0"/>
              <a:t> were certified in August 2019 and are </a:t>
            </a:r>
            <a:r>
              <a:rPr lang="en-GB" sz="1400" dirty="0"/>
              <a:t>now selling some of their cocoa on Fairtrade terms to the UK, which means they </a:t>
            </a:r>
            <a:r>
              <a:rPr lang="en-GB" sz="1400" dirty="0" smtClean="0"/>
              <a:t>will receive </a:t>
            </a:r>
            <a:r>
              <a:rPr lang="en-GB" sz="1400" dirty="0"/>
              <a:t>the Fairtrade Minimum Price and Fairtrade </a:t>
            </a:r>
            <a:r>
              <a:rPr lang="en-GB" sz="1400" dirty="0" smtClean="0"/>
              <a:t>Premium.</a:t>
            </a:r>
          </a:p>
          <a:p>
            <a:r>
              <a:rPr lang="en-GB" sz="1400" dirty="0" smtClean="0"/>
              <a:t>The extra money they earn through Fairtrade means these farmers will not be </a:t>
            </a:r>
            <a:r>
              <a:rPr lang="en-GB" sz="1400" dirty="0"/>
              <a:t>driven to destructive practices </a:t>
            </a:r>
            <a:r>
              <a:rPr lang="en-GB" sz="1400" dirty="0" smtClean="0"/>
              <a:t>to supplement </a:t>
            </a:r>
            <a:r>
              <a:rPr lang="en-GB" sz="1400" dirty="0"/>
              <a:t>their income like logging </a:t>
            </a:r>
            <a:r>
              <a:rPr lang="en-GB" sz="1400" dirty="0" smtClean="0"/>
              <a:t>and </a:t>
            </a:r>
            <a:r>
              <a:rPr lang="en-GB" sz="1400" dirty="0"/>
              <a:t>mining or cutting down trees for rice farming. </a:t>
            </a:r>
            <a:endParaRPr lang="en-GB" sz="1400" dirty="0" smtClean="0"/>
          </a:p>
          <a:p>
            <a:pPr lvl="0"/>
            <a:r>
              <a:rPr lang="en-GB" sz="1400" dirty="0" smtClean="0"/>
              <a:t>In fact, cocoa </a:t>
            </a:r>
            <a:r>
              <a:rPr lang="en-GB" sz="1400" dirty="0"/>
              <a:t>farming </a:t>
            </a:r>
            <a:r>
              <a:rPr lang="en-GB" sz="1400" dirty="0" smtClean="0"/>
              <a:t>benefits the rainforest instead of causing deforestation </a:t>
            </a:r>
            <a:r>
              <a:rPr lang="en-GB" sz="1400" dirty="0"/>
              <a:t>as </a:t>
            </a:r>
            <a:r>
              <a:rPr lang="en-GB" sz="1400" dirty="0" smtClean="0"/>
              <a:t>the cocoa needs the tall </a:t>
            </a:r>
            <a:r>
              <a:rPr lang="en-GB" sz="1400" dirty="0"/>
              <a:t>shaded </a:t>
            </a:r>
            <a:r>
              <a:rPr lang="en-GB" sz="1400" dirty="0" smtClean="0"/>
              <a:t>trees to grow under</a:t>
            </a:r>
            <a:r>
              <a:rPr lang="en-GB" sz="1400" dirty="0" smtClean="0">
                <a:solidFill>
                  <a:srgbClr val="FF0000"/>
                </a:solidFill>
              </a:rPr>
              <a:t>. </a:t>
            </a:r>
          </a:p>
          <a:p>
            <a:pPr lvl="0"/>
            <a:r>
              <a:rPr lang="en-GB" sz="1400" dirty="0" smtClean="0"/>
              <a:t>The co-operative now practices ‘Forest friendly farming’, a </a:t>
            </a:r>
            <a:r>
              <a:rPr lang="en-GB" sz="1400" dirty="0"/>
              <a:t>s</a:t>
            </a:r>
            <a:r>
              <a:rPr lang="en-GB" sz="1400" dirty="0" smtClean="0"/>
              <a:t>ustainable farming method that enables them to fight the black pod disease which is exacerbated by the unpredictable rains and climate change. </a:t>
            </a:r>
          </a:p>
          <a:p>
            <a:r>
              <a:rPr lang="en-GB" sz="1400" dirty="0" smtClean="0"/>
              <a:t>And Instead of hunting the animals that live in the forest, they have created special drums that scare the chimps away. The thriving cocoa trees provide a canopy for the animals to travel across the rainforest. </a:t>
            </a:r>
          </a:p>
          <a:p>
            <a:r>
              <a:rPr lang="en-GB" sz="1400" dirty="0" smtClean="0"/>
              <a:t>It </a:t>
            </a:r>
            <a:r>
              <a:rPr lang="en-GB" sz="1400" dirty="0"/>
              <a:t>is clear that Lucia is passionate and hopeful about what the future holds for </a:t>
            </a:r>
            <a:r>
              <a:rPr lang="en-GB" sz="1400" dirty="0" err="1" smtClean="0"/>
              <a:t>Ngoleagorbu</a:t>
            </a:r>
            <a:r>
              <a:rPr lang="en-GB" sz="1400" dirty="0"/>
              <a:t> </a:t>
            </a:r>
            <a:r>
              <a:rPr lang="en-GB" sz="1400" dirty="0" smtClean="0"/>
              <a:t>and her </a:t>
            </a:r>
            <a:r>
              <a:rPr lang="en-GB" sz="1400" dirty="0"/>
              <a:t>drive for change has led </a:t>
            </a:r>
            <a:r>
              <a:rPr lang="en-GB" sz="1400" dirty="0" smtClean="0"/>
              <a:t>her to be chairperson of the Fairtrade Premium Committee, a decision-making role which will help determine the future of </a:t>
            </a:r>
            <a:r>
              <a:rPr lang="en-GB" sz="1400" dirty="0" err="1" smtClean="0"/>
              <a:t>Ngoleagorbu</a:t>
            </a:r>
            <a:r>
              <a:rPr lang="en-GB" sz="1400" dirty="0"/>
              <a:t>.</a:t>
            </a:r>
            <a:r>
              <a:rPr lang="en-GB" sz="1400" dirty="0" smtClean="0"/>
              <a:t>  </a:t>
            </a:r>
          </a:p>
          <a:p>
            <a:r>
              <a:rPr lang="en-GB" sz="1400" dirty="0" smtClean="0"/>
              <a:t>The committee has lots of plans for their Premium money that will make a huge difference to their lives including better sanitation, access to water, improved cooking facilities and a local market to sell food.</a:t>
            </a:r>
          </a:p>
          <a:p>
            <a:r>
              <a:rPr lang="en-GB" sz="1400" i="1" dirty="0" smtClean="0"/>
              <a:t>'Women </a:t>
            </a:r>
            <a:r>
              <a:rPr lang="en-GB" sz="1400" i="1" dirty="0"/>
              <a:t>now take part in leadership roles and have key responsibilities. That would never have happened before. We feel more empowered in our </a:t>
            </a:r>
            <a:r>
              <a:rPr lang="en-GB" sz="1400" i="1" dirty="0" smtClean="0"/>
              <a:t>community’. - Lucia</a:t>
            </a:r>
            <a:endParaRPr lang="en-GB" sz="1400" i="1" dirty="0"/>
          </a:p>
          <a:p>
            <a:r>
              <a:rPr lang="en-GB" sz="1400" dirty="0" smtClean="0"/>
              <a:t>Lucia </a:t>
            </a:r>
            <a:r>
              <a:rPr lang="en-GB" sz="1400" dirty="0"/>
              <a:t>is hardworking, proud and determined. She deserves to use her land in a way that earns her a decent living, but also protects her forest home. </a:t>
            </a:r>
            <a:r>
              <a:rPr lang="en-GB" sz="1400" dirty="0" smtClean="0"/>
              <a:t>Her story really shows that if we protect people, we can protect </a:t>
            </a:r>
            <a:r>
              <a:rPr lang="en-GB" sz="1400" dirty="0"/>
              <a:t>the planet. </a:t>
            </a:r>
          </a:p>
          <a:p>
            <a:pPr marL="0" indent="0">
              <a:buNone/>
            </a:pPr>
            <a:r>
              <a:rPr lang="en-GB" sz="1400" dirty="0" smtClean="0"/>
              <a:t>      </a:t>
            </a:r>
            <a:r>
              <a:rPr lang="en-GB" sz="1400" b="1" i="1" dirty="0" smtClean="0"/>
              <a:t>Picture is Lucia and the other Premium Committee Members</a:t>
            </a:r>
            <a:endParaRPr lang="en-GB" sz="1400" b="1" i="1" dirty="0"/>
          </a:p>
          <a:p>
            <a:pPr marL="0" indent="0">
              <a:buNone/>
            </a:pPr>
            <a:r>
              <a:rPr lang="en-GB" sz="1400" i="1" dirty="0" smtClean="0"/>
              <a:t>Lucia’s story shows </a:t>
            </a:r>
            <a:r>
              <a:rPr lang="en-GB" sz="1400" i="1" dirty="0"/>
              <a:t>why </a:t>
            </a:r>
            <a:r>
              <a:rPr lang="en-GB" sz="1400" i="1" dirty="0" smtClean="0"/>
              <a:t>better incomes </a:t>
            </a:r>
            <a:r>
              <a:rPr lang="en-GB" sz="1400" i="1" dirty="0"/>
              <a:t>are important to protect the </a:t>
            </a:r>
            <a:r>
              <a:rPr lang="en-GB" sz="1400" i="1" dirty="0" smtClean="0"/>
              <a:t>world’s precious </a:t>
            </a:r>
            <a:r>
              <a:rPr lang="en-GB" sz="1400" i="1" dirty="0"/>
              <a:t>natural resources.</a:t>
            </a:r>
            <a:endParaRPr lang="en-GB" sz="1400" i="1" dirty="0"/>
          </a:p>
        </p:txBody>
      </p:sp>
    </p:spTree>
    <p:extLst>
      <p:ext uri="{BB962C8B-B14F-4D97-AF65-F5344CB8AC3E}">
        <p14:creationId xmlns:p14="http://schemas.microsoft.com/office/powerpoint/2010/main" val="1539453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1739"/>
            <a:ext cx="10515600" cy="852538"/>
          </a:xfrm>
        </p:spPr>
        <p:txBody>
          <a:bodyPr>
            <a:normAutofit/>
          </a:bodyPr>
          <a:lstStyle/>
          <a:p>
            <a:r>
              <a:rPr lang="en-GB" sz="2800" dirty="0" smtClean="0">
                <a:latin typeface="VeneerLowRes" panose="02000806000000000000" pitchFamily="2" charset="0"/>
              </a:rPr>
              <a:t>Speaker notes – slide 11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964278"/>
            <a:ext cx="11576808" cy="5486398"/>
          </a:xfrm>
        </p:spPr>
        <p:txBody>
          <a:bodyPr>
            <a:normAutofit/>
          </a:bodyPr>
          <a:lstStyle/>
          <a:p>
            <a:pPr marL="0" indent="0">
              <a:buNone/>
            </a:pPr>
            <a:r>
              <a:rPr lang="en-GB" sz="1400" i="1" dirty="0" smtClean="0"/>
              <a:t>This slide bring us back to the call to action for audience., They have seen the positive benefits of Fairtrade through these stories but we need more people to choose Fairtrade so that these benefits reach more people.</a:t>
            </a:r>
          </a:p>
          <a:p>
            <a:r>
              <a:rPr lang="en-GB" sz="1400" dirty="0" smtClean="0"/>
              <a:t>But </a:t>
            </a:r>
            <a:r>
              <a:rPr lang="en-GB" sz="1400" dirty="0" smtClean="0"/>
              <a:t>we need to keep changing the stories of cocoa farmers.</a:t>
            </a:r>
          </a:p>
          <a:p>
            <a:r>
              <a:rPr lang="en-GB" sz="1400" dirty="0" smtClean="0"/>
              <a:t>The </a:t>
            </a:r>
            <a:r>
              <a:rPr lang="en-GB" sz="1400" dirty="0"/>
              <a:t>cocoa industry is dominated by a relatively small number of huge global companies which produce chocolate. </a:t>
            </a:r>
            <a:endParaRPr lang="en-GB" sz="1400" dirty="0" smtClean="0"/>
          </a:p>
          <a:p>
            <a:r>
              <a:rPr lang="en-GB" sz="1400" dirty="0" smtClean="0"/>
              <a:t>With increasing </a:t>
            </a:r>
            <a:r>
              <a:rPr lang="en-GB" sz="1400" dirty="0"/>
              <a:t>costs and consumers </a:t>
            </a:r>
            <a:r>
              <a:rPr lang="en-GB" sz="1400" dirty="0" smtClean="0"/>
              <a:t>pushing </a:t>
            </a:r>
            <a:r>
              <a:rPr lang="en-GB" sz="1400" dirty="0"/>
              <a:t>for cheaper prices, </a:t>
            </a:r>
            <a:r>
              <a:rPr lang="en-GB" sz="1400" dirty="0" smtClean="0"/>
              <a:t>they </a:t>
            </a:r>
            <a:r>
              <a:rPr lang="en-GB" sz="1400" dirty="0"/>
              <a:t>find it difficult to voluntarily increase the price they pay for cocoa versus their </a:t>
            </a:r>
            <a:r>
              <a:rPr lang="en-GB" sz="1400" dirty="0" smtClean="0"/>
              <a:t>competitors.</a:t>
            </a:r>
            <a:r>
              <a:rPr lang="en-GB" sz="1400" dirty="0"/>
              <a:t> </a:t>
            </a:r>
            <a:r>
              <a:rPr lang="en-GB" sz="1400" dirty="0" smtClean="0"/>
              <a:t>Instead</a:t>
            </a:r>
            <a:r>
              <a:rPr lang="en-GB" sz="1400" dirty="0"/>
              <a:t>, </a:t>
            </a:r>
            <a:r>
              <a:rPr lang="en-GB" sz="1400" dirty="0" smtClean="0"/>
              <a:t>they have </a:t>
            </a:r>
            <a:r>
              <a:rPr lang="en-GB" sz="1400" dirty="0"/>
              <a:t>pledged billions of dollars to sustainability initiatives over the past decade. But, despite intention and investment, </a:t>
            </a:r>
            <a:r>
              <a:rPr lang="en-GB" sz="1400" dirty="0" smtClean="0"/>
              <a:t>these schemes aren’t changing things fast enough for farmers and a </a:t>
            </a:r>
            <a:r>
              <a:rPr lang="en-GB" sz="1400" dirty="0"/>
              <a:t>change of focus is needed – one that puts achieving living incomes at the heart of all initiatives. </a:t>
            </a:r>
            <a:endParaRPr lang="en-GB" sz="1400" dirty="0" smtClean="0"/>
          </a:p>
          <a:p>
            <a:r>
              <a:rPr lang="en-GB" sz="1400" dirty="0" smtClean="0"/>
              <a:t>Last </a:t>
            </a:r>
            <a:r>
              <a:rPr lang="en-GB" sz="1400" dirty="0"/>
              <a:t>year </a:t>
            </a:r>
            <a:r>
              <a:rPr lang="en-GB" sz="1400" dirty="0" smtClean="0"/>
              <a:t>we </a:t>
            </a:r>
            <a:r>
              <a:rPr lang="en-GB" sz="1400" dirty="0"/>
              <a:t>launched a petition setting out some of the ways we’d like to see the UK government incentivise better prices paid to farmers. </a:t>
            </a:r>
            <a:r>
              <a:rPr lang="en-GB" sz="1400" dirty="0" smtClean="0"/>
              <a:t>With </a:t>
            </a:r>
            <a:r>
              <a:rPr lang="en-GB" sz="1400" dirty="0"/>
              <a:t>trade deals </a:t>
            </a:r>
            <a:r>
              <a:rPr lang="en-GB" sz="1400" dirty="0" smtClean="0"/>
              <a:t>set to be firmly </a:t>
            </a:r>
            <a:r>
              <a:rPr lang="en-GB" sz="1400" dirty="0"/>
              <a:t>on the UK agenda, it’s crucial </a:t>
            </a:r>
            <a:r>
              <a:rPr lang="en-GB" sz="1400" dirty="0" smtClean="0"/>
              <a:t>we keep speaking up for farmers and asking the UK to play </a:t>
            </a:r>
            <a:r>
              <a:rPr lang="en-GB" sz="1400" dirty="0"/>
              <a:t>its part in supporting the world’s poorest people to escape poverty. </a:t>
            </a:r>
            <a:endParaRPr lang="en-GB" sz="1400" dirty="0" smtClean="0"/>
          </a:p>
          <a:p>
            <a:r>
              <a:rPr lang="en-GB" sz="1400" b="1" dirty="0" smtClean="0"/>
              <a:t>But </a:t>
            </a:r>
            <a:r>
              <a:rPr lang="en-GB" sz="1400" b="1" dirty="0"/>
              <a:t>we can’t wait </a:t>
            </a:r>
            <a:r>
              <a:rPr lang="en-GB" sz="1400" b="1" dirty="0" smtClean="0"/>
              <a:t>for </a:t>
            </a:r>
            <a:r>
              <a:rPr lang="en-GB" sz="1400" b="1" dirty="0"/>
              <a:t>companies and governments to take action. As consumers we </a:t>
            </a:r>
            <a:r>
              <a:rPr lang="en-GB" sz="1400" b="1" dirty="0" smtClean="0"/>
              <a:t>still hold </a:t>
            </a:r>
            <a:r>
              <a:rPr lang="en-GB" sz="1400" b="1" dirty="0"/>
              <a:t>a lot of power in our hands. </a:t>
            </a:r>
            <a:endParaRPr lang="en-GB" sz="1400" b="1" dirty="0" smtClean="0"/>
          </a:p>
          <a:p>
            <a:r>
              <a:rPr lang="en-GB" sz="1400" dirty="0" smtClean="0"/>
              <a:t>You’ve </a:t>
            </a:r>
            <a:r>
              <a:rPr lang="en-GB" sz="1400" dirty="0"/>
              <a:t>seen </a:t>
            </a:r>
            <a:r>
              <a:rPr lang="en-GB" sz="1400" dirty="0" smtClean="0"/>
              <a:t>today the positive change that buying Fairtrade can bring to </a:t>
            </a:r>
            <a:r>
              <a:rPr lang="en-GB" sz="1400" dirty="0"/>
              <a:t>the lives of </a:t>
            </a:r>
            <a:r>
              <a:rPr lang="en-GB" sz="1400" dirty="0" smtClean="0"/>
              <a:t>farmers. But Fairtrade’s share </a:t>
            </a:r>
            <a:r>
              <a:rPr lang="en-GB" sz="1400" dirty="0"/>
              <a:t>of the </a:t>
            </a:r>
            <a:r>
              <a:rPr lang="en-GB" sz="1400" dirty="0" smtClean="0"/>
              <a:t>global cocoa market </a:t>
            </a:r>
            <a:r>
              <a:rPr lang="en-GB" sz="1400" dirty="0"/>
              <a:t>is </a:t>
            </a:r>
            <a:r>
              <a:rPr lang="en-GB" sz="1400" dirty="0" smtClean="0"/>
              <a:t>still too low. </a:t>
            </a:r>
          </a:p>
          <a:p>
            <a:r>
              <a:rPr lang="en-GB" sz="1400" dirty="0" smtClean="0"/>
              <a:t>In West Africa, less than 10% of cocoa is sold on Fairtrade terms</a:t>
            </a:r>
            <a:r>
              <a:rPr lang="en-GB" sz="1400" dirty="0"/>
              <a:t> </a:t>
            </a:r>
            <a:r>
              <a:rPr lang="en-GB" sz="1400" dirty="0" smtClean="0"/>
              <a:t>and providing support to farmers in a desperately unfair trading system. Even for those farmers lucky enough to sell through Fairtrade, it is usually only a percentage of their crop and it’s just not enough, they need to sell more. </a:t>
            </a:r>
          </a:p>
          <a:p>
            <a:r>
              <a:rPr lang="en-GB" sz="1400" dirty="0" smtClean="0"/>
              <a:t>For farmers </a:t>
            </a:r>
            <a:r>
              <a:rPr lang="en-GB" sz="1400" dirty="0"/>
              <a:t>who </a:t>
            </a:r>
            <a:r>
              <a:rPr lang="en-GB" sz="1400" dirty="0" smtClean="0"/>
              <a:t>aren’t </a:t>
            </a:r>
            <a:r>
              <a:rPr lang="en-GB" sz="1400" dirty="0"/>
              <a:t>selling any </a:t>
            </a:r>
            <a:r>
              <a:rPr lang="en-GB" sz="1400" dirty="0" smtClean="0"/>
              <a:t>of their cocoa on Fairtrade terms, life is even harder. But still, many continue </a:t>
            </a:r>
            <a:r>
              <a:rPr lang="en-GB" sz="1400" dirty="0"/>
              <a:t>to maintain </a:t>
            </a:r>
            <a:r>
              <a:rPr lang="en-GB" sz="1400" dirty="0" smtClean="0"/>
              <a:t>their certification </a:t>
            </a:r>
            <a:r>
              <a:rPr lang="en-GB" sz="1400" dirty="0"/>
              <a:t>because they </a:t>
            </a:r>
            <a:r>
              <a:rPr lang="en-GB" sz="1400" dirty="0" smtClean="0"/>
              <a:t>live in hope </a:t>
            </a:r>
            <a:r>
              <a:rPr lang="en-GB" sz="1400" dirty="0"/>
              <a:t>that </a:t>
            </a:r>
            <a:r>
              <a:rPr lang="en-GB" sz="1400" dirty="0" smtClean="0"/>
              <a:t>they will find a buyer that will buy their crop on Fairtrade </a:t>
            </a:r>
            <a:r>
              <a:rPr lang="en-GB" sz="1400" dirty="0"/>
              <a:t>terms again. </a:t>
            </a:r>
            <a:r>
              <a:rPr lang="en-GB" sz="1400" dirty="0" smtClean="0"/>
              <a:t>Remaining certified also gives </a:t>
            </a:r>
            <a:r>
              <a:rPr lang="en-GB" sz="1400" dirty="0"/>
              <a:t>them a mandate to ensure that women remain recognised and have a voice </a:t>
            </a:r>
            <a:r>
              <a:rPr lang="en-GB" sz="1400" dirty="0" smtClean="0"/>
              <a:t>in their co-operatives.</a:t>
            </a:r>
          </a:p>
          <a:p>
            <a:r>
              <a:rPr lang="en-GB" sz="1400" dirty="0" smtClean="0"/>
              <a:t>We need you to share the stories you heard today, so that more people choose Fairtrade and we can keep changing the story for cocoa farmers.</a:t>
            </a:r>
          </a:p>
          <a:p>
            <a:pPr marL="0" indent="0">
              <a:buNone/>
            </a:pPr>
            <a:r>
              <a:rPr lang="en-GB" sz="1400" b="1" i="1" dirty="0"/>
              <a:t> </a:t>
            </a:r>
            <a:r>
              <a:rPr lang="en-GB" sz="1400" b="1" i="1" dirty="0" smtClean="0"/>
              <a:t>      Picture is Lucia and her husband and son looking out over the Gola </a:t>
            </a:r>
            <a:r>
              <a:rPr lang="en-GB" sz="1400" b="1" i="1" dirty="0" smtClean="0"/>
              <a:t>Rainforest</a:t>
            </a:r>
            <a:endParaRPr lang="en-GB" sz="1400" b="1" i="1" dirty="0" smtClean="0"/>
          </a:p>
        </p:txBody>
      </p:sp>
    </p:spTree>
    <p:extLst>
      <p:ext uri="{BB962C8B-B14F-4D97-AF65-F5344CB8AC3E}">
        <p14:creationId xmlns:p14="http://schemas.microsoft.com/office/powerpoint/2010/main" val="6259021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2</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142579"/>
            <a:ext cx="10515600" cy="4351338"/>
          </a:xfrm>
        </p:spPr>
        <p:txBody>
          <a:bodyPr>
            <a:normAutofit/>
          </a:bodyPr>
          <a:lstStyle/>
          <a:p>
            <a:pPr marL="0" indent="0">
              <a:buNone/>
            </a:pPr>
            <a:r>
              <a:rPr lang="en-GB" sz="1400" i="1" dirty="0" smtClean="0"/>
              <a:t>This slide links the ice breaker and sets up the reason you are there today</a:t>
            </a:r>
            <a:r>
              <a:rPr lang="en-GB" sz="1400" dirty="0" smtClean="0"/>
              <a:t/>
            </a:r>
            <a:br>
              <a:rPr lang="en-GB" sz="1400" dirty="0" smtClean="0"/>
            </a:br>
            <a:endParaRPr lang="en-GB" sz="1400" dirty="0"/>
          </a:p>
          <a:p>
            <a:r>
              <a:rPr lang="en-GB" sz="1400" dirty="0" smtClean="0"/>
              <a:t>You </a:t>
            </a:r>
            <a:r>
              <a:rPr lang="en-GB" sz="1400" dirty="0" smtClean="0"/>
              <a:t>might ask why I asked you all of those questions</a:t>
            </a:r>
          </a:p>
          <a:p>
            <a:r>
              <a:rPr lang="en-GB" sz="1400" dirty="0" smtClean="0"/>
              <a:t>Well, I think we can probably agree that all of the things we just talked about are things we consider in the UK to be basic human rights, the ability to make the best life for your children, to feed your family every day of the year,  access to clean water… in fact these rights have been enshrined in the Universal Declaration of Human Rights since 1948.</a:t>
            </a:r>
            <a:endParaRPr lang="en-GB" sz="1400" dirty="0"/>
          </a:p>
          <a:p>
            <a:r>
              <a:rPr lang="en-GB" sz="1400" dirty="0" smtClean="0"/>
              <a:t>But, imagine if you didn’t have these things? Imagine if you had to choose which of them you could afford?</a:t>
            </a:r>
          </a:p>
          <a:p>
            <a:r>
              <a:rPr lang="en-GB" sz="1400" dirty="0" smtClean="0"/>
              <a:t>Do you think that would be fair?</a:t>
            </a:r>
            <a:endParaRPr lang="en-GB" sz="1400" i="1" dirty="0" smtClean="0"/>
          </a:p>
          <a:p>
            <a:r>
              <a:rPr lang="en-GB" sz="1400" dirty="0" smtClean="0"/>
              <a:t>Well, that is the reality that faces cocoa farmers today in West Africa. </a:t>
            </a:r>
          </a:p>
          <a:p>
            <a:endParaRPr lang="en-GB" sz="1400" dirty="0"/>
          </a:p>
          <a:p>
            <a:endParaRPr lang="en-GB" sz="1400" dirty="0" smtClean="0"/>
          </a:p>
          <a:p>
            <a:endParaRPr lang="en-GB" sz="1400" dirty="0"/>
          </a:p>
        </p:txBody>
      </p:sp>
    </p:spTree>
    <p:extLst>
      <p:ext uri="{BB962C8B-B14F-4D97-AF65-F5344CB8AC3E}">
        <p14:creationId xmlns:p14="http://schemas.microsoft.com/office/powerpoint/2010/main" val="428521110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3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312396"/>
            <a:ext cx="11340727" cy="4351338"/>
          </a:xfrm>
        </p:spPr>
        <p:txBody>
          <a:bodyPr>
            <a:noAutofit/>
          </a:bodyPr>
          <a:lstStyle/>
          <a:p>
            <a:pPr marL="0" indent="0">
              <a:buNone/>
            </a:pPr>
            <a:r>
              <a:rPr lang="en-GB" sz="1400" i="1" dirty="0" smtClean="0"/>
              <a:t>This slide sets out why the audience should care and how it relates to them</a:t>
            </a:r>
          </a:p>
          <a:p>
            <a:r>
              <a:rPr lang="en-GB" sz="1400" dirty="0" smtClean="0"/>
              <a:t>So</a:t>
            </a:r>
            <a:r>
              <a:rPr lang="en-GB" sz="1400" dirty="0" smtClean="0"/>
              <a:t>, why I am I here talking to you about this today? Well, these are the farmers that grow the cocoa for many of the chocolate bars that we eat here in the UK.</a:t>
            </a:r>
          </a:p>
          <a:p>
            <a:r>
              <a:rPr lang="en-GB" sz="1400" dirty="0"/>
              <a:t> </a:t>
            </a:r>
            <a:r>
              <a:rPr lang="en-GB" sz="1400" dirty="0" smtClean="0"/>
              <a:t>In fact, 60</a:t>
            </a:r>
            <a:r>
              <a:rPr lang="en-GB" sz="1400" dirty="0"/>
              <a:t>% of the world's cocoa for our chocolate is grown in </a:t>
            </a:r>
            <a:r>
              <a:rPr lang="en-GB" sz="1400" dirty="0" smtClean="0"/>
              <a:t>Côte </a:t>
            </a:r>
            <a:r>
              <a:rPr lang="en-GB" sz="1400" dirty="0"/>
              <a:t>d</a:t>
            </a:r>
            <a:r>
              <a:rPr lang="en-GB" sz="1400" dirty="0" smtClean="0"/>
              <a:t>’Ivoire </a:t>
            </a:r>
            <a:r>
              <a:rPr lang="en-GB" sz="1400" dirty="0"/>
              <a:t>and Ghana</a:t>
            </a:r>
            <a:r>
              <a:rPr lang="en-GB" sz="1400" dirty="0" smtClean="0"/>
              <a:t>.</a:t>
            </a:r>
            <a:endParaRPr lang="en-GB" sz="1400" dirty="0"/>
          </a:p>
          <a:p>
            <a:r>
              <a:rPr lang="en-GB" sz="1400" dirty="0" smtClean="0"/>
              <a:t>The </a:t>
            </a:r>
            <a:r>
              <a:rPr lang="en-GB" sz="1400" dirty="0"/>
              <a:t>UK chocolate </a:t>
            </a:r>
            <a:r>
              <a:rPr lang="en-GB" sz="1400" dirty="0" smtClean="0"/>
              <a:t>industry alone </a:t>
            </a:r>
            <a:r>
              <a:rPr lang="en-GB" sz="1400" dirty="0"/>
              <a:t>is </a:t>
            </a:r>
            <a:r>
              <a:rPr lang="en-GB" sz="1400" dirty="0" smtClean="0"/>
              <a:t>worth a massive </a:t>
            </a:r>
            <a:r>
              <a:rPr lang="en-GB" sz="1400" dirty="0"/>
              <a:t>£4 billion each </a:t>
            </a:r>
            <a:r>
              <a:rPr lang="en-GB" sz="1400" dirty="0" smtClean="0"/>
              <a:t>year</a:t>
            </a:r>
          </a:p>
          <a:p>
            <a:r>
              <a:rPr lang="en-GB" sz="1400" dirty="0" smtClean="0"/>
              <a:t>But, despite that, in </a:t>
            </a:r>
            <a:r>
              <a:rPr lang="en-GB" sz="1400" dirty="0"/>
              <a:t>Côte </a:t>
            </a:r>
            <a:r>
              <a:rPr lang="en-GB" sz="1400" dirty="0" smtClean="0"/>
              <a:t>d’Ivoire, a typical cocoa famer earns less than 75p a day</a:t>
            </a:r>
            <a:r>
              <a:rPr lang="en-GB" sz="1400" dirty="0"/>
              <a:t>. </a:t>
            </a:r>
            <a:endParaRPr lang="en-GB" sz="1400" dirty="0" smtClean="0"/>
          </a:p>
          <a:p>
            <a:r>
              <a:rPr lang="en-GB" sz="1400" dirty="0" smtClean="0"/>
              <a:t>And, if </a:t>
            </a:r>
            <a:r>
              <a:rPr lang="en-GB" sz="1400" dirty="0"/>
              <a:t>this wasn’t enough to cope with, the climate crisis is already wreaking havoc on global food production. Farmers are battling less predictable seasons, more plant diseases and weather extremes, leading to a lack of food. They are </a:t>
            </a:r>
            <a:r>
              <a:rPr lang="en-GB" sz="1400" dirty="0" smtClean="0"/>
              <a:t>struggling </a:t>
            </a:r>
            <a:r>
              <a:rPr lang="en-GB" sz="1400" dirty="0"/>
              <a:t>to </a:t>
            </a:r>
            <a:r>
              <a:rPr lang="en-GB" sz="1400" dirty="0" smtClean="0"/>
              <a:t>harvest their </a:t>
            </a:r>
            <a:r>
              <a:rPr lang="en-GB" sz="1400" dirty="0"/>
              <a:t>crops and working longer hours, for lower prices</a:t>
            </a:r>
            <a:r>
              <a:rPr lang="en-GB" sz="1400" dirty="0" smtClean="0"/>
              <a:t>.</a:t>
            </a:r>
          </a:p>
          <a:p>
            <a:pPr marL="0" indent="0" algn="ctr">
              <a:buNone/>
            </a:pPr>
            <a:r>
              <a:rPr lang="en-GB" sz="1400" i="1" dirty="0" smtClean="0"/>
              <a:t>Click for </a:t>
            </a:r>
            <a:r>
              <a:rPr lang="en-GB" sz="1400" i="1" dirty="0" smtClean="0"/>
              <a:t>the slide </a:t>
            </a:r>
            <a:r>
              <a:rPr lang="en-GB" sz="1400" i="1" dirty="0" smtClean="0"/>
              <a:t>transition </a:t>
            </a:r>
            <a:r>
              <a:rPr lang="en-GB" sz="1400" i="1" dirty="0" smtClean="0"/>
              <a:t>to reveal the </a:t>
            </a:r>
            <a:r>
              <a:rPr lang="en-GB" sz="1400" i="1" dirty="0" smtClean="0"/>
              <a:t>living income graphic.</a:t>
            </a:r>
            <a:br>
              <a:rPr lang="en-GB" sz="1400" i="1" dirty="0" smtClean="0"/>
            </a:br>
            <a:endParaRPr lang="en-GB" sz="1400" i="1" dirty="0" smtClean="0"/>
          </a:p>
          <a:p>
            <a:r>
              <a:rPr lang="en-GB" sz="1400" dirty="0" smtClean="0"/>
              <a:t>But </a:t>
            </a:r>
            <a:r>
              <a:rPr lang="en-GB" sz="1400" dirty="0"/>
              <a:t>c</a:t>
            </a:r>
            <a:r>
              <a:rPr lang="en-GB" sz="1400" dirty="0" smtClean="0"/>
              <a:t>ocoa farmers deserve to have all the things that we take for granted. Behind the sweet taste of our chocolate, lies the bitter taste of poverty and exploitation. </a:t>
            </a:r>
          </a:p>
          <a:p>
            <a:r>
              <a:rPr lang="en-GB" sz="1400" dirty="0" smtClean="0"/>
              <a:t>Today, I </a:t>
            </a:r>
            <a:r>
              <a:rPr lang="en-GB" sz="1400" dirty="0"/>
              <a:t>want to </a:t>
            </a:r>
            <a:r>
              <a:rPr lang="en-GB" sz="1400" dirty="0" smtClean="0"/>
              <a:t>tell you the stories of three cocoa farmers in West Africa, and what life is like for them… </a:t>
            </a:r>
          </a:p>
          <a:p>
            <a:pPr marL="0" indent="0">
              <a:buNone/>
            </a:pPr>
            <a:endParaRPr lang="en-GB" sz="1400" dirty="0"/>
          </a:p>
          <a:p>
            <a:pPr marL="0" indent="0" algn="ctr">
              <a:buNone/>
            </a:pPr>
            <a:r>
              <a:rPr lang="en-GB" sz="1400" i="1" dirty="0" smtClean="0"/>
              <a:t/>
            </a:r>
            <a:br>
              <a:rPr lang="en-GB" sz="1400" i="1" dirty="0" smtClean="0"/>
            </a:br>
            <a:endParaRPr lang="en-GB" sz="1400" i="1" dirty="0" smtClean="0"/>
          </a:p>
          <a:p>
            <a:endParaRPr lang="en-GB" sz="1400" dirty="0" smtClean="0"/>
          </a:p>
          <a:p>
            <a:endParaRPr lang="en-GB" sz="1400" dirty="0"/>
          </a:p>
        </p:txBody>
      </p:sp>
    </p:spTree>
    <p:extLst>
      <p:ext uri="{BB962C8B-B14F-4D97-AF65-F5344CB8AC3E}">
        <p14:creationId xmlns:p14="http://schemas.microsoft.com/office/powerpoint/2010/main" val="249784136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4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250328"/>
            <a:ext cx="11225270" cy="4351338"/>
          </a:xfrm>
        </p:spPr>
        <p:txBody>
          <a:bodyPr>
            <a:noAutofit/>
          </a:bodyPr>
          <a:lstStyle/>
          <a:p>
            <a:pPr marL="0" indent="0">
              <a:buNone/>
            </a:pPr>
            <a:r>
              <a:rPr lang="en-GB" sz="1400" i="1" dirty="0" smtClean="0"/>
              <a:t>The following slides introduce the stories of three women cocoa farmers and the challenges they face without a living income.</a:t>
            </a:r>
            <a:br>
              <a:rPr lang="en-GB" sz="1400" i="1" dirty="0" smtClean="0"/>
            </a:br>
            <a:endParaRPr lang="en-GB" sz="1400" i="1" dirty="0" smtClean="0"/>
          </a:p>
          <a:p>
            <a:r>
              <a:rPr lang="en-GB" sz="1400" dirty="0" smtClean="0"/>
              <a:t>This </a:t>
            </a:r>
            <a:r>
              <a:rPr lang="en-GB" sz="1400" dirty="0" smtClean="0"/>
              <a:t>is Therese. </a:t>
            </a:r>
          </a:p>
          <a:p>
            <a:r>
              <a:rPr lang="en-GB" sz="1400" dirty="0" smtClean="0"/>
              <a:t>She lives in In </a:t>
            </a:r>
            <a:r>
              <a:rPr lang="en-GB" sz="1400" dirty="0"/>
              <a:t>Côte </a:t>
            </a:r>
            <a:r>
              <a:rPr lang="en-GB" sz="1400" dirty="0" smtClean="0"/>
              <a:t>d’Ivoire where prices for cocoa are some of the most volatile on the market and frequently plunge to levels that leave farmers like Therese hungry and out of pocket. </a:t>
            </a:r>
          </a:p>
          <a:p>
            <a:r>
              <a:rPr lang="en-GB" sz="1400" dirty="0" smtClean="0"/>
              <a:t>If you want to visit Therese you would have to travel an unmade path, miles from the nearest roads, that can only be accessed by foot or motorbike. There are only 2 or 3 motorbikes in her village of 250 people</a:t>
            </a:r>
          </a:p>
          <a:p>
            <a:r>
              <a:rPr lang="en-GB" sz="1400" dirty="0" smtClean="0"/>
              <a:t>Therese’s village used to draw their water from a river that runs through it. The river is filthy and filled with mosquito larvae. Washing in it and drinking it was making people in the village sick.</a:t>
            </a:r>
          </a:p>
          <a:p>
            <a:r>
              <a:rPr lang="en-GB" sz="1400" dirty="0" smtClean="0"/>
              <a:t>Therese has felt first hand how powerless cocoa farmers are in the supply chain. She has been forced to travel by foot from her remote farm to surrounding towns and villages  to try to sell her cocoa to private buyers. Her ability to negotiate a good price is hampered by the desperation to bring money back to her family. Private buyers offer the price they want to pay rather than the price that her hard work is worth. </a:t>
            </a:r>
          </a:p>
          <a:p>
            <a:r>
              <a:rPr lang="en-GB" sz="1400" dirty="0" smtClean="0"/>
              <a:t>But perhaps the single most important thing that happened to Therese – or didn’t happen – was that she didn’t go to school. </a:t>
            </a:r>
            <a:endParaRPr lang="en-GB" sz="1400" dirty="0"/>
          </a:p>
          <a:p>
            <a:pPr marL="0" indent="0">
              <a:buNone/>
            </a:pPr>
            <a:r>
              <a:rPr lang="en-GB" sz="1400" i="1" dirty="0"/>
              <a:t> </a:t>
            </a:r>
            <a:r>
              <a:rPr lang="en-GB" sz="1400" i="1" dirty="0" smtClean="0"/>
              <a:t>     ‘This was devastating to me’ - Therese</a:t>
            </a:r>
          </a:p>
          <a:p>
            <a:r>
              <a:rPr lang="en-GB" sz="1400" dirty="0" smtClean="0"/>
              <a:t>Therese knows the opportunities that education can offer, and the choices it can open up. And it’s left her determined to do whatever she can to make sure her children have the chances that didn’t have. </a:t>
            </a:r>
            <a:endParaRPr lang="en-GB" sz="1400" i="1" dirty="0" smtClean="0"/>
          </a:p>
          <a:p>
            <a:r>
              <a:rPr lang="en-GB" sz="1400" dirty="0" smtClean="0"/>
              <a:t>Therese believes her children deserve more. So that’s her priority – doing everything she can to offer them better chances in life. In her words ‘to leave them higher’. Therese is struggling now so that they do not have to become cocoa farmers and suffer like she has. </a:t>
            </a:r>
          </a:p>
          <a:p>
            <a:pPr marL="0" indent="0">
              <a:buNone/>
            </a:pPr>
            <a:r>
              <a:rPr lang="en-GB" sz="1400" i="1" dirty="0" smtClean="0"/>
              <a:t/>
            </a:r>
            <a:br>
              <a:rPr lang="en-GB" sz="1400" i="1" dirty="0" smtClean="0"/>
            </a:br>
            <a:endParaRPr lang="en-GB" sz="1400" i="1" dirty="0" smtClean="0"/>
          </a:p>
          <a:p>
            <a:endParaRPr lang="en-GB" sz="1400" dirty="0" smtClean="0"/>
          </a:p>
          <a:p>
            <a:endParaRPr lang="en-GB" sz="1400" dirty="0"/>
          </a:p>
        </p:txBody>
      </p:sp>
    </p:spTree>
    <p:extLst>
      <p:ext uri="{BB962C8B-B14F-4D97-AF65-F5344CB8AC3E}">
        <p14:creationId xmlns:p14="http://schemas.microsoft.com/office/powerpoint/2010/main" val="2513006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5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351585"/>
            <a:ext cx="10515600" cy="4351338"/>
          </a:xfrm>
        </p:spPr>
        <p:txBody>
          <a:bodyPr>
            <a:normAutofit lnSpcReduction="10000"/>
          </a:bodyPr>
          <a:lstStyle/>
          <a:p>
            <a:r>
              <a:rPr lang="en-GB" sz="1400" dirty="0" smtClean="0"/>
              <a:t>This is Edith</a:t>
            </a:r>
          </a:p>
          <a:p>
            <a:r>
              <a:rPr lang="en-GB" sz="1400" dirty="0"/>
              <a:t>Like many people in Côte d’Ivoire, </a:t>
            </a:r>
            <a:r>
              <a:rPr lang="en-GB" sz="1400" dirty="0" smtClean="0"/>
              <a:t>cocoa farming </a:t>
            </a:r>
            <a:r>
              <a:rPr lang="en-GB" sz="1400" dirty="0"/>
              <a:t>is Edith’s </a:t>
            </a:r>
            <a:r>
              <a:rPr lang="en-GB" sz="1400" dirty="0" smtClean="0"/>
              <a:t>life. </a:t>
            </a:r>
          </a:p>
          <a:p>
            <a:r>
              <a:rPr lang="en-GB" sz="1400" dirty="0" smtClean="0"/>
              <a:t>But Edith’s </a:t>
            </a:r>
            <a:r>
              <a:rPr lang="en-GB" sz="1400" dirty="0"/>
              <a:t>life hasn’t been </a:t>
            </a:r>
            <a:r>
              <a:rPr lang="en-GB" sz="1400" dirty="0" smtClean="0"/>
              <a:t>easy. She </a:t>
            </a:r>
            <a:r>
              <a:rPr lang="en-GB" sz="1400" dirty="0"/>
              <a:t>has faced several tragedies in recent years. </a:t>
            </a:r>
            <a:endParaRPr lang="en-GB" sz="1400" dirty="0" smtClean="0"/>
          </a:p>
          <a:p>
            <a:r>
              <a:rPr lang="en-GB" sz="1400" dirty="0"/>
              <a:t>Edith lives in a small town in Côte d’Ivoire. She lives in a household of seven, including her son, and her brothers and sisters. She hasn’t always lived here. She moved to the capital, Abidjan, to get married, and had her son there. But, when she divorced her husband, she brought her son back to her homeland, to live with her </a:t>
            </a:r>
            <a:r>
              <a:rPr lang="en-GB" sz="1400" dirty="0" smtClean="0"/>
              <a:t>family as a single mother.</a:t>
            </a:r>
          </a:p>
          <a:p>
            <a:r>
              <a:rPr lang="en-GB" sz="1400" dirty="0"/>
              <a:t>Edith’s mother owns a cocoa farm, and together they tend the trees and harvest the cocoa. But </a:t>
            </a:r>
            <a:r>
              <a:rPr lang="en-GB" sz="1400" dirty="0" smtClean="0"/>
              <a:t>the </a:t>
            </a:r>
            <a:r>
              <a:rPr lang="en-GB" sz="1400" dirty="0"/>
              <a:t>cocoa trees alone don’t bring in enough money. </a:t>
            </a:r>
            <a:endParaRPr lang="en-GB" sz="1400" dirty="0" smtClean="0"/>
          </a:p>
          <a:p>
            <a:r>
              <a:rPr lang="en-GB" sz="1400" dirty="0"/>
              <a:t>Edith </a:t>
            </a:r>
            <a:r>
              <a:rPr lang="en-GB" sz="1400" dirty="0" smtClean="0"/>
              <a:t>says </a:t>
            </a:r>
            <a:r>
              <a:rPr lang="en-GB" sz="1400" dirty="0"/>
              <a:t>she can see the effects of a changing climate on the crops they grow in the form of diseases</a:t>
            </a:r>
            <a:r>
              <a:rPr lang="en-GB" sz="1400" dirty="0" smtClean="0"/>
              <a:t>.</a:t>
            </a:r>
            <a:r>
              <a:rPr lang="en-GB" sz="1400" i="1" dirty="0" smtClean="0"/>
              <a:t> </a:t>
            </a:r>
            <a:br>
              <a:rPr lang="en-GB" sz="1400" i="1" dirty="0" smtClean="0"/>
            </a:br>
            <a:r>
              <a:rPr lang="en-GB" sz="1400" i="1" dirty="0" smtClean="0"/>
              <a:t/>
            </a:r>
            <a:br>
              <a:rPr lang="en-GB" sz="1400" i="1" dirty="0" smtClean="0"/>
            </a:br>
            <a:r>
              <a:rPr lang="en-GB" sz="1400" i="1" dirty="0" smtClean="0"/>
              <a:t>‘I can see that leaves are drying when we have many dry days and the rain is not coming much, the leaves are getting yellow, when you see the cocoa pods they are small and the trees may die. So we are scared because the trees may die.’  - Edith</a:t>
            </a:r>
            <a:br>
              <a:rPr lang="en-GB" sz="1400" i="1" dirty="0" smtClean="0"/>
            </a:br>
            <a:r>
              <a:rPr lang="en-GB" sz="1400" i="1" dirty="0" smtClean="0"/>
              <a:t/>
            </a:r>
            <a:br>
              <a:rPr lang="en-GB" sz="1400" i="1" dirty="0" smtClean="0"/>
            </a:br>
            <a:r>
              <a:rPr lang="en-GB" sz="1400" dirty="0" smtClean="0"/>
              <a:t>On </a:t>
            </a:r>
            <a:r>
              <a:rPr lang="en-GB" sz="1400" dirty="0"/>
              <a:t>the women’s cocoa farms, pests and diseases spread more quickly, among them ‘</a:t>
            </a:r>
            <a:r>
              <a:rPr lang="en-GB" sz="1400" dirty="0" smtClean="0"/>
              <a:t>black </a:t>
            </a:r>
            <a:r>
              <a:rPr lang="en-GB" sz="1400" dirty="0"/>
              <a:t>pod’ where cocoa pods turn dark and mouldy on the tree.</a:t>
            </a:r>
          </a:p>
          <a:p>
            <a:r>
              <a:rPr lang="en-GB" sz="1400" dirty="0"/>
              <a:t>Edith and her mother see the threat of climate change and know they and their fellow farmers cannot rely solely on cocoa. </a:t>
            </a:r>
            <a:r>
              <a:rPr lang="en-GB" sz="1400" dirty="0" smtClean="0"/>
              <a:t>As </a:t>
            </a:r>
            <a:r>
              <a:rPr lang="en-GB" sz="1400" dirty="0"/>
              <a:t>small-scale farmers in West Africa, they have not been the biggest contributors to manmade climate change, yet they are already living with the reality of it. </a:t>
            </a:r>
            <a:endParaRPr lang="en-GB" sz="1400" dirty="0" smtClean="0"/>
          </a:p>
          <a:p>
            <a:r>
              <a:rPr lang="en-GB" sz="1400" dirty="0"/>
              <a:t>Edith is determined that she will earn enough money to take care of herself and her son into the future, whatever that might bring. </a:t>
            </a:r>
            <a:endParaRPr lang="en-GB" sz="1400" dirty="0" smtClean="0"/>
          </a:p>
          <a:p>
            <a:endParaRPr lang="en-GB" dirty="0"/>
          </a:p>
        </p:txBody>
      </p:sp>
    </p:spTree>
    <p:extLst>
      <p:ext uri="{BB962C8B-B14F-4D97-AF65-F5344CB8AC3E}">
        <p14:creationId xmlns:p14="http://schemas.microsoft.com/office/powerpoint/2010/main" val="755658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6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7" y="1351585"/>
            <a:ext cx="11651623" cy="4351338"/>
          </a:xfrm>
        </p:spPr>
        <p:txBody>
          <a:bodyPr>
            <a:normAutofit fontScale="55000" lnSpcReduction="20000"/>
          </a:bodyPr>
          <a:lstStyle/>
          <a:p>
            <a:r>
              <a:rPr lang="en-GB" sz="2600" dirty="0" smtClean="0"/>
              <a:t>And finally, this is Lucia</a:t>
            </a:r>
          </a:p>
          <a:p>
            <a:r>
              <a:rPr lang="en-GB" sz="2600" dirty="0"/>
              <a:t>Lucia is a cocoa farmer in Sierra Leone. </a:t>
            </a:r>
            <a:endParaRPr lang="en-GB" sz="2600" dirty="0" smtClean="0"/>
          </a:p>
          <a:p>
            <a:r>
              <a:rPr lang="en-GB" sz="2600" dirty="0"/>
              <a:t>Life has been incredibly challenging for many people in Sierra </a:t>
            </a:r>
            <a:r>
              <a:rPr lang="en-GB" sz="2600" dirty="0" smtClean="0"/>
              <a:t>Leone. The levels </a:t>
            </a:r>
            <a:r>
              <a:rPr lang="en-GB" sz="2600" dirty="0"/>
              <a:t>of </a:t>
            </a:r>
            <a:r>
              <a:rPr lang="en-GB" sz="2600" dirty="0" smtClean="0"/>
              <a:t>poverty and food insecurity, which were already high, were exacerbated by the Ebola crisis. It increased </a:t>
            </a:r>
            <a:r>
              <a:rPr lang="en-GB" sz="2600" dirty="0"/>
              <a:t>the vulnerability of communities already grappling with </a:t>
            </a:r>
            <a:r>
              <a:rPr lang="en-GB" sz="2600" dirty="0" smtClean="0"/>
              <a:t>conflict and displacement. </a:t>
            </a:r>
          </a:p>
          <a:p>
            <a:r>
              <a:rPr lang="en-GB" sz="2600" dirty="0" smtClean="0"/>
              <a:t>But Sierra Leone is also home to the incredible Gola rainforest, one of the last primary rainforests in West Africa. Lucia lives in a community nestled on the edge of the rainforest, sharing her forest home with chimpanzees, hundreds of rare bird species and the elusive pygmy hippo, of which only 3,000 remain. </a:t>
            </a:r>
          </a:p>
          <a:p>
            <a:r>
              <a:rPr lang="en-GB" sz="2600" dirty="0" smtClean="0"/>
              <a:t>Lucia </a:t>
            </a:r>
            <a:r>
              <a:rPr lang="en-GB" sz="2600" dirty="0"/>
              <a:t>cares deeply about her forest home and wants to protect </a:t>
            </a:r>
            <a:r>
              <a:rPr lang="en-GB" sz="2600" dirty="0" smtClean="0"/>
              <a:t>its natural resources. </a:t>
            </a:r>
            <a:r>
              <a:rPr lang="en-GB" sz="2600" dirty="0"/>
              <a:t>But it is not easy to do that when you have to make difficult choices to survive. </a:t>
            </a:r>
            <a:endParaRPr lang="en-GB" sz="2600" dirty="0" smtClean="0"/>
          </a:p>
          <a:p>
            <a:r>
              <a:rPr lang="en-GB" sz="2600" dirty="0"/>
              <a:t>Farming in the rainforest is tough. The environment is hot, wet and provides ideal conditions for the rapid spread of plant </a:t>
            </a:r>
            <a:r>
              <a:rPr lang="en-GB" sz="2600" dirty="0" smtClean="0"/>
              <a:t>disease like black pod. </a:t>
            </a:r>
            <a:r>
              <a:rPr lang="en-GB" sz="2600" dirty="0"/>
              <a:t>In the past, Lucia’s family have been left hungry because disease has riddled their cocoa farm. They simply didn’t have enough money to spare to try out growing other crops to fall back on when their cocoa was unripe or diseased. Without these options, Lucia’s family were pushed deeper into poverty and </a:t>
            </a:r>
            <a:r>
              <a:rPr lang="en-GB" sz="2600" dirty="0" smtClean="0"/>
              <a:t>hunger. </a:t>
            </a:r>
          </a:p>
          <a:p>
            <a:pPr lvl="0"/>
            <a:r>
              <a:rPr lang="en-GB" sz="2600" dirty="0">
                <a:solidFill>
                  <a:prstClr val="black"/>
                </a:solidFill>
              </a:rPr>
              <a:t>Lucia has seen many farmers harm animals out of desperation, or turn to mining, logging or rice farming as alternative sources of income. But she has also seen the destruction these activities bring to her beloved forest. </a:t>
            </a:r>
            <a:endParaRPr lang="en-GB" sz="2600" dirty="0" smtClean="0">
              <a:solidFill>
                <a:prstClr val="black"/>
              </a:solidFill>
            </a:endParaRPr>
          </a:p>
          <a:p>
            <a:pPr lvl="0"/>
            <a:r>
              <a:rPr lang="en-GB" sz="2600" dirty="0" smtClean="0"/>
              <a:t>Even when the family worked hard to grow healthy disease-free pods, challenges remained. Chimpanzees would come to the farm and wreak havoc, hollowing out the ripe, sweet cocoa beans from their pods, destroying the whole crop and leaving the farm strewn with empty shells. With their crop gone, so was the family income. Once again, Lucia and her husband, </a:t>
            </a:r>
            <a:r>
              <a:rPr lang="en-GB" sz="2600" dirty="0" err="1" smtClean="0"/>
              <a:t>Sidie</a:t>
            </a:r>
            <a:r>
              <a:rPr lang="en-GB" sz="2600" dirty="0" smtClean="0"/>
              <a:t>, would struggle to find the money to feed their children.   </a:t>
            </a:r>
          </a:p>
          <a:p>
            <a:r>
              <a:rPr lang="en-GB" sz="2600" dirty="0" smtClean="0"/>
              <a:t>Although </a:t>
            </a:r>
            <a:r>
              <a:rPr lang="en-GB" sz="2600" dirty="0"/>
              <a:t>life </a:t>
            </a:r>
            <a:r>
              <a:rPr lang="en-GB" sz="2600" dirty="0" smtClean="0"/>
              <a:t>has </a:t>
            </a:r>
            <a:r>
              <a:rPr lang="en-GB" sz="2600" dirty="0"/>
              <a:t>been difficult for Lucia, she is determined to improve her family’s livelihood through cocoa, while protecting their forest home</a:t>
            </a:r>
            <a:r>
              <a:rPr lang="en-GB" sz="1500" dirty="0"/>
              <a:t>. </a:t>
            </a:r>
          </a:p>
          <a:p>
            <a:pPr marL="0" indent="0">
              <a:buNone/>
            </a:pPr>
            <a:r>
              <a:rPr lang="en-GB" sz="2000" i="1" dirty="0" smtClean="0"/>
              <a:t/>
            </a:r>
            <a:br>
              <a:rPr lang="en-GB" sz="2000" i="1" dirty="0" smtClean="0"/>
            </a:br>
            <a:endParaRPr lang="en-GB" sz="2000" i="1" dirty="0" smtClean="0"/>
          </a:p>
          <a:p>
            <a:endParaRPr lang="en-GB" dirty="0" smtClean="0"/>
          </a:p>
          <a:p>
            <a:endParaRPr lang="en-GB" dirty="0"/>
          </a:p>
        </p:txBody>
      </p:sp>
    </p:spTree>
    <p:extLst>
      <p:ext uri="{BB962C8B-B14F-4D97-AF65-F5344CB8AC3E}">
        <p14:creationId xmlns:p14="http://schemas.microsoft.com/office/powerpoint/2010/main" val="905199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37" y="133771"/>
            <a:ext cx="10515600" cy="1325563"/>
          </a:xfrm>
        </p:spPr>
        <p:txBody>
          <a:bodyPr>
            <a:normAutofit/>
          </a:bodyPr>
          <a:lstStyle/>
          <a:p>
            <a:r>
              <a:rPr lang="en-GB" sz="2800" dirty="0" smtClean="0">
                <a:latin typeface="VeneerLowRes" panose="02000806000000000000" pitchFamily="2" charset="0"/>
              </a:rPr>
              <a:t>Speaker notes – slide 7 </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6" y="1142579"/>
            <a:ext cx="11716937" cy="4351338"/>
          </a:xfrm>
        </p:spPr>
        <p:txBody>
          <a:bodyPr>
            <a:noAutofit/>
          </a:bodyPr>
          <a:lstStyle/>
          <a:p>
            <a:pPr marL="0" indent="0">
              <a:buNone/>
            </a:pPr>
            <a:r>
              <a:rPr lang="en-GB" sz="1400" i="1" dirty="0" smtClean="0"/>
              <a:t>This slide links the three women together by talking about the gender imbalance in cocoa farming and </a:t>
            </a:r>
            <a:r>
              <a:rPr lang="en-GB" sz="1400" i="1" dirty="0" err="1" smtClean="0"/>
              <a:t>and</a:t>
            </a:r>
            <a:r>
              <a:rPr lang="en-GB" sz="1400" i="1" dirty="0" smtClean="0"/>
              <a:t> acts as a bridge to the next part of the presentations which will talk about life with Fairtrade</a:t>
            </a:r>
            <a:br>
              <a:rPr lang="en-GB" sz="1400" i="1" dirty="0" smtClean="0"/>
            </a:br>
            <a:endParaRPr lang="en-GB" sz="1400" i="1" dirty="0"/>
          </a:p>
          <a:p>
            <a:r>
              <a:rPr lang="en-GB" sz="1400" dirty="0" smtClean="0"/>
              <a:t>Now</a:t>
            </a:r>
            <a:r>
              <a:rPr lang="en-GB" sz="1400" dirty="0" smtClean="0"/>
              <a:t>, you might notice something that all of these cocoa farmers have in common – they are all women.</a:t>
            </a:r>
          </a:p>
          <a:p>
            <a:r>
              <a:rPr lang="en-GB" sz="1400" dirty="0" smtClean="0"/>
              <a:t>So, why am I talking to you about women cocoa farmers today?</a:t>
            </a:r>
          </a:p>
          <a:p>
            <a:r>
              <a:rPr lang="en-GB" sz="1400" dirty="0"/>
              <a:t> </a:t>
            </a:r>
            <a:r>
              <a:rPr lang="en-GB" sz="1400" dirty="0" smtClean="0"/>
              <a:t>Well, for women in cocoa farming, </a:t>
            </a:r>
            <a:r>
              <a:rPr lang="en-GB" sz="1400" dirty="0"/>
              <a:t>the situation is </a:t>
            </a:r>
            <a:r>
              <a:rPr lang="en-GB" sz="1400" dirty="0" smtClean="0"/>
              <a:t>often even </a:t>
            </a:r>
            <a:r>
              <a:rPr lang="en-GB" sz="1400" dirty="0"/>
              <a:t>more unfair. </a:t>
            </a:r>
            <a:endParaRPr lang="en-GB" sz="1400" dirty="0" smtClean="0"/>
          </a:p>
          <a:p>
            <a:r>
              <a:rPr lang="en-GB" sz="1400" dirty="0" smtClean="0"/>
              <a:t>Women often don’t own the land they farm, in fact until recently, it was illegal for them to do so. This means </a:t>
            </a:r>
            <a:r>
              <a:rPr lang="en-GB" sz="1400" dirty="0"/>
              <a:t>if their husband </a:t>
            </a:r>
            <a:r>
              <a:rPr lang="en-GB" sz="1400" dirty="0" smtClean="0"/>
              <a:t>dies, </a:t>
            </a:r>
            <a:r>
              <a:rPr lang="en-GB" sz="1400" dirty="0"/>
              <a:t>the land passes to the next man in the family and leaves the women at the mercy of their decision as to whether they can stay or are made to </a:t>
            </a:r>
            <a:r>
              <a:rPr lang="en-GB" sz="1400" dirty="0" smtClean="0"/>
              <a:t>leave.</a:t>
            </a:r>
          </a:p>
          <a:p>
            <a:r>
              <a:rPr lang="en-GB" sz="1400" dirty="0"/>
              <a:t>In Côte </a:t>
            </a:r>
            <a:r>
              <a:rPr lang="en-GB" sz="1400" dirty="0" smtClean="0"/>
              <a:t>d’Ivoire, women </a:t>
            </a:r>
            <a:r>
              <a:rPr lang="en-GB" sz="1400" dirty="0"/>
              <a:t>carry out more than two thirds of the labour involved in cocoa farming. They work in the fields, look after children, carry water, and help bring the crop to market. And yet they often have fewer rights than men, and often earn less than a quarter of the money generated</a:t>
            </a:r>
            <a:r>
              <a:rPr lang="en-GB" sz="1400" dirty="0" smtClean="0"/>
              <a:t>.</a:t>
            </a:r>
          </a:p>
          <a:p>
            <a:r>
              <a:rPr lang="en-GB" sz="1400" dirty="0" smtClean="0"/>
              <a:t>And yet, we </a:t>
            </a:r>
            <a:r>
              <a:rPr lang="en-GB" sz="1400" dirty="0"/>
              <a:t>know that </a:t>
            </a:r>
            <a:r>
              <a:rPr lang="en-GB" sz="1400" dirty="0" smtClean="0"/>
              <a:t>independent income </a:t>
            </a:r>
            <a:r>
              <a:rPr lang="en-GB" sz="1400" dirty="0"/>
              <a:t>in the hands of women </a:t>
            </a:r>
            <a:r>
              <a:rPr lang="en-GB" sz="1400" dirty="0" smtClean="0"/>
              <a:t>brings positive </a:t>
            </a:r>
            <a:r>
              <a:rPr lang="en-GB" sz="1400" dirty="0"/>
              <a:t>change to communities even faster. </a:t>
            </a:r>
            <a:endParaRPr lang="en-GB" sz="1400" dirty="0" smtClean="0"/>
          </a:p>
          <a:p>
            <a:pPr marL="0" lvl="0" indent="0">
              <a:buNone/>
            </a:pPr>
            <a:r>
              <a:rPr lang="en-GB" sz="1400" dirty="0" smtClean="0">
                <a:latin typeface="VeneerLowRes" panose="02000806000000000000" pitchFamily="2" charset="0"/>
              </a:rPr>
              <a:t/>
            </a:r>
            <a:br>
              <a:rPr lang="en-GB" sz="1400" dirty="0" smtClean="0">
                <a:latin typeface="VeneerLowRes" panose="02000806000000000000" pitchFamily="2" charset="0"/>
              </a:rPr>
            </a:br>
            <a:r>
              <a:rPr lang="en-GB" sz="1400" dirty="0" smtClean="0">
                <a:latin typeface="VeneerLowRes" panose="02000806000000000000" pitchFamily="2" charset="0"/>
              </a:rPr>
              <a:t>BUT</a:t>
            </a:r>
            <a:r>
              <a:rPr lang="en-GB" sz="1400" dirty="0">
                <a:latin typeface="VeneerLowRes" panose="02000806000000000000" pitchFamily="2" charset="0"/>
              </a:rPr>
              <a:t/>
            </a:r>
            <a:br>
              <a:rPr lang="en-GB" sz="1400" dirty="0">
                <a:latin typeface="VeneerLowRes" panose="02000806000000000000" pitchFamily="2" charset="0"/>
              </a:rPr>
            </a:br>
            <a:endParaRPr lang="en-GB" sz="1400" dirty="0" smtClean="0">
              <a:latin typeface="VeneerLowRes" panose="02000806000000000000" pitchFamily="2" charset="0"/>
            </a:endParaRPr>
          </a:p>
          <a:p>
            <a:r>
              <a:rPr lang="en-GB" sz="1400" dirty="0" smtClean="0"/>
              <a:t>Edith, </a:t>
            </a:r>
            <a:r>
              <a:rPr lang="en-GB" sz="1400" dirty="0"/>
              <a:t>Therese and Lucia have something else in </a:t>
            </a:r>
            <a:r>
              <a:rPr lang="en-GB" sz="1400" dirty="0" smtClean="0"/>
              <a:t>common</a:t>
            </a:r>
            <a:r>
              <a:rPr lang="en-GB" sz="1400" dirty="0"/>
              <a:t> </a:t>
            </a:r>
            <a:r>
              <a:rPr lang="en-GB" sz="1400" dirty="0" smtClean="0"/>
              <a:t>- they </a:t>
            </a:r>
            <a:r>
              <a:rPr lang="en-GB" sz="1400" dirty="0"/>
              <a:t>are all </a:t>
            </a:r>
            <a:r>
              <a:rPr lang="en-GB" sz="1400" dirty="0" smtClean="0"/>
              <a:t>Fairtrade certified </a:t>
            </a:r>
            <a:r>
              <a:rPr lang="en-GB" sz="1400" dirty="0"/>
              <a:t>farmers.</a:t>
            </a:r>
          </a:p>
          <a:p>
            <a:pPr lvl="0"/>
            <a:r>
              <a:rPr lang="en-GB" sz="1400" dirty="0" smtClean="0"/>
              <a:t>So, what </a:t>
            </a:r>
            <a:r>
              <a:rPr lang="en-GB" sz="1400" dirty="0"/>
              <a:t>does that mean for </a:t>
            </a:r>
            <a:r>
              <a:rPr lang="en-GB" sz="1400" dirty="0" smtClean="0"/>
              <a:t>them today?</a:t>
            </a:r>
            <a:r>
              <a:rPr lang="en-GB" sz="1400" i="1" dirty="0" smtClean="0"/>
              <a:t/>
            </a:r>
            <a:br>
              <a:rPr lang="en-GB" sz="1400" i="1" dirty="0" smtClean="0"/>
            </a:br>
            <a:endParaRPr lang="en-GB" sz="1400" i="1" dirty="0" smtClean="0"/>
          </a:p>
          <a:p>
            <a:endParaRPr lang="en-GB" sz="1400" dirty="0" smtClean="0"/>
          </a:p>
          <a:p>
            <a:endParaRPr lang="en-GB" sz="1400" dirty="0"/>
          </a:p>
        </p:txBody>
      </p:sp>
    </p:spTree>
    <p:extLst>
      <p:ext uri="{BB962C8B-B14F-4D97-AF65-F5344CB8AC3E}">
        <p14:creationId xmlns:p14="http://schemas.microsoft.com/office/powerpoint/2010/main" val="1824555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1738"/>
            <a:ext cx="10515600" cy="1325563"/>
          </a:xfrm>
        </p:spPr>
        <p:txBody>
          <a:bodyPr>
            <a:normAutofit/>
          </a:bodyPr>
          <a:lstStyle/>
          <a:p>
            <a:r>
              <a:rPr lang="en-GB" sz="2800" dirty="0" smtClean="0">
                <a:latin typeface="VeneerLowRes" panose="02000806000000000000" pitchFamily="2" charset="0"/>
              </a:rPr>
              <a:t>Speaker notes  - slide 8</a:t>
            </a:r>
            <a:endParaRPr lang="en-GB" sz="2800" dirty="0">
              <a:latin typeface="VeneerLowRes" panose="02000806000000000000" pitchFamily="2" charset="0"/>
            </a:endParaRPr>
          </a:p>
        </p:txBody>
      </p:sp>
      <p:sp>
        <p:nvSpPr>
          <p:cNvPr id="3" name="Content Placeholder 2"/>
          <p:cNvSpPr>
            <a:spLocks noGrp="1"/>
          </p:cNvSpPr>
          <p:nvPr>
            <p:ph idx="1"/>
          </p:nvPr>
        </p:nvSpPr>
        <p:spPr>
          <a:xfrm>
            <a:off x="144136" y="1142578"/>
            <a:ext cx="11459599" cy="5020477"/>
          </a:xfrm>
        </p:spPr>
        <p:txBody>
          <a:bodyPr>
            <a:normAutofit lnSpcReduction="10000"/>
          </a:bodyPr>
          <a:lstStyle/>
          <a:p>
            <a:pPr marL="0" indent="0">
              <a:buNone/>
            </a:pPr>
            <a:r>
              <a:rPr lang="en-GB" sz="1400" i="1" dirty="0" smtClean="0"/>
              <a:t>The following slides return to the women’s stories but talk about the positive benefits that Fairtrade brings them in the context of everything set out before. We know that farmers need a living income but while we fight for this, Fairtrade certification is supporting farmers through the challenges their low income brings…</a:t>
            </a:r>
            <a:endParaRPr lang="en-GB" sz="1400" i="1" dirty="0" smtClean="0"/>
          </a:p>
          <a:p>
            <a:endParaRPr lang="en-GB" sz="1400" dirty="0" smtClean="0"/>
          </a:p>
          <a:p>
            <a:r>
              <a:rPr lang="en-GB" sz="1400" dirty="0" smtClean="0"/>
              <a:t>Well</a:t>
            </a:r>
            <a:r>
              <a:rPr lang="en-GB" sz="1400" dirty="0" smtClean="0"/>
              <a:t>, as </a:t>
            </a:r>
            <a:r>
              <a:rPr lang="en-GB" sz="1400" dirty="0"/>
              <a:t>an Ivorian cocoa farmer and a woman at that, Therese is </a:t>
            </a:r>
            <a:r>
              <a:rPr lang="en-GB" sz="1400" dirty="0" smtClean="0"/>
              <a:t>actually one </a:t>
            </a:r>
            <a:r>
              <a:rPr lang="en-GB" sz="1400" dirty="0"/>
              <a:t>of the fortunate ones. Both she and her husband own their own cocoa </a:t>
            </a:r>
            <a:r>
              <a:rPr lang="en-GB" sz="1400" dirty="0" smtClean="0"/>
              <a:t>farms which means she has a say over the money that she earns. </a:t>
            </a:r>
          </a:p>
          <a:p>
            <a:r>
              <a:rPr lang="en-GB" sz="1400" dirty="0" smtClean="0"/>
              <a:t>Therese also belongs </a:t>
            </a:r>
            <a:r>
              <a:rPr lang="en-GB" sz="1400" dirty="0"/>
              <a:t>to </a:t>
            </a:r>
            <a:r>
              <a:rPr lang="en-GB" sz="1400" dirty="0" smtClean="0"/>
              <a:t>CAVA co-operative, a </a:t>
            </a:r>
            <a:r>
              <a:rPr lang="en-GB" sz="1400" dirty="0"/>
              <a:t>group of farmers who have a market for their beans through Fairtrade. Most importantly, this means that she has a safety net in the form of a minimum price for her crop. For Therese, the price she gets now for her cocoa is </a:t>
            </a:r>
            <a:r>
              <a:rPr lang="en-GB" sz="1400" dirty="0" smtClean="0"/>
              <a:t>much better </a:t>
            </a:r>
            <a:r>
              <a:rPr lang="en-GB" sz="1400" dirty="0"/>
              <a:t>than </a:t>
            </a:r>
            <a:r>
              <a:rPr lang="en-GB" sz="1400" dirty="0" smtClean="0"/>
              <a:t>before.</a:t>
            </a:r>
          </a:p>
          <a:p>
            <a:r>
              <a:rPr lang="en-GB" sz="1400" dirty="0" smtClean="0"/>
              <a:t>It’s </a:t>
            </a:r>
            <a:r>
              <a:rPr lang="en-GB" sz="1400" dirty="0"/>
              <a:t>this </a:t>
            </a:r>
            <a:r>
              <a:rPr lang="en-GB" sz="1400" dirty="0" smtClean="0"/>
              <a:t>security of income </a:t>
            </a:r>
            <a:r>
              <a:rPr lang="en-GB" sz="1400" dirty="0"/>
              <a:t>that allows Therese and her husband to </a:t>
            </a:r>
            <a:r>
              <a:rPr lang="en-GB" sz="1400" dirty="0" smtClean="0"/>
              <a:t>support their children and send them into education. </a:t>
            </a:r>
            <a:r>
              <a:rPr lang="en-GB" sz="1400" dirty="0"/>
              <a:t>The oldest is at university in Côte d’Ivoire’s capital city, Abidjan. The others study in the biggest nearby town, which is </a:t>
            </a:r>
            <a:r>
              <a:rPr lang="en-GB" sz="1400" dirty="0" smtClean="0"/>
              <a:t>a </a:t>
            </a:r>
            <a:r>
              <a:rPr lang="en-GB" sz="1400" dirty="0"/>
              <a:t>bumpy two-hour drive away. They stay there, which means not only that she must pay for their fees and books, but that she must find a place for them to stay and pay for their food. </a:t>
            </a:r>
            <a:r>
              <a:rPr lang="en-GB" sz="1400" dirty="0" smtClean="0"/>
              <a:t>Pretty much every penny of her extra money </a:t>
            </a:r>
            <a:r>
              <a:rPr lang="en-GB" sz="1400" dirty="0"/>
              <a:t>goes on their education but there’s no </a:t>
            </a:r>
            <a:r>
              <a:rPr lang="en-GB" sz="1400" dirty="0" smtClean="0"/>
              <a:t>question for her </a:t>
            </a:r>
            <a:r>
              <a:rPr lang="en-GB" sz="1400" dirty="0"/>
              <a:t>that the sacrifices she makes are worth </a:t>
            </a:r>
            <a:r>
              <a:rPr lang="en-GB" sz="1400" dirty="0" smtClean="0"/>
              <a:t>it.</a:t>
            </a:r>
            <a:br>
              <a:rPr lang="en-GB" sz="1400" dirty="0" smtClean="0"/>
            </a:br>
            <a:endParaRPr lang="en-GB" sz="1400" dirty="0" smtClean="0"/>
          </a:p>
          <a:p>
            <a:r>
              <a:rPr lang="en-GB" sz="1400" dirty="0" smtClean="0"/>
              <a:t>Collectively</a:t>
            </a:r>
            <a:r>
              <a:rPr lang="en-GB" sz="1400" dirty="0"/>
              <a:t>, the co-operative she belongs </a:t>
            </a:r>
            <a:r>
              <a:rPr lang="en-GB" sz="1400" dirty="0" smtClean="0"/>
              <a:t>to als</a:t>
            </a:r>
            <a:r>
              <a:rPr lang="en-GB" sz="1400" dirty="0"/>
              <a:t>o</a:t>
            </a:r>
            <a:r>
              <a:rPr lang="en-GB" sz="1400" dirty="0" smtClean="0"/>
              <a:t> receives extra </a:t>
            </a:r>
            <a:r>
              <a:rPr lang="en-GB" sz="1400" dirty="0"/>
              <a:t>money through Fairtrade, called the Fairtrade Premium. </a:t>
            </a:r>
            <a:r>
              <a:rPr lang="en-GB" sz="1400" dirty="0" smtClean="0"/>
              <a:t>Together they decide what they should spend it on for the most benefit to their community. </a:t>
            </a:r>
            <a:r>
              <a:rPr lang="en-GB" sz="1400" dirty="0"/>
              <a:t>For Therese, one of the biggest changes brought about by this is the </a:t>
            </a:r>
            <a:r>
              <a:rPr lang="en-GB" sz="1400" dirty="0" smtClean="0"/>
              <a:t>village water </a:t>
            </a:r>
            <a:r>
              <a:rPr lang="en-GB" sz="1400" dirty="0"/>
              <a:t>pump. </a:t>
            </a:r>
            <a:r>
              <a:rPr lang="en-GB" sz="1400" dirty="0" smtClean="0"/>
              <a:t>Today they can have clean water in the village to drink and the health of children has improved. </a:t>
            </a:r>
            <a:r>
              <a:rPr lang="en-GB" sz="1400" i="1" dirty="0" smtClean="0"/>
              <a:t/>
            </a:r>
            <a:br>
              <a:rPr lang="en-GB" sz="1400" i="1" dirty="0" smtClean="0"/>
            </a:br>
            <a:endParaRPr lang="en-GB" sz="1400" dirty="0" smtClean="0"/>
          </a:p>
          <a:p>
            <a:r>
              <a:rPr lang="en-GB" sz="1400" dirty="0" smtClean="0"/>
              <a:t>But Therese only sells around 50% of her cocoa crop on Fairtrade terms. Life is still hard for Therese but she is determined to give her children a better future</a:t>
            </a:r>
            <a:r>
              <a:rPr lang="en-GB" sz="1400" dirty="0" smtClean="0"/>
              <a:t>.</a:t>
            </a:r>
          </a:p>
          <a:p>
            <a:endParaRPr lang="en-GB" sz="1400" dirty="0">
              <a:solidFill>
                <a:srgbClr val="FF0000"/>
              </a:solidFill>
            </a:endParaRPr>
          </a:p>
          <a:p>
            <a:pPr marL="0" indent="0">
              <a:buNone/>
            </a:pPr>
            <a:r>
              <a:rPr lang="en-GB" sz="1400" i="1" dirty="0" smtClean="0"/>
              <a:t>Therese’s </a:t>
            </a:r>
            <a:r>
              <a:rPr lang="en-GB" sz="1400" i="1" dirty="0"/>
              <a:t>story </a:t>
            </a:r>
            <a:r>
              <a:rPr lang="en-GB" sz="1400" i="1" dirty="0" smtClean="0"/>
              <a:t>shows how </a:t>
            </a:r>
            <a:r>
              <a:rPr lang="en-GB" sz="1400" i="1" dirty="0"/>
              <a:t>Fairtrade supports </a:t>
            </a:r>
            <a:r>
              <a:rPr lang="en-GB" sz="1400" i="1" dirty="0" smtClean="0"/>
              <a:t>farmers pushed </a:t>
            </a:r>
            <a:r>
              <a:rPr lang="en-GB" sz="1400" i="1" dirty="0"/>
              <a:t>into poverty by unfair </a:t>
            </a:r>
            <a:r>
              <a:rPr lang="en-GB" sz="1400" i="1" dirty="0" smtClean="0"/>
              <a:t>and unsustainable </a:t>
            </a:r>
            <a:r>
              <a:rPr lang="en-GB" sz="1400" i="1" dirty="0"/>
              <a:t>low prices.</a:t>
            </a:r>
            <a:endParaRPr lang="en-GB" sz="1400" i="1" dirty="0"/>
          </a:p>
        </p:txBody>
      </p:sp>
    </p:spTree>
    <p:extLst>
      <p:ext uri="{BB962C8B-B14F-4D97-AF65-F5344CB8AC3E}">
        <p14:creationId xmlns:p14="http://schemas.microsoft.com/office/powerpoint/2010/main" val="3822329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824" y="169817"/>
            <a:ext cx="10515600" cy="530739"/>
          </a:xfrm>
        </p:spPr>
        <p:txBody>
          <a:bodyPr>
            <a:normAutofit/>
          </a:bodyPr>
          <a:lstStyle/>
          <a:p>
            <a:r>
              <a:rPr lang="en-GB" sz="2800" dirty="0" smtClean="0">
                <a:latin typeface="VeneerLowRes" panose="02000806000000000000" pitchFamily="2" charset="0"/>
              </a:rPr>
              <a:t>Speaker notes – slide 9 </a:t>
            </a:r>
            <a:endParaRPr lang="en-GB" sz="2800" dirty="0">
              <a:latin typeface="VeneerLowRes" panose="02000806000000000000" pitchFamily="2" charset="0"/>
            </a:endParaRPr>
          </a:p>
        </p:txBody>
      </p:sp>
      <p:sp>
        <p:nvSpPr>
          <p:cNvPr id="3" name="Content Placeholder 2"/>
          <p:cNvSpPr>
            <a:spLocks noGrp="1"/>
          </p:cNvSpPr>
          <p:nvPr>
            <p:ph idx="1"/>
          </p:nvPr>
        </p:nvSpPr>
        <p:spPr>
          <a:xfrm>
            <a:off x="135823" y="700556"/>
            <a:ext cx="11738313" cy="6157444"/>
          </a:xfrm>
        </p:spPr>
        <p:txBody>
          <a:bodyPr>
            <a:normAutofit fontScale="25000" lnSpcReduction="20000"/>
          </a:bodyPr>
          <a:lstStyle/>
          <a:p>
            <a:r>
              <a:rPr lang="en-GB" sz="5600" dirty="0" smtClean="0"/>
              <a:t>And for Edith?</a:t>
            </a:r>
          </a:p>
          <a:p>
            <a:r>
              <a:rPr lang="en-GB" sz="5600" dirty="0" smtClean="0"/>
              <a:t>Well, she’s an absolute force of nature… cocoa farmers generally receive money for their crop twice a year when they harvest it. Over the years she has tried lots of ways to bring extra money in all year round including a motorbike taxi, catering and hiring party crockery out. </a:t>
            </a:r>
          </a:p>
          <a:p>
            <a:r>
              <a:rPr lang="en-GB" sz="5600" dirty="0" smtClean="0"/>
              <a:t>But things really took a positive turn when Edith </a:t>
            </a:r>
            <a:r>
              <a:rPr lang="en-GB" sz="5600" dirty="0"/>
              <a:t>and her friend </a:t>
            </a:r>
            <a:r>
              <a:rPr lang="en-GB" sz="5600" dirty="0" smtClean="0"/>
              <a:t>took the chance </a:t>
            </a:r>
            <a:r>
              <a:rPr lang="en-GB" sz="5600" dirty="0"/>
              <a:t>to blaze a trail in the first group of women to take part in the Women’s School of Leadership, a Fairtrade project to bring out confidence and skills in the women of the cocoa farming communities. </a:t>
            </a:r>
            <a:endParaRPr lang="en-GB" sz="5600" dirty="0" smtClean="0"/>
          </a:p>
          <a:p>
            <a:r>
              <a:rPr lang="en-GB" sz="5600" dirty="0" smtClean="0"/>
              <a:t>During </a:t>
            </a:r>
            <a:r>
              <a:rPr lang="en-GB" sz="5600" dirty="0"/>
              <a:t>her training, her son’s father suddenly died. She </a:t>
            </a:r>
            <a:r>
              <a:rPr lang="en-GB" sz="5600" dirty="0" smtClean="0"/>
              <a:t>knew then </a:t>
            </a:r>
            <a:r>
              <a:rPr lang="en-GB" sz="5600" dirty="0"/>
              <a:t>that she alone was supporting her son, </a:t>
            </a:r>
            <a:r>
              <a:rPr lang="en-GB" sz="5600" dirty="0" smtClean="0"/>
              <a:t>and she </a:t>
            </a:r>
            <a:r>
              <a:rPr lang="en-GB" sz="5600" dirty="0"/>
              <a:t>would make sure she would always have money </a:t>
            </a:r>
            <a:r>
              <a:rPr lang="en-GB" sz="5600" dirty="0" smtClean="0"/>
              <a:t>for him. </a:t>
            </a:r>
          </a:p>
          <a:p>
            <a:r>
              <a:rPr lang="en-GB" sz="5600" dirty="0"/>
              <a:t>The two women came back from their training brimming with ideas and excited to get started. They made some plans to help not just themselves but women from their community to earn money all year round, and have their own money. They shared their ideas with their friends and neighbours and started to bring them into their exciting plans. </a:t>
            </a:r>
          </a:p>
          <a:p>
            <a:r>
              <a:rPr lang="en-GB" sz="5600" dirty="0"/>
              <a:t>But tragedy struck when her dear friend died. Edith and her community were devastated. The shock and </a:t>
            </a:r>
            <a:r>
              <a:rPr lang="en-GB" sz="5600" dirty="0" smtClean="0"/>
              <a:t>sadness of their loss left the women unable to think about the future. Edith could barely bring herself to do anything, and lost all motivation. She thought</a:t>
            </a:r>
            <a:r>
              <a:rPr lang="en-GB" sz="5600" dirty="0"/>
              <a:t>: </a:t>
            </a:r>
            <a:r>
              <a:rPr lang="en-GB" sz="5600" i="1" dirty="0"/>
              <a:t>‘What am I going to do now as I am alone</a:t>
            </a:r>
            <a:r>
              <a:rPr lang="en-GB" sz="5600" i="1" dirty="0" smtClean="0"/>
              <a:t>?</a:t>
            </a:r>
          </a:p>
          <a:p>
            <a:r>
              <a:rPr lang="en-GB" sz="5600" dirty="0"/>
              <a:t>With time, the grief became less raw and Edith remembered why they had started on their journey: because they wanted women in their community to be independent and have money to support themselves and their families. Edith knew that carrying on with their plans was the best way to honour her friend’s memory. Bringing the group together was her legacy.  </a:t>
            </a:r>
          </a:p>
          <a:p>
            <a:pPr marL="0" indent="0">
              <a:buNone/>
            </a:pPr>
            <a:r>
              <a:rPr lang="en-GB" sz="5600" i="1" dirty="0" smtClean="0"/>
              <a:t>      ‘</a:t>
            </a:r>
            <a:r>
              <a:rPr lang="en-GB" sz="5600" i="1" dirty="0"/>
              <a:t>We don’t want to let the name of our late sister disappear. We want to keep her memory with us because she was the leader at the beginning.’ </a:t>
            </a:r>
            <a:r>
              <a:rPr lang="en-GB" sz="5600" i="1" dirty="0" smtClean="0"/>
              <a:t> - Edith</a:t>
            </a:r>
            <a:endParaRPr lang="en-GB" sz="5600" i="1" dirty="0"/>
          </a:p>
          <a:p>
            <a:r>
              <a:rPr lang="en-GB" sz="5600" dirty="0" smtClean="0"/>
              <a:t>Edith gathered her friends and put </a:t>
            </a:r>
            <a:r>
              <a:rPr lang="en-GB" sz="5600" dirty="0"/>
              <a:t>their money together to rent some land, separate to their cocoa farms. They were able to get seeds to grow vegetables on their community farm. They have already found a buyer in Abidjan for their tomatoes. They are also growing peanuts to sell, and learning how to process them. </a:t>
            </a:r>
            <a:endParaRPr lang="en-GB" sz="5600" dirty="0" smtClean="0"/>
          </a:p>
          <a:p>
            <a:r>
              <a:rPr lang="en-GB" sz="5600" dirty="0" smtClean="0"/>
              <a:t>The </a:t>
            </a:r>
            <a:r>
              <a:rPr lang="en-GB" sz="5600" dirty="0"/>
              <a:t>women spend every Wednesday and Friday there, tending their crops, singing, talking and laughing as they do it, and the rest of the time on their cocoa farms. The income they receive from these crops is becoming more and more important in keeping their households afloat, especially as the rains have become more unpredictable and the amount of cocoa they are producing has been affected by this</a:t>
            </a:r>
            <a:r>
              <a:rPr lang="en-GB" sz="5600" dirty="0" smtClean="0"/>
              <a:t>.</a:t>
            </a:r>
          </a:p>
          <a:p>
            <a:r>
              <a:rPr lang="en-GB" sz="5600" dirty="0" smtClean="0"/>
              <a:t>Now, when </a:t>
            </a:r>
            <a:r>
              <a:rPr lang="en-GB" sz="5600" dirty="0"/>
              <a:t>Edith talks about harvesting tomatoes, you can see her smiling behind her eyes. She loves the simple act of picking a ripe tomato from a plant, the satisfaction of knowing her hard work has come to fruition. Life has thrown up some challenges for Edith, but she has not let them set her back. </a:t>
            </a:r>
            <a:endParaRPr lang="en-GB" sz="5600" dirty="0" smtClean="0"/>
          </a:p>
          <a:p>
            <a:r>
              <a:rPr lang="en-GB" sz="5600" dirty="0" smtClean="0"/>
              <a:t>Edith </a:t>
            </a:r>
            <a:r>
              <a:rPr lang="en-GB" sz="5600" dirty="0"/>
              <a:t>and her community of women will keep encouraging each other, to turn things around when life gets hard, to thrive and grow. </a:t>
            </a:r>
            <a:endParaRPr lang="en-GB" sz="5600" dirty="0" smtClean="0"/>
          </a:p>
          <a:p>
            <a:pPr marL="0" indent="0">
              <a:buNone/>
            </a:pPr>
            <a:r>
              <a:rPr lang="en-GB" sz="5600" b="1" i="1" dirty="0"/>
              <a:t> </a:t>
            </a:r>
            <a:r>
              <a:rPr lang="en-GB" sz="5600" b="1" i="1" dirty="0" smtClean="0"/>
              <a:t>    Picture is Edith and the other women farmers on their community farm</a:t>
            </a:r>
            <a:endParaRPr lang="en-GB" sz="5600" b="1" i="1" dirty="0"/>
          </a:p>
          <a:p>
            <a:pPr marL="0" indent="0">
              <a:buNone/>
            </a:pPr>
            <a:r>
              <a:rPr lang="en-GB" sz="5600" i="1" dirty="0" smtClean="0"/>
              <a:t>Edith’s </a:t>
            </a:r>
            <a:r>
              <a:rPr lang="en-GB" sz="5600" i="1" dirty="0"/>
              <a:t>story </a:t>
            </a:r>
            <a:r>
              <a:rPr lang="en-GB" sz="5600" i="1" dirty="0" smtClean="0"/>
              <a:t>shows how choosing </a:t>
            </a:r>
            <a:r>
              <a:rPr lang="en-GB" sz="5600" i="1" dirty="0"/>
              <a:t>Fairtrade supports </a:t>
            </a:r>
            <a:r>
              <a:rPr lang="en-GB" sz="5600" i="1" dirty="0" smtClean="0"/>
              <a:t>tireless women </a:t>
            </a:r>
            <a:r>
              <a:rPr lang="en-GB" sz="5600" i="1" dirty="0"/>
              <a:t>entrepreneurs who will stop </a:t>
            </a:r>
            <a:r>
              <a:rPr lang="en-GB" sz="5600" i="1" dirty="0" smtClean="0"/>
              <a:t>at nothing </a:t>
            </a:r>
            <a:r>
              <a:rPr lang="en-GB" sz="5600" i="1" dirty="0"/>
              <a:t>to provide a better future </a:t>
            </a:r>
            <a:r>
              <a:rPr lang="en-GB" sz="5600" i="1" dirty="0" smtClean="0"/>
              <a:t>for their </a:t>
            </a:r>
            <a:r>
              <a:rPr lang="en-GB" sz="5600" i="1" dirty="0"/>
              <a:t>children and communities.</a:t>
            </a:r>
            <a:endParaRPr lang="en-GB" sz="5600" i="1" dirty="0" smtClean="0"/>
          </a:p>
          <a:p>
            <a:endParaRPr lang="en-GB" sz="2100" dirty="0">
              <a:solidFill>
                <a:srgbClr val="FF0000"/>
              </a:solidFill>
            </a:endParaRPr>
          </a:p>
        </p:txBody>
      </p:sp>
    </p:spTree>
    <p:extLst>
      <p:ext uri="{BB962C8B-B14F-4D97-AF65-F5344CB8AC3E}">
        <p14:creationId xmlns:p14="http://schemas.microsoft.com/office/powerpoint/2010/main" val="2934865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CC5D8E393C0F4084F00B10AA7CDD50" ma:contentTypeVersion="13" ma:contentTypeDescription="Create a new document." ma:contentTypeScope="" ma:versionID="d014431c0df99b041e8f8ff444ce734d">
  <xsd:schema xmlns:xsd="http://www.w3.org/2001/XMLSchema" xmlns:xs="http://www.w3.org/2001/XMLSchema" xmlns:p="http://schemas.microsoft.com/office/2006/metadata/properties" xmlns:ns3="2c3825b7-5d73-400b-9832-938e38cb03f2" xmlns:ns4="31a1f181-f724-463f-b969-bfe0207def41" targetNamespace="http://schemas.microsoft.com/office/2006/metadata/properties" ma:root="true" ma:fieldsID="2420e7503aaa5aee27ef80c86564cbce" ns3:_="" ns4:_="">
    <xsd:import namespace="2c3825b7-5d73-400b-9832-938e38cb03f2"/>
    <xsd:import namespace="31a1f181-f724-463f-b969-bfe0207def4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3825b7-5d73-400b-9832-938e38cb03f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a1f181-f724-463f-b969-bfe0207def4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7ACECD-920B-4EE4-94B4-DD0F9D5808D0}">
  <ds:schemaRefs>
    <ds:schemaRef ds:uri="http://schemas.microsoft.com/sharepoint/v3/contenttype/forms"/>
  </ds:schemaRefs>
</ds:datastoreItem>
</file>

<file path=customXml/itemProps2.xml><?xml version="1.0" encoding="utf-8"?>
<ds:datastoreItem xmlns:ds="http://schemas.openxmlformats.org/officeDocument/2006/customXml" ds:itemID="{4EC1205B-7D3F-4F6D-9196-E9A46A97B5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3825b7-5d73-400b-9832-938e38cb03f2"/>
    <ds:schemaRef ds:uri="31a1f181-f724-463f-b969-bfe0207def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0D573D9-9409-46BD-A471-27CF9749967A}">
  <ds:schemaRefs>
    <ds:schemaRef ds:uri="http://schemas.microsoft.com/office/infopath/2007/PartnerControls"/>
    <ds:schemaRef ds:uri="http://purl.org/dc/elements/1.1/"/>
    <ds:schemaRef ds:uri="http://schemas.microsoft.com/office/2006/metadata/properties"/>
    <ds:schemaRef ds:uri="2c3825b7-5d73-400b-9832-938e38cb03f2"/>
    <ds:schemaRef ds:uri="http://purl.org/dc/terms/"/>
    <ds:schemaRef ds:uri="http://schemas.openxmlformats.org/package/2006/metadata/core-properties"/>
    <ds:schemaRef ds:uri="http://schemas.microsoft.com/office/2006/documentManagement/types"/>
    <ds:schemaRef ds:uri="31a1f181-f724-463f-b969-bfe0207def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621</TotalTime>
  <Words>3777</Words>
  <Application>Microsoft Office PowerPoint</Application>
  <PresentationFormat>Widescreen</PresentationFormat>
  <Paragraphs>127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VeneerLowRes</vt:lpstr>
      <vt:lpstr>Office Theme</vt:lpstr>
      <vt:lpstr>Speaker notes – suggested ice breaker  </vt:lpstr>
      <vt:lpstr>Speaker notes – Slide 2</vt:lpstr>
      <vt:lpstr>Speaker notes – Slide 3 </vt:lpstr>
      <vt:lpstr>Speaker notes – Slide 4 </vt:lpstr>
      <vt:lpstr>Speaker notes  - slide 5 </vt:lpstr>
      <vt:lpstr>Speaker notes – slide 6 </vt:lpstr>
      <vt:lpstr>Speaker notes – slide 7 </vt:lpstr>
      <vt:lpstr>Speaker notes  - slide 8</vt:lpstr>
      <vt:lpstr>Speaker notes – slide 9 </vt:lpstr>
      <vt:lpstr>Speaker notes  - slide 10 </vt:lpstr>
      <vt:lpstr>Speaker notes – slide 11 </vt:lpstr>
    </vt:vector>
  </TitlesOfParts>
  <Company>Fairtrade Foundation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Speaker notes – Room opener</dc:title>
  <dc:creator>Sarah Brazier</dc:creator>
  <cp:lastModifiedBy>Sarah Brazier</cp:lastModifiedBy>
  <cp:revision>52</cp:revision>
  <dcterms:created xsi:type="dcterms:W3CDTF">2020-01-30T17:48:08Z</dcterms:created>
  <dcterms:modified xsi:type="dcterms:W3CDTF">2020-02-10T18:01:58Z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0x01010011CC5D8E393C0F4084F00B10AA7CDD50</vt:lpwstr>
  </property>
</Properties>
</file>