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1" r:id="rId1"/>
  </p:sldMasterIdLst>
  <p:notesMasterIdLst>
    <p:notesMasterId r:id="rId17"/>
  </p:notesMasterIdLst>
  <p:sldIdLst>
    <p:sldId id="256" r:id="rId2"/>
    <p:sldId id="320" r:id="rId3"/>
    <p:sldId id="321" r:id="rId4"/>
    <p:sldId id="319" r:id="rId5"/>
    <p:sldId id="291" r:id="rId6"/>
    <p:sldId id="325" r:id="rId7"/>
    <p:sldId id="327" r:id="rId8"/>
    <p:sldId id="328" r:id="rId9"/>
    <p:sldId id="329" r:id="rId10"/>
    <p:sldId id="326" r:id="rId11"/>
    <p:sldId id="296" r:id="rId12"/>
    <p:sldId id="322" r:id="rId13"/>
    <p:sldId id="323" r:id="rId14"/>
    <p:sldId id="324" r:id="rId15"/>
    <p:sldId id="303" r:id="rId16"/>
  </p:sldIdLst>
  <p:sldSz cx="12961938" cy="9721850"/>
  <p:notesSz cx="6669088" cy="9872663"/>
  <p:defaultTextStyle>
    <a:defPPr>
      <a:defRPr lang="de-DE"/>
    </a:defPPr>
    <a:lvl1pPr marL="0" algn="l" defTabSz="1296162" rtl="0" eaLnBrk="1" latinLnBrk="0" hangingPunct="1">
      <a:defRPr sz="2600" kern="1200">
        <a:solidFill>
          <a:schemeClr val="tx1"/>
        </a:solidFill>
        <a:latin typeface="+mn-lt"/>
        <a:ea typeface="+mn-ea"/>
        <a:cs typeface="+mn-cs"/>
      </a:defRPr>
    </a:lvl1pPr>
    <a:lvl2pPr marL="648081" algn="l" defTabSz="1296162" rtl="0" eaLnBrk="1" latinLnBrk="0" hangingPunct="1">
      <a:defRPr sz="2600" kern="1200">
        <a:solidFill>
          <a:schemeClr val="tx1"/>
        </a:solidFill>
        <a:latin typeface="+mn-lt"/>
        <a:ea typeface="+mn-ea"/>
        <a:cs typeface="+mn-cs"/>
      </a:defRPr>
    </a:lvl2pPr>
    <a:lvl3pPr marL="1296162" algn="l" defTabSz="1296162" rtl="0" eaLnBrk="1" latinLnBrk="0" hangingPunct="1">
      <a:defRPr sz="2600" kern="1200">
        <a:solidFill>
          <a:schemeClr val="tx1"/>
        </a:solidFill>
        <a:latin typeface="+mn-lt"/>
        <a:ea typeface="+mn-ea"/>
        <a:cs typeface="+mn-cs"/>
      </a:defRPr>
    </a:lvl3pPr>
    <a:lvl4pPr marL="1944243" algn="l" defTabSz="1296162" rtl="0" eaLnBrk="1" latinLnBrk="0" hangingPunct="1">
      <a:defRPr sz="2600" kern="1200">
        <a:solidFill>
          <a:schemeClr val="tx1"/>
        </a:solidFill>
        <a:latin typeface="+mn-lt"/>
        <a:ea typeface="+mn-ea"/>
        <a:cs typeface="+mn-cs"/>
      </a:defRPr>
    </a:lvl4pPr>
    <a:lvl5pPr marL="2592324" algn="l" defTabSz="1296162" rtl="0" eaLnBrk="1" latinLnBrk="0" hangingPunct="1">
      <a:defRPr sz="2600" kern="1200">
        <a:solidFill>
          <a:schemeClr val="tx1"/>
        </a:solidFill>
        <a:latin typeface="+mn-lt"/>
        <a:ea typeface="+mn-ea"/>
        <a:cs typeface="+mn-cs"/>
      </a:defRPr>
    </a:lvl5pPr>
    <a:lvl6pPr marL="3240405" algn="l" defTabSz="1296162" rtl="0" eaLnBrk="1" latinLnBrk="0" hangingPunct="1">
      <a:defRPr sz="2600" kern="1200">
        <a:solidFill>
          <a:schemeClr val="tx1"/>
        </a:solidFill>
        <a:latin typeface="+mn-lt"/>
        <a:ea typeface="+mn-ea"/>
        <a:cs typeface="+mn-cs"/>
      </a:defRPr>
    </a:lvl6pPr>
    <a:lvl7pPr marL="3888486" algn="l" defTabSz="1296162" rtl="0" eaLnBrk="1" latinLnBrk="0" hangingPunct="1">
      <a:defRPr sz="2600" kern="1200">
        <a:solidFill>
          <a:schemeClr val="tx1"/>
        </a:solidFill>
        <a:latin typeface="+mn-lt"/>
        <a:ea typeface="+mn-ea"/>
        <a:cs typeface="+mn-cs"/>
      </a:defRPr>
    </a:lvl7pPr>
    <a:lvl8pPr marL="4536567" algn="l" defTabSz="1296162" rtl="0" eaLnBrk="1" latinLnBrk="0" hangingPunct="1">
      <a:defRPr sz="2600" kern="1200">
        <a:solidFill>
          <a:schemeClr val="tx1"/>
        </a:solidFill>
        <a:latin typeface="+mn-lt"/>
        <a:ea typeface="+mn-ea"/>
        <a:cs typeface="+mn-cs"/>
      </a:defRPr>
    </a:lvl8pPr>
    <a:lvl9pPr marL="5184648" algn="l" defTabSz="1296162" rtl="0" eaLnBrk="1" latinLnBrk="0" hangingPunct="1">
      <a:defRPr sz="2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458">
          <p15:clr>
            <a:srgbClr val="A4A3A4"/>
          </p15:clr>
        </p15:guide>
        <p15:guide id="2" orient="horz" pos="1363">
          <p15:clr>
            <a:srgbClr val="A4A3A4"/>
          </p15:clr>
        </p15:guide>
        <p15:guide id="3" pos="7601">
          <p15:clr>
            <a:srgbClr val="A4A3A4"/>
          </p15:clr>
        </p15:guide>
        <p15:guide id="4" pos="4181">
          <p15:clr>
            <a:srgbClr val="A4A3A4"/>
          </p15:clr>
        </p15:guide>
        <p15:guide id="5" pos="569">
          <p15:clr>
            <a:srgbClr val="A4A3A4"/>
          </p15:clr>
        </p15:guide>
        <p15:guide id="6" pos="399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 Gardner" initials="AG" lastIdx="5" clrIdx="0">
    <p:extLst>
      <p:ext uri="{19B8F6BF-5375-455C-9EA6-DF929625EA0E}">
        <p15:presenceInfo xmlns:p15="http://schemas.microsoft.com/office/powerpoint/2012/main" userId="S-1-5-21-4013764386-2191348324-3099467968-46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9B9B"/>
    <a:srgbClr val="DEDEDE"/>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37" autoAdjust="0"/>
    <p:restoredTop sz="48992" autoAdjust="0"/>
  </p:normalViewPr>
  <p:slideViewPr>
    <p:cSldViewPr showGuides="1">
      <p:cViewPr varScale="1">
        <p:scale>
          <a:sx n="37" d="100"/>
          <a:sy n="37" d="100"/>
        </p:scale>
        <p:origin x="2148" y="54"/>
      </p:cViewPr>
      <p:guideLst>
        <p:guide orient="horz" pos="5458"/>
        <p:guide orient="horz" pos="1363"/>
        <p:guide pos="7601"/>
        <p:guide pos="4181"/>
        <p:guide pos="569"/>
        <p:guide pos="399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777607" y="0"/>
            <a:ext cx="2889938" cy="493633"/>
          </a:xfrm>
          <a:prstGeom prst="rect">
            <a:avLst/>
          </a:prstGeom>
        </p:spPr>
        <p:txBody>
          <a:bodyPr vert="horz" lIns="91440" tIns="45720" rIns="91440" bIns="45720" rtlCol="0"/>
          <a:lstStyle>
            <a:lvl1pPr algn="r">
              <a:defRPr sz="1200"/>
            </a:lvl1pPr>
          </a:lstStyle>
          <a:p>
            <a:fld id="{BB7EA69E-41E8-43F9-A3E7-C1AC862CBCEE}" type="datetimeFigureOut">
              <a:rPr lang="de-DE" smtClean="0"/>
              <a:pPr/>
              <a:t>23.05.2016</a:t>
            </a:fld>
            <a:endParaRPr lang="de-DE"/>
          </a:p>
        </p:txBody>
      </p:sp>
      <p:sp>
        <p:nvSpPr>
          <p:cNvPr id="4" name="Folienbildplatzhalter 3"/>
          <p:cNvSpPr>
            <a:spLocks noGrp="1" noRot="1" noChangeAspect="1"/>
          </p:cNvSpPr>
          <p:nvPr>
            <p:ph type="sldImg" idx="2"/>
          </p:nvPr>
        </p:nvSpPr>
        <p:spPr>
          <a:xfrm>
            <a:off x="866775" y="739775"/>
            <a:ext cx="4935538" cy="3703638"/>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66909" y="4689515"/>
            <a:ext cx="5335270" cy="4442698"/>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377316"/>
            <a:ext cx="2889938" cy="493633"/>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777607" y="9377316"/>
            <a:ext cx="2889938" cy="493633"/>
          </a:xfrm>
          <a:prstGeom prst="rect">
            <a:avLst/>
          </a:prstGeom>
        </p:spPr>
        <p:txBody>
          <a:bodyPr vert="horz" lIns="91440" tIns="45720" rIns="91440" bIns="45720" rtlCol="0" anchor="b"/>
          <a:lstStyle>
            <a:lvl1pPr algn="r">
              <a:defRPr sz="1200"/>
            </a:lvl1pPr>
          </a:lstStyle>
          <a:p>
            <a:fld id="{8FB0CC95-C64F-447F-B508-1F23F2F04C60}" type="slidenum">
              <a:rPr lang="de-DE" smtClean="0"/>
              <a:pPr/>
              <a:t>‹#›</a:t>
            </a:fld>
            <a:endParaRPr lang="de-DE"/>
          </a:p>
        </p:txBody>
      </p:sp>
    </p:spTree>
    <p:extLst>
      <p:ext uri="{BB962C8B-B14F-4D97-AF65-F5344CB8AC3E}">
        <p14:creationId xmlns:p14="http://schemas.microsoft.com/office/powerpoint/2010/main" val="903211976"/>
      </p:ext>
    </p:extLst>
  </p:cSld>
  <p:clrMap bg1="lt1" tx1="dk1" bg2="lt2" tx2="dk2" accent1="accent1" accent2="accent2" accent3="accent3" accent4="accent4" accent5="accent5" accent6="accent6" hlink="hlink" folHlink="folHlink"/>
  <p:notesStyle>
    <a:lvl1pPr marL="0" algn="l" defTabSz="1296162" rtl="0" eaLnBrk="1" latinLnBrk="0" hangingPunct="1">
      <a:defRPr sz="1700" kern="1200">
        <a:solidFill>
          <a:schemeClr val="tx1"/>
        </a:solidFill>
        <a:latin typeface="+mn-lt"/>
        <a:ea typeface="+mn-ea"/>
        <a:cs typeface="+mn-cs"/>
      </a:defRPr>
    </a:lvl1pPr>
    <a:lvl2pPr marL="648081" algn="l" defTabSz="1296162" rtl="0" eaLnBrk="1" latinLnBrk="0" hangingPunct="1">
      <a:defRPr sz="1700" kern="1200">
        <a:solidFill>
          <a:schemeClr val="tx1"/>
        </a:solidFill>
        <a:latin typeface="+mn-lt"/>
        <a:ea typeface="+mn-ea"/>
        <a:cs typeface="+mn-cs"/>
      </a:defRPr>
    </a:lvl2pPr>
    <a:lvl3pPr marL="1296162" algn="l" defTabSz="1296162" rtl="0" eaLnBrk="1" latinLnBrk="0" hangingPunct="1">
      <a:defRPr sz="1700" kern="1200">
        <a:solidFill>
          <a:schemeClr val="tx1"/>
        </a:solidFill>
        <a:latin typeface="+mn-lt"/>
        <a:ea typeface="+mn-ea"/>
        <a:cs typeface="+mn-cs"/>
      </a:defRPr>
    </a:lvl3pPr>
    <a:lvl4pPr marL="1944243" algn="l" defTabSz="1296162" rtl="0" eaLnBrk="1" latinLnBrk="0" hangingPunct="1">
      <a:defRPr sz="1700" kern="1200">
        <a:solidFill>
          <a:schemeClr val="tx1"/>
        </a:solidFill>
        <a:latin typeface="+mn-lt"/>
        <a:ea typeface="+mn-ea"/>
        <a:cs typeface="+mn-cs"/>
      </a:defRPr>
    </a:lvl4pPr>
    <a:lvl5pPr marL="2592324" algn="l" defTabSz="1296162" rtl="0" eaLnBrk="1" latinLnBrk="0" hangingPunct="1">
      <a:defRPr sz="1700" kern="1200">
        <a:solidFill>
          <a:schemeClr val="tx1"/>
        </a:solidFill>
        <a:latin typeface="+mn-lt"/>
        <a:ea typeface="+mn-ea"/>
        <a:cs typeface="+mn-cs"/>
      </a:defRPr>
    </a:lvl5pPr>
    <a:lvl6pPr marL="3240405" algn="l" defTabSz="1296162" rtl="0" eaLnBrk="1" latinLnBrk="0" hangingPunct="1">
      <a:defRPr sz="1700" kern="1200">
        <a:solidFill>
          <a:schemeClr val="tx1"/>
        </a:solidFill>
        <a:latin typeface="+mn-lt"/>
        <a:ea typeface="+mn-ea"/>
        <a:cs typeface="+mn-cs"/>
      </a:defRPr>
    </a:lvl6pPr>
    <a:lvl7pPr marL="3888486" algn="l" defTabSz="1296162" rtl="0" eaLnBrk="1" latinLnBrk="0" hangingPunct="1">
      <a:defRPr sz="1700" kern="1200">
        <a:solidFill>
          <a:schemeClr val="tx1"/>
        </a:solidFill>
        <a:latin typeface="+mn-lt"/>
        <a:ea typeface="+mn-ea"/>
        <a:cs typeface="+mn-cs"/>
      </a:defRPr>
    </a:lvl7pPr>
    <a:lvl8pPr marL="4536567" algn="l" defTabSz="1296162" rtl="0" eaLnBrk="1" latinLnBrk="0" hangingPunct="1">
      <a:defRPr sz="1700" kern="1200">
        <a:solidFill>
          <a:schemeClr val="tx1"/>
        </a:solidFill>
        <a:latin typeface="+mn-lt"/>
        <a:ea typeface="+mn-ea"/>
        <a:cs typeface="+mn-cs"/>
      </a:defRPr>
    </a:lvl8pPr>
    <a:lvl9pPr marL="5184648" algn="l" defTabSz="1296162"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smtClean="0"/>
              <a:t>Notes: This is a presentation to help Fairtrade campaigners and supporters connect with workplaces</a:t>
            </a:r>
            <a:r>
              <a:rPr lang="en-GB" sz="1400" baseline="0" dirty="0" smtClean="0"/>
              <a:t> – to encourage them to procure and serve Fairtrade to employees and visitors</a:t>
            </a:r>
            <a:r>
              <a:rPr lang="en-GB" sz="1400" dirty="0" smtClean="0"/>
              <a:t>. You can change and adapt the slides as you see fit. The notes are guidance and are not necessarily to be read verbatim, but to help guide your talk. The presentation will take </a:t>
            </a:r>
            <a:r>
              <a:rPr lang="en-GB" sz="1400" dirty="0" smtClean="0"/>
              <a:t>approximately fifteen </a:t>
            </a:r>
            <a:r>
              <a:rPr lang="en-GB" sz="1400" dirty="0" smtClean="0"/>
              <a:t>minutes to read through, and longer if you choose to show the video or have discussion points. We recommend timing yourself reading through</a:t>
            </a:r>
            <a:r>
              <a:rPr lang="en-GB" sz="1400" baseline="0" dirty="0" smtClean="0"/>
              <a:t> the presentation a few times to get the timing and contents right. Good luck!</a:t>
            </a:r>
            <a:endParaRPr lang="en-GB" sz="1400" dirty="0" smtClean="0"/>
          </a:p>
          <a:p>
            <a:endParaRPr lang="en-GB" sz="1400" dirty="0" smtClean="0"/>
          </a:p>
          <a:p>
            <a:r>
              <a:rPr lang="en-GB" sz="1400" dirty="0" smtClean="0"/>
              <a:t>Introduce yourself – who are you and who do you represent?</a:t>
            </a:r>
          </a:p>
          <a:p>
            <a:endParaRPr lang="en-GB" sz="1400" dirty="0" smtClean="0"/>
          </a:p>
          <a:p>
            <a:r>
              <a:rPr lang="en-GB" sz="1400" dirty="0" smtClean="0"/>
              <a:t>There</a:t>
            </a:r>
            <a:r>
              <a:rPr lang="en-GB" sz="1400" baseline="0" dirty="0" smtClean="0"/>
              <a:t> are a number of simple ways that your workplace can choose to engage with Fairtrade. I’m here today to talk you through what Fairtrade is and how you can support it.</a:t>
            </a:r>
            <a:endParaRPr lang="en-GB" sz="1400" dirty="0" smtClean="0"/>
          </a:p>
        </p:txBody>
      </p:sp>
      <p:sp>
        <p:nvSpPr>
          <p:cNvPr id="4" name="Slide Number Placeholder 3"/>
          <p:cNvSpPr>
            <a:spLocks noGrp="1"/>
          </p:cNvSpPr>
          <p:nvPr>
            <p:ph type="sldNum" sz="quarter" idx="10"/>
          </p:nvPr>
        </p:nvSpPr>
        <p:spPr/>
        <p:txBody>
          <a:bodyPr/>
          <a:lstStyle/>
          <a:p>
            <a:fld id="{8FB0CC95-C64F-447F-B508-1F23F2F04C60}" type="slidenum">
              <a:rPr lang="de-DE" smtClean="0"/>
              <a:pPr/>
              <a:t>1</a:t>
            </a:fld>
            <a:endParaRPr lang="de-DE"/>
          </a:p>
        </p:txBody>
      </p:sp>
    </p:spTree>
    <p:extLst>
      <p:ext uri="{BB962C8B-B14F-4D97-AF65-F5344CB8AC3E}">
        <p14:creationId xmlns:p14="http://schemas.microsoft.com/office/powerpoint/2010/main" val="3946739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smtClean="0">
                <a:latin typeface="+mn-lt"/>
              </a:rPr>
              <a:t>Corporate behaviour is under intense scrutiny by an increasingly discerning public who make ethical choices when spending their money. Integrating Fairtrade into your business by switching to Fairtrade purchasing is a highly effective way of showing your customers that you care, getting closer to your supply chain and potentially attracting more customers. </a:t>
            </a:r>
          </a:p>
          <a:p>
            <a:endParaRPr lang="en-GB" sz="1400" dirty="0" smtClean="0">
              <a:latin typeface="+mn-lt"/>
            </a:endParaRPr>
          </a:p>
          <a:p>
            <a:r>
              <a:rPr lang="en-GB" sz="1400" dirty="0" smtClean="0">
                <a:latin typeface="+mn-lt"/>
              </a:rPr>
              <a:t>Switching to Fairtrade also adds a feel-good factor for staff. </a:t>
            </a:r>
          </a:p>
          <a:p>
            <a:endParaRPr lang="en-GB" sz="1400" dirty="0" smtClean="0">
              <a:latin typeface="+mn-lt"/>
            </a:endParaRPr>
          </a:p>
          <a:p>
            <a:r>
              <a:rPr lang="en-GB" sz="1400" dirty="0" smtClean="0">
                <a:latin typeface="+mn-lt"/>
              </a:rPr>
              <a:t>Offering Fairtrade products to your staff and customers is a great way to demonstrate that you are a caring business as the FAIRTRADE Mark has a high level of recognition and consumer confidence.</a:t>
            </a:r>
          </a:p>
          <a:p>
            <a:endParaRPr lang="en-GB" sz="1400" baseline="0" dirty="0" smtClean="0">
              <a:latin typeface="+mn-lt"/>
            </a:endParaRPr>
          </a:p>
          <a:p>
            <a:r>
              <a:rPr lang="en-GB" sz="1400" b="0" i="0" kern="1200" dirty="0" smtClean="0">
                <a:solidFill>
                  <a:schemeClr val="tx1"/>
                </a:solidFill>
                <a:effectLst/>
                <a:latin typeface="+mn-lt"/>
                <a:ea typeface="+mn-ea"/>
                <a:cs typeface="+mn-cs"/>
              </a:rPr>
              <a:t>Using Fairtrade products is as an ethical choice, but it’s also one</a:t>
            </a:r>
            <a:r>
              <a:rPr lang="en-GB" sz="1400" b="0" i="0" kern="1200" baseline="0" dirty="0" smtClean="0">
                <a:solidFill>
                  <a:schemeClr val="tx1"/>
                </a:solidFill>
                <a:effectLst/>
                <a:latin typeface="+mn-lt"/>
                <a:ea typeface="+mn-ea"/>
                <a:cs typeface="+mn-cs"/>
              </a:rPr>
              <a:t> of quality.</a:t>
            </a:r>
            <a:r>
              <a:rPr lang="en-GB" sz="1400" b="0" i="0" kern="1200" dirty="0" smtClean="0">
                <a:solidFill>
                  <a:schemeClr val="tx1"/>
                </a:solidFill>
                <a:effectLst/>
                <a:latin typeface="+mn-lt"/>
                <a:ea typeface="+mn-ea"/>
                <a:cs typeface="+mn-cs"/>
              </a:rPr>
              <a:t> The cost of these products may be no different (and the quality is often better) than products sourced under different standards.</a:t>
            </a:r>
            <a:endParaRPr lang="en-GB" sz="1400" baseline="0" dirty="0" smtClean="0">
              <a:latin typeface="+mn-lt"/>
            </a:endParaRPr>
          </a:p>
          <a:p>
            <a:endParaRPr lang="en-GB" sz="1400" baseline="0" dirty="0" smtClean="0">
              <a:latin typeface="+mn-lt"/>
            </a:endParaRPr>
          </a:p>
          <a:p>
            <a:r>
              <a:rPr lang="en-GB" sz="1400" baseline="0" dirty="0" smtClean="0">
                <a:latin typeface="+mn-lt"/>
              </a:rPr>
              <a:t>Finally, there’s incredible consumer demand, especially from younger generations (particularly Millennials aged 21-35), who are:</a:t>
            </a:r>
          </a:p>
          <a:p>
            <a:pPr marL="285750" indent="-285750">
              <a:buFont typeface="Arial" panose="020B0604020202020204" pitchFamily="34" charset="0"/>
              <a:buChar char="•"/>
            </a:pPr>
            <a:r>
              <a:rPr lang="en-GB" sz="1400" dirty="0" smtClean="0">
                <a:solidFill>
                  <a:schemeClr val="tx1">
                    <a:lumMod val="75000"/>
                    <a:lumOff val="25000"/>
                  </a:schemeClr>
                </a:solidFill>
                <a:latin typeface="+mn-lt"/>
              </a:rPr>
              <a:t>Twice as likely to purchase a sustainable product as Generation X (35-49)</a:t>
            </a:r>
          </a:p>
          <a:p>
            <a:pPr marL="285750" indent="-285750">
              <a:buFont typeface="Arial" panose="020B0604020202020204" pitchFamily="34" charset="0"/>
              <a:buChar char="•"/>
            </a:pPr>
            <a:r>
              <a:rPr lang="en-GB" sz="1400" dirty="0" smtClean="0">
                <a:solidFill>
                  <a:schemeClr val="tx1">
                    <a:lumMod val="75000"/>
                    <a:lumOff val="25000"/>
                  </a:schemeClr>
                </a:solidFill>
                <a:latin typeface="+mn-lt"/>
              </a:rPr>
              <a:t>Four times as likely to purchase a sustainable product than Baby Boomers (50-64)</a:t>
            </a:r>
            <a:endParaRPr lang="de-DE" sz="1400" dirty="0" smtClean="0">
              <a:solidFill>
                <a:schemeClr val="tx1">
                  <a:lumMod val="75000"/>
                  <a:lumOff val="25000"/>
                </a:schemeClr>
              </a:solidFill>
              <a:latin typeface="+mn-lt"/>
            </a:endParaRPr>
          </a:p>
          <a:p>
            <a:pPr marL="285750" indent="-285750">
              <a:buFont typeface="Arial" panose="020B0604020202020204" pitchFamily="34" charset="0"/>
              <a:buChar char="•"/>
            </a:pPr>
            <a:endParaRPr lang="en-GB" baseline="0" dirty="0" smtClean="0"/>
          </a:p>
        </p:txBody>
      </p:sp>
      <p:sp>
        <p:nvSpPr>
          <p:cNvPr id="4" name="Slide Number Placeholder 3"/>
          <p:cNvSpPr>
            <a:spLocks noGrp="1"/>
          </p:cNvSpPr>
          <p:nvPr>
            <p:ph type="sldNum" sz="quarter" idx="10"/>
          </p:nvPr>
        </p:nvSpPr>
        <p:spPr/>
        <p:txBody>
          <a:bodyPr/>
          <a:lstStyle/>
          <a:p>
            <a:fld id="{8FB0CC95-C64F-447F-B508-1F23F2F04C60}" type="slidenum">
              <a:rPr lang="de-DE" smtClean="0"/>
              <a:pPr/>
              <a:t>10</a:t>
            </a:fld>
            <a:endParaRPr lang="de-DE"/>
          </a:p>
        </p:txBody>
      </p:sp>
    </p:spTree>
    <p:extLst>
      <p:ext uri="{BB962C8B-B14F-4D97-AF65-F5344CB8AC3E}">
        <p14:creationId xmlns:p14="http://schemas.microsoft.com/office/powerpoint/2010/main" val="4060472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96162" rtl="0" eaLnBrk="1" fontAlgn="base" latinLnBrk="0" hangingPunct="1">
              <a:lnSpc>
                <a:spcPct val="100000"/>
              </a:lnSpc>
              <a:spcBef>
                <a:spcPts val="0"/>
              </a:spcBef>
              <a:spcAft>
                <a:spcPts val="0"/>
              </a:spcAft>
              <a:buClrTx/>
              <a:buSzTx/>
              <a:buFontTx/>
              <a:buNone/>
              <a:tabLst/>
              <a:defRPr/>
            </a:pPr>
            <a:r>
              <a:rPr lang="en-GB" sz="1400" b="0" i="0" kern="1200" dirty="0" smtClean="0">
                <a:solidFill>
                  <a:schemeClr val="tx1"/>
                </a:solidFill>
                <a:effectLst/>
                <a:latin typeface="+mn-lt"/>
                <a:ea typeface="+mn-ea"/>
                <a:cs typeface="+mn-cs"/>
              </a:rPr>
              <a:t>Now here’s </a:t>
            </a:r>
            <a:r>
              <a:rPr lang="en-GB" sz="1400" b="1" i="0" kern="1200" dirty="0" smtClean="0">
                <a:solidFill>
                  <a:schemeClr val="tx1"/>
                </a:solidFill>
                <a:effectLst/>
                <a:latin typeface="+mn-lt"/>
                <a:ea typeface="+mn-ea"/>
                <a:cs typeface="+mn-cs"/>
              </a:rPr>
              <a:t>your</a:t>
            </a:r>
            <a:r>
              <a:rPr lang="en-GB" sz="1400" b="0" i="0" kern="1200" dirty="0" smtClean="0">
                <a:solidFill>
                  <a:schemeClr val="tx1"/>
                </a:solidFill>
                <a:effectLst/>
                <a:latin typeface="+mn-lt"/>
                <a:ea typeface="+mn-ea"/>
                <a:cs typeface="+mn-cs"/>
              </a:rPr>
              <a:t> chance to change</a:t>
            </a:r>
            <a:r>
              <a:rPr lang="en-GB" sz="1400" b="0" i="0" kern="1200" baseline="0" dirty="0" smtClean="0">
                <a:solidFill>
                  <a:schemeClr val="tx1"/>
                </a:solidFill>
                <a:effectLst/>
                <a:latin typeface="+mn-lt"/>
                <a:ea typeface="+mn-ea"/>
                <a:cs typeface="+mn-cs"/>
              </a:rPr>
              <a:t> the world</a:t>
            </a:r>
            <a:r>
              <a:rPr lang="en-GB" sz="1400" b="0" i="0" kern="1200" dirty="0" smtClean="0">
                <a:solidFill>
                  <a:schemeClr val="tx1"/>
                </a:solidFill>
                <a:effectLst/>
                <a:latin typeface="+mn-lt"/>
                <a:ea typeface="+mn-ea"/>
                <a:cs typeface="+mn-cs"/>
              </a:rPr>
              <a:t>. Your workplace could be making a difference to people’s lives by switching to Fairtrade.</a:t>
            </a:r>
            <a:r>
              <a:rPr lang="en-GB" sz="1400" b="0" i="0" kern="1200" baseline="0" dirty="0" smtClean="0">
                <a:solidFill>
                  <a:schemeClr val="tx1"/>
                </a:solidFill>
                <a:effectLst/>
                <a:latin typeface="+mn-lt"/>
                <a:ea typeface="+mn-ea"/>
                <a:cs typeface="+mn-cs"/>
              </a:rPr>
              <a:t> </a:t>
            </a:r>
            <a:r>
              <a:rPr lang="en-GB" sz="1400" b="0" i="0" kern="1200" dirty="0" smtClean="0">
                <a:solidFill>
                  <a:schemeClr val="tx1"/>
                </a:solidFill>
                <a:effectLst/>
                <a:latin typeface="+mn-lt"/>
                <a:ea typeface="+mn-ea"/>
                <a:cs typeface="+mn-cs"/>
              </a:rPr>
              <a:t>And you can celebrate your commitment by becoming a Fairtrade Workplace of World Changers, which is a new</a:t>
            </a:r>
            <a:r>
              <a:rPr lang="en-GB" sz="1400" b="0" i="0" kern="1200" baseline="0" dirty="0" smtClean="0">
                <a:solidFill>
                  <a:schemeClr val="tx1"/>
                </a:solidFill>
                <a:effectLst/>
                <a:latin typeface="+mn-lt"/>
                <a:ea typeface="+mn-ea"/>
                <a:cs typeface="+mn-cs"/>
              </a:rPr>
              <a:t> programme by the Fairtrade Foundation to recognise those workplaces </a:t>
            </a:r>
            <a:r>
              <a:rPr lang="en-GB" sz="1400" b="1" i="0" kern="1200" baseline="0" dirty="0" smtClean="0">
                <a:solidFill>
                  <a:schemeClr val="tx1"/>
                </a:solidFill>
                <a:effectLst/>
                <a:latin typeface="+mn-lt"/>
                <a:ea typeface="+mn-ea"/>
                <a:cs typeface="+mn-cs"/>
              </a:rPr>
              <a:t>serving tea, coffee and sugar to their guests and visitors</a:t>
            </a:r>
            <a:r>
              <a:rPr lang="en-GB" sz="1400" b="0" i="0" kern="1200" baseline="0" dirty="0" smtClean="0">
                <a:solidFill>
                  <a:schemeClr val="tx1"/>
                </a:solidFill>
                <a:effectLst/>
                <a:latin typeface="+mn-lt"/>
                <a:ea typeface="+mn-ea"/>
                <a:cs typeface="+mn-cs"/>
              </a:rPr>
              <a:t>. </a:t>
            </a:r>
            <a:r>
              <a:rPr lang="en-GB" sz="1400" b="0" i="0" kern="1200" dirty="0" smtClean="0">
                <a:solidFill>
                  <a:schemeClr val="tx1"/>
                </a:solidFill>
                <a:effectLst/>
                <a:latin typeface="+mn-lt"/>
                <a:ea typeface="+mn-ea"/>
                <a:cs typeface="+mn-cs"/>
              </a:rPr>
              <a:t>With every cup of tea and coffee and every spoonful of sugar</a:t>
            </a:r>
            <a:r>
              <a:rPr lang="en-GB" sz="1400" b="0" i="0" kern="1200" baseline="0" dirty="0" smtClean="0">
                <a:solidFill>
                  <a:schemeClr val="tx1"/>
                </a:solidFill>
                <a:effectLst/>
                <a:latin typeface="+mn-lt"/>
                <a:ea typeface="+mn-ea"/>
                <a:cs typeface="+mn-cs"/>
              </a:rPr>
              <a:t> you can make a difference</a:t>
            </a:r>
            <a:r>
              <a:rPr lang="en-GB" sz="1400" b="0" i="0" kern="1200" dirty="0" smtClean="0">
                <a:solidFill>
                  <a:schemeClr val="tx1"/>
                </a:solidFill>
                <a:effectLst/>
                <a:latin typeface="+mn-lt"/>
                <a:ea typeface="+mn-ea"/>
                <a:cs typeface="+mn-cs"/>
              </a:rPr>
              <a:t>, including adding to the Fairtrade Premium which farmers can invest in their businesses, and both farmers and workers in community projects like better health facilities and clean water.</a:t>
            </a:r>
          </a:p>
          <a:p>
            <a:pPr fontAlgn="base"/>
            <a:endParaRPr lang="en-GB" sz="1400" b="0" i="0" kern="1200" dirty="0" smtClean="0">
              <a:solidFill>
                <a:schemeClr val="tx1"/>
              </a:solidFill>
              <a:effectLst/>
              <a:latin typeface="+mn-lt"/>
              <a:ea typeface="+mn-ea"/>
              <a:cs typeface="+mn-cs"/>
            </a:endParaRPr>
          </a:p>
          <a:p>
            <a:pPr fontAlgn="base"/>
            <a:r>
              <a:rPr lang="en-GB" sz="1400" b="0" i="0" kern="1200" dirty="0" smtClean="0">
                <a:solidFill>
                  <a:schemeClr val="tx1"/>
                </a:solidFill>
                <a:effectLst/>
                <a:latin typeface="+mn-lt"/>
                <a:ea typeface="+mn-ea"/>
                <a:cs typeface="+mn-cs"/>
              </a:rPr>
              <a:t>Through signing up to the programme, approved workplaces gain:</a:t>
            </a:r>
          </a:p>
          <a:p>
            <a:pPr marL="285750" indent="-285750" fontAlgn="base">
              <a:buFont typeface="Arial" panose="020B0604020202020204" pitchFamily="34" charset="0"/>
              <a:buChar char="•"/>
            </a:pPr>
            <a:r>
              <a:rPr lang="en-GB" sz="1400" b="0" i="0" kern="1200" dirty="0" smtClean="0">
                <a:solidFill>
                  <a:schemeClr val="tx1"/>
                </a:solidFill>
                <a:effectLst/>
                <a:latin typeface="+mn-lt"/>
                <a:ea typeface="+mn-ea"/>
                <a:cs typeface="+mn-cs"/>
              </a:rPr>
              <a:t>More opportunities for staff engagement and team building</a:t>
            </a:r>
          </a:p>
          <a:p>
            <a:pPr marL="285750" indent="-285750" fontAlgn="base">
              <a:buFont typeface="Arial" panose="020B0604020202020204" pitchFamily="34" charset="0"/>
              <a:buChar char="•"/>
            </a:pPr>
            <a:r>
              <a:rPr lang="en-GB" sz="1400" b="0" i="0" kern="1200" dirty="0" smtClean="0">
                <a:solidFill>
                  <a:schemeClr val="tx1"/>
                </a:solidFill>
                <a:effectLst/>
                <a:latin typeface="+mn-lt"/>
                <a:ea typeface="+mn-ea"/>
                <a:cs typeface="+mn-cs"/>
              </a:rPr>
              <a:t>A publicly recognised certificate from the Fairtrade Foundation to showcase your Fairtrade commitment to staff and customers</a:t>
            </a:r>
          </a:p>
          <a:p>
            <a:pPr marL="285750" indent="-285750" fontAlgn="base">
              <a:buFont typeface="Arial" panose="020B0604020202020204" pitchFamily="34" charset="0"/>
              <a:buChar char="•"/>
            </a:pPr>
            <a:r>
              <a:rPr lang="en-GB" sz="1400" b="0" i="0" kern="1200" dirty="0" smtClean="0">
                <a:solidFill>
                  <a:schemeClr val="tx1"/>
                </a:solidFill>
                <a:effectLst/>
                <a:latin typeface="+mn-lt"/>
                <a:ea typeface="+mn-ea"/>
                <a:cs typeface="+mn-cs"/>
              </a:rPr>
              <a:t>A stronger profile in the local community (you’d be in good company – there are over 10,000 Fairtrade groups in the UK including towns, schools, faith groups and universities)</a:t>
            </a:r>
          </a:p>
          <a:p>
            <a:pPr marL="285750" indent="-285750" fontAlgn="base">
              <a:buFont typeface="Arial" panose="020B0604020202020204" pitchFamily="34" charset="0"/>
              <a:buChar char="•"/>
            </a:pPr>
            <a:r>
              <a:rPr lang="en-GB" sz="1400" b="0" i="0" kern="1200" dirty="0" smtClean="0">
                <a:solidFill>
                  <a:schemeClr val="tx1"/>
                </a:solidFill>
                <a:effectLst/>
                <a:latin typeface="+mn-lt"/>
                <a:ea typeface="+mn-ea"/>
                <a:cs typeface="+mn-cs"/>
              </a:rPr>
              <a:t>Evidence of your internal Corporate Social Responsibility (CSR) and sustainability activities</a:t>
            </a:r>
          </a:p>
          <a:p>
            <a:pPr fontAlgn="base"/>
            <a:endParaRPr lang="en-GB" sz="1400" b="0" i="0" kern="1200" dirty="0" smtClean="0">
              <a:solidFill>
                <a:schemeClr val="tx1"/>
              </a:solidFill>
              <a:effectLst/>
              <a:latin typeface="+mn-lt"/>
              <a:ea typeface="+mn-ea"/>
              <a:cs typeface="+mn-cs"/>
            </a:endParaRPr>
          </a:p>
          <a:p>
            <a:pPr fontAlgn="base"/>
            <a:r>
              <a:rPr lang="en-GB" sz="1400" b="0" i="0" kern="1200" dirty="0" smtClean="0">
                <a:solidFill>
                  <a:schemeClr val="tx1"/>
                </a:solidFill>
                <a:effectLst/>
                <a:latin typeface="+mn-lt"/>
                <a:ea typeface="+mn-ea"/>
                <a:cs typeface="+mn-cs"/>
              </a:rPr>
              <a:t>Best</a:t>
            </a:r>
            <a:r>
              <a:rPr lang="en-GB" sz="1400" b="0" i="0" kern="1200" baseline="0" dirty="0" smtClean="0">
                <a:solidFill>
                  <a:schemeClr val="tx1"/>
                </a:solidFill>
                <a:effectLst/>
                <a:latin typeface="+mn-lt"/>
                <a:ea typeface="+mn-ea"/>
                <a:cs typeface="+mn-cs"/>
              </a:rPr>
              <a:t> of all, s</a:t>
            </a:r>
            <a:r>
              <a:rPr lang="en-GB" sz="1400" b="0" i="0" kern="1200" dirty="0" smtClean="0">
                <a:solidFill>
                  <a:schemeClr val="tx1"/>
                </a:solidFill>
                <a:effectLst/>
                <a:latin typeface="+mn-lt"/>
                <a:ea typeface="+mn-ea"/>
                <a:cs typeface="+mn-cs"/>
              </a:rPr>
              <a:t>witching is easy to do – most suppliers can provide Fairtrade certified tea, coffee, sugar and more on request.</a:t>
            </a:r>
          </a:p>
          <a:p>
            <a:pPr fontAlgn="base"/>
            <a:endParaRPr lang="en-GB" sz="1400" b="0" i="0" kern="1200" dirty="0" smtClean="0">
              <a:solidFill>
                <a:schemeClr val="tx1"/>
              </a:solidFill>
              <a:effectLst/>
              <a:latin typeface="+mn-lt"/>
              <a:ea typeface="+mn-ea"/>
              <a:cs typeface="+mn-cs"/>
            </a:endParaRPr>
          </a:p>
          <a:p>
            <a:pPr fontAlgn="base"/>
            <a:r>
              <a:rPr lang="en-GB" sz="1400" b="0" i="0" kern="1200" dirty="0" smtClean="0">
                <a:solidFill>
                  <a:schemeClr val="tx1"/>
                </a:solidFill>
                <a:effectLst/>
                <a:latin typeface="+mn-lt"/>
                <a:ea typeface="+mn-ea"/>
                <a:cs typeface="+mn-cs"/>
              </a:rPr>
              <a:t>The Fairtrade Foundation have a webpage of testimonials from businesses who have signed up to become</a:t>
            </a:r>
            <a:r>
              <a:rPr lang="en-GB" sz="1400" b="0" i="0" kern="1200" baseline="0" dirty="0" smtClean="0">
                <a:solidFill>
                  <a:schemeClr val="tx1"/>
                </a:solidFill>
                <a:effectLst/>
                <a:latin typeface="+mn-lt"/>
                <a:ea typeface="+mn-ea"/>
                <a:cs typeface="+mn-cs"/>
              </a:rPr>
              <a:t> a workplace of world changers, and their motivations for doing so. For example, Virgin Money saw a natural fit with their ethos of investing in businesses and communities around the world. Alternatively, Blenheim understand the importance of understanding their supply chain and verifying the social and environmental claims made by their suppliers.</a:t>
            </a:r>
          </a:p>
          <a:p>
            <a:pPr fontAlgn="base"/>
            <a:endParaRPr lang="en-GB" sz="1400" b="0" i="0" kern="1200" baseline="0" dirty="0" smtClean="0">
              <a:solidFill>
                <a:schemeClr val="tx1"/>
              </a:solidFill>
              <a:effectLst/>
              <a:latin typeface="+mn-lt"/>
              <a:ea typeface="+mn-ea"/>
              <a:cs typeface="+mn-cs"/>
            </a:endParaRPr>
          </a:p>
          <a:p>
            <a:pPr fontAlgn="base"/>
            <a:r>
              <a:rPr lang="en-GB" sz="1400" b="0" i="0" kern="1200" baseline="0" dirty="0" smtClean="0">
                <a:solidFill>
                  <a:schemeClr val="tx1"/>
                </a:solidFill>
                <a:effectLst/>
                <a:latin typeface="+mn-lt"/>
                <a:ea typeface="+mn-ea"/>
                <a:cs typeface="+mn-cs"/>
              </a:rPr>
              <a:t>If you’ve already signed up to be a Fairtrade WOWC then don’t just stop there. Why don’t you:</a:t>
            </a:r>
          </a:p>
          <a:p>
            <a:pPr marL="285750" indent="-285750" fontAlgn="base">
              <a:buFont typeface="Arial" panose="020B0604020202020204" pitchFamily="34" charset="0"/>
              <a:buChar char="•"/>
            </a:pPr>
            <a:r>
              <a:rPr lang="en-GB" sz="1400" b="0" i="0" kern="1200" baseline="0" dirty="0" smtClean="0">
                <a:solidFill>
                  <a:schemeClr val="tx1"/>
                </a:solidFill>
                <a:effectLst/>
                <a:latin typeface="+mn-lt"/>
                <a:ea typeface="+mn-ea"/>
                <a:cs typeface="+mn-cs"/>
              </a:rPr>
              <a:t>Extend your product range to fruits, flowers or cotton?</a:t>
            </a:r>
          </a:p>
          <a:p>
            <a:pPr marL="285750" indent="-285750" fontAlgn="base">
              <a:buFont typeface="Arial" panose="020B0604020202020204" pitchFamily="34" charset="0"/>
              <a:buChar char="•"/>
            </a:pPr>
            <a:r>
              <a:rPr lang="en-GB" sz="1400" b="0" i="0" kern="1200" baseline="0" dirty="0" smtClean="0">
                <a:solidFill>
                  <a:schemeClr val="tx1"/>
                </a:solidFill>
                <a:effectLst/>
                <a:latin typeface="+mn-lt"/>
                <a:ea typeface="+mn-ea"/>
                <a:cs typeface="+mn-cs"/>
              </a:rPr>
              <a:t>Talk about your Fairtrade commitments to staff and customers?</a:t>
            </a:r>
          </a:p>
          <a:p>
            <a:pPr marL="285750" indent="-285750" fontAlgn="base">
              <a:buFont typeface="Arial" panose="020B0604020202020204" pitchFamily="34" charset="0"/>
              <a:buChar char="•"/>
            </a:pPr>
            <a:r>
              <a:rPr lang="en-GB" sz="1400" b="0" i="0" kern="1200" baseline="0" dirty="0" smtClean="0">
                <a:solidFill>
                  <a:schemeClr val="tx1"/>
                </a:solidFill>
                <a:effectLst/>
                <a:latin typeface="+mn-lt"/>
                <a:ea typeface="+mn-ea"/>
                <a:cs typeface="+mn-cs"/>
              </a:rPr>
              <a:t>Support a Fairtrade group in your local community?</a:t>
            </a:r>
            <a:endParaRPr lang="en-GB" sz="1400" b="0" i="0" kern="1200" dirty="0" smtClean="0">
              <a:solidFill>
                <a:schemeClr val="tx1"/>
              </a:solidFill>
              <a:effectLst/>
              <a:latin typeface="+mn-lt"/>
              <a:ea typeface="+mn-ea"/>
              <a:cs typeface="+mn-cs"/>
            </a:endParaRPr>
          </a:p>
          <a:p>
            <a:pPr fontAlgn="base"/>
            <a:endParaRPr lang="en-GB" sz="17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FB0CC95-C64F-447F-B508-1F23F2F04C60}" type="slidenum">
              <a:rPr lang="de-DE" smtClean="0"/>
              <a:pPr/>
              <a:t>11</a:t>
            </a:fld>
            <a:endParaRPr lang="de-DE"/>
          </a:p>
        </p:txBody>
      </p:sp>
    </p:spTree>
    <p:extLst>
      <p:ext uri="{BB962C8B-B14F-4D97-AF65-F5344CB8AC3E}">
        <p14:creationId xmlns:p14="http://schemas.microsoft.com/office/powerpoint/2010/main" val="673010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aseline="0" dirty="0" smtClean="0"/>
              <a:t>If you’re interested in purchasing more Fairtrade products, then the Fairtrade Foundation have developed a National Purchasing Guide, which lists key suppliers around the UK. It features food &amp; drink, hot beverages, non-consumables (cotton, beauty products, flowers), vending options and contract caterers. </a:t>
            </a:r>
            <a:r>
              <a:rPr lang="en-GB" sz="1400" b="1" baseline="0" dirty="0" smtClean="0"/>
              <a:t>[Speak to the workplace you are visiting about their supplier needs – do they buy in coffee, tea and sugar or only have vending machines?]</a:t>
            </a:r>
          </a:p>
          <a:p>
            <a:endParaRPr lang="en-GB" sz="1400" baseline="0" dirty="0" smtClean="0"/>
          </a:p>
          <a:p>
            <a:r>
              <a:rPr lang="en-GB" sz="1400" dirty="0" smtClean="0"/>
              <a:t>Whether you’re sourcing food and drink for your office, planning an event and giving it a Fairtrade twist or want to sell Fairtrade items, this booklet has all of the answers.</a:t>
            </a:r>
          </a:p>
          <a:p>
            <a:endParaRPr lang="en-GB" sz="1400" baseline="0" dirty="0" smtClean="0"/>
          </a:p>
          <a:p>
            <a:r>
              <a:rPr lang="en-GB" sz="1400" baseline="0" dirty="0" smtClean="0"/>
              <a:t>The guide is available to view or download from the Fairtrade Foundation website, or just simply search ‘Fairtrade National Purchasing Guide 2016’ online.</a:t>
            </a:r>
          </a:p>
        </p:txBody>
      </p:sp>
      <p:sp>
        <p:nvSpPr>
          <p:cNvPr id="4" name="Slide Number Placeholder 3"/>
          <p:cNvSpPr>
            <a:spLocks noGrp="1"/>
          </p:cNvSpPr>
          <p:nvPr>
            <p:ph type="sldNum" sz="quarter" idx="10"/>
          </p:nvPr>
        </p:nvSpPr>
        <p:spPr/>
        <p:txBody>
          <a:bodyPr/>
          <a:lstStyle/>
          <a:p>
            <a:fld id="{8FB0CC95-C64F-447F-B508-1F23F2F04C60}" type="slidenum">
              <a:rPr lang="de-DE" smtClean="0"/>
              <a:pPr/>
              <a:t>12</a:t>
            </a:fld>
            <a:endParaRPr lang="de-DE"/>
          </a:p>
        </p:txBody>
      </p:sp>
    </p:spTree>
    <p:extLst>
      <p:ext uri="{BB962C8B-B14F-4D97-AF65-F5344CB8AC3E}">
        <p14:creationId xmlns:p14="http://schemas.microsoft.com/office/powerpoint/2010/main" val="3248110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smtClean="0"/>
              <a:t>The Fairtrade Foundation can offer a variety of free resources to help you promote your Fairtrade commitments at work:</a:t>
            </a:r>
          </a:p>
          <a:p>
            <a:pPr marL="285750" indent="-285750">
              <a:buFont typeface="Arial" panose="020B0604020202020204" pitchFamily="34" charset="0"/>
              <a:buChar char="•"/>
            </a:pPr>
            <a:r>
              <a:rPr lang="en-GB" sz="1400" dirty="0" smtClean="0"/>
              <a:t>A Workplace of World</a:t>
            </a:r>
            <a:r>
              <a:rPr lang="en-GB" sz="1400" baseline="0" dirty="0" smtClean="0"/>
              <a:t> Changers certificate</a:t>
            </a:r>
          </a:p>
          <a:p>
            <a:pPr marL="285750" indent="-285750">
              <a:buFont typeface="Arial" panose="020B0604020202020204" pitchFamily="34" charset="0"/>
              <a:buChar char="•"/>
            </a:pPr>
            <a:r>
              <a:rPr lang="en-GB" sz="1400" baseline="0" dirty="0" smtClean="0"/>
              <a:t>Posters for each commodity (tea, coffee and sugar)</a:t>
            </a:r>
          </a:p>
          <a:p>
            <a:pPr marL="285750" indent="-285750">
              <a:buFont typeface="Arial" panose="020B0604020202020204" pitchFamily="34" charset="0"/>
              <a:buChar char="•"/>
            </a:pPr>
            <a:r>
              <a:rPr lang="en-GB" sz="1400" baseline="0" dirty="0" smtClean="0"/>
              <a:t>Window stickers for tea and coffee</a:t>
            </a:r>
          </a:p>
          <a:p>
            <a:pPr marL="285750" indent="-285750">
              <a:buFont typeface="Arial" panose="020B0604020202020204" pitchFamily="34" charset="0"/>
              <a:buChar char="•"/>
            </a:pPr>
            <a:endParaRPr lang="en-GB" sz="1400" baseline="0" dirty="0" smtClean="0"/>
          </a:p>
          <a:p>
            <a:pPr marL="0" indent="0">
              <a:buFont typeface="Arial" panose="020B0604020202020204" pitchFamily="34" charset="0"/>
              <a:buNone/>
            </a:pPr>
            <a:r>
              <a:rPr lang="en-GB" sz="1400" baseline="0" dirty="0" smtClean="0"/>
              <a:t>In addition, they have a variety of other resources on the e-shop – from posters, leaflets and DVDs to inflatable bananas, cotton bags, balloons and mugs. Happy shopping!</a:t>
            </a:r>
          </a:p>
        </p:txBody>
      </p:sp>
      <p:sp>
        <p:nvSpPr>
          <p:cNvPr id="4" name="Slide Number Placeholder 3"/>
          <p:cNvSpPr>
            <a:spLocks noGrp="1"/>
          </p:cNvSpPr>
          <p:nvPr>
            <p:ph type="sldNum" sz="quarter" idx="10"/>
          </p:nvPr>
        </p:nvSpPr>
        <p:spPr/>
        <p:txBody>
          <a:bodyPr/>
          <a:lstStyle/>
          <a:p>
            <a:fld id="{8FB0CC95-C64F-447F-B508-1F23F2F04C60}" type="slidenum">
              <a:rPr lang="de-DE" smtClean="0"/>
              <a:pPr/>
              <a:t>13</a:t>
            </a:fld>
            <a:endParaRPr lang="de-DE"/>
          </a:p>
        </p:txBody>
      </p:sp>
    </p:spTree>
    <p:extLst>
      <p:ext uri="{BB962C8B-B14F-4D97-AF65-F5344CB8AC3E}">
        <p14:creationId xmlns:p14="http://schemas.microsoft.com/office/powerpoint/2010/main" val="2076056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96162" rtl="0" eaLnBrk="1" fontAlgn="auto" latinLnBrk="0" hangingPunct="1">
              <a:lnSpc>
                <a:spcPct val="100000"/>
              </a:lnSpc>
              <a:spcBef>
                <a:spcPts val="0"/>
              </a:spcBef>
              <a:spcAft>
                <a:spcPts val="0"/>
              </a:spcAft>
              <a:buClrTx/>
              <a:buSzTx/>
              <a:buFont typeface="+mj-lt"/>
              <a:buNone/>
              <a:tabLst/>
              <a:defRPr/>
            </a:pPr>
            <a:r>
              <a:rPr lang="en-GB" sz="1400" dirty="0" smtClean="0">
                <a:latin typeface="VeneerLowRes" panose="02000806000000000000" pitchFamily="2" charset="0"/>
              </a:rPr>
              <a:t>Here are a few steps that</a:t>
            </a:r>
            <a:r>
              <a:rPr lang="en-GB" sz="1400" baseline="0" dirty="0" smtClean="0">
                <a:latin typeface="VeneerLowRes" panose="02000806000000000000" pitchFamily="2" charset="0"/>
              </a:rPr>
              <a:t> businesses/workplaces can take to improve their commitment to Fairtrade</a:t>
            </a:r>
            <a:endParaRPr lang="en-GB" sz="1400" dirty="0" smtClean="0">
              <a:latin typeface="VeneerLowRes" panose="02000806000000000000" pitchFamily="2" charset="0"/>
            </a:endParaRPr>
          </a:p>
          <a:p>
            <a:pPr marL="342900" marR="0" indent="-342900" algn="l" defTabSz="1296162" rtl="0" eaLnBrk="1" fontAlgn="auto" latinLnBrk="0" hangingPunct="1">
              <a:lnSpc>
                <a:spcPct val="100000"/>
              </a:lnSpc>
              <a:spcBef>
                <a:spcPts val="0"/>
              </a:spcBef>
              <a:spcAft>
                <a:spcPts val="0"/>
              </a:spcAft>
              <a:buClrTx/>
              <a:buSzTx/>
              <a:buFont typeface="+mj-lt"/>
              <a:buAutoNum type="arabicPeriod"/>
              <a:tabLst/>
              <a:defRPr/>
            </a:pPr>
            <a:endParaRPr lang="en-GB" sz="1400" dirty="0" smtClean="0">
              <a:latin typeface="VeneerLowRes" panose="02000806000000000000" pitchFamily="2" charset="0"/>
            </a:endParaRPr>
          </a:p>
          <a:p>
            <a:pPr marL="342900" marR="0" indent="-342900" algn="l" defTabSz="1296162" rtl="0" eaLnBrk="1" fontAlgn="auto" latinLnBrk="0" hangingPunct="1">
              <a:lnSpc>
                <a:spcPct val="100000"/>
              </a:lnSpc>
              <a:spcBef>
                <a:spcPts val="0"/>
              </a:spcBef>
              <a:spcAft>
                <a:spcPts val="0"/>
              </a:spcAft>
              <a:buClrTx/>
              <a:buSzTx/>
              <a:buFont typeface="+mj-lt"/>
              <a:buAutoNum type="arabicPeriod"/>
              <a:tabLst/>
              <a:defRPr/>
            </a:pPr>
            <a:r>
              <a:rPr lang="en-GB" sz="1400" dirty="0" smtClean="0">
                <a:latin typeface="VeneerLowRes" panose="02000806000000000000" pitchFamily="2" charset="0"/>
              </a:rPr>
              <a:t>Use the Fairtrade National Purchasing Guide to help</a:t>
            </a:r>
            <a:r>
              <a:rPr lang="en-GB" sz="1400" baseline="0" dirty="0" smtClean="0">
                <a:latin typeface="VeneerLowRes" panose="02000806000000000000" pitchFamily="2" charset="0"/>
              </a:rPr>
              <a:t> with the expansion of the product range</a:t>
            </a:r>
            <a:endParaRPr lang="en-GB" sz="1400" dirty="0" smtClean="0">
              <a:latin typeface="VeneerLowRes" panose="02000806000000000000" pitchFamily="2" charset="0"/>
            </a:endParaRPr>
          </a:p>
          <a:p>
            <a:pPr marL="342900" marR="0" indent="-342900" algn="l" defTabSz="1296162" rtl="0" eaLnBrk="1" fontAlgn="auto" latinLnBrk="0" hangingPunct="1">
              <a:lnSpc>
                <a:spcPct val="100000"/>
              </a:lnSpc>
              <a:spcBef>
                <a:spcPts val="0"/>
              </a:spcBef>
              <a:spcAft>
                <a:spcPts val="0"/>
              </a:spcAft>
              <a:buClrTx/>
              <a:buSzTx/>
              <a:buFont typeface="+mj-lt"/>
              <a:buAutoNum type="arabicPeriod"/>
              <a:tabLst/>
              <a:defRPr/>
            </a:pPr>
            <a:r>
              <a:rPr lang="en-GB" sz="1400" dirty="0" smtClean="0">
                <a:latin typeface="VeneerLowRes" panose="02000806000000000000" pitchFamily="2" charset="0"/>
              </a:rPr>
              <a:t>To shout about your commitment,</a:t>
            </a:r>
            <a:r>
              <a:rPr lang="en-GB" sz="1400" baseline="0" dirty="0" smtClean="0">
                <a:latin typeface="VeneerLowRes" panose="02000806000000000000" pitchFamily="2" charset="0"/>
              </a:rPr>
              <a:t> use social media, d</a:t>
            </a:r>
            <a:r>
              <a:rPr lang="en-GB" sz="1400" dirty="0" smtClean="0">
                <a:latin typeface="VeneerLowRes" panose="02000806000000000000" pitchFamily="2" charset="0"/>
              </a:rPr>
              <a:t>isplay point of sale and other resource downloadable</a:t>
            </a:r>
            <a:r>
              <a:rPr lang="en-GB" sz="1400" baseline="0" dirty="0" smtClean="0">
                <a:latin typeface="VeneerLowRes" panose="02000806000000000000" pitchFamily="2" charset="0"/>
              </a:rPr>
              <a:t> from the Fairtrade website or shop </a:t>
            </a:r>
          </a:p>
          <a:p>
            <a:pPr marL="342900" marR="0" indent="-342900" algn="l" defTabSz="1296162" rtl="0" eaLnBrk="1" fontAlgn="auto" latinLnBrk="0" hangingPunct="1">
              <a:lnSpc>
                <a:spcPct val="100000"/>
              </a:lnSpc>
              <a:spcBef>
                <a:spcPts val="0"/>
              </a:spcBef>
              <a:spcAft>
                <a:spcPts val="0"/>
              </a:spcAft>
              <a:buClrTx/>
              <a:buSzTx/>
              <a:buFont typeface="+mj-lt"/>
              <a:buAutoNum type="arabicPeriod"/>
              <a:tabLst/>
              <a:defRPr/>
            </a:pPr>
            <a:r>
              <a:rPr lang="en-GB" sz="1400" baseline="0" dirty="0" smtClean="0">
                <a:latin typeface="VeneerLowRes" panose="02000806000000000000" pitchFamily="2" charset="0"/>
              </a:rPr>
              <a:t>Strengthen your commitment to Fairtrade through the Workplaces of World Changers programme. Many workplaces choose to support Fairtrade in fun ways by getting involved in Fairtrade Fortnight, joining up with their local Fairtrade Town for an event, or doing competitions and tastings in </a:t>
            </a:r>
            <a:r>
              <a:rPr lang="en-GB" sz="1400" baseline="0" smtClean="0">
                <a:latin typeface="VeneerLowRes" panose="02000806000000000000" pitchFamily="2" charset="0"/>
              </a:rPr>
              <a:t>the office!</a:t>
            </a:r>
            <a:endParaRPr lang="en-GB" sz="1400" dirty="0" smtClean="0">
              <a:latin typeface="VeneerLowRes" panose="02000806000000000000" pitchFamily="2" charset="0"/>
            </a:endParaRPr>
          </a:p>
          <a:p>
            <a:pPr marL="342900" marR="0" indent="-342900" algn="l" defTabSz="1296162" rtl="0" eaLnBrk="1" fontAlgn="auto" latinLnBrk="0" hangingPunct="1">
              <a:lnSpc>
                <a:spcPct val="100000"/>
              </a:lnSpc>
              <a:spcBef>
                <a:spcPts val="0"/>
              </a:spcBef>
              <a:spcAft>
                <a:spcPts val="0"/>
              </a:spcAft>
              <a:buClrTx/>
              <a:buSzTx/>
              <a:buFont typeface="+mj-lt"/>
              <a:buAutoNum type="arabicPeriod"/>
              <a:tabLst/>
              <a:defRPr/>
            </a:pPr>
            <a:endParaRPr lang="en-GB" dirty="0" smtClean="0">
              <a:latin typeface="VeneerLowRes" panose="02000806000000000000" pitchFamily="2" charset="0"/>
            </a:endParaRPr>
          </a:p>
          <a:p>
            <a:pPr marL="342900" marR="0" indent="-342900" algn="l" defTabSz="1296162" rtl="0" eaLnBrk="1" fontAlgn="auto" latinLnBrk="0" hangingPunct="1">
              <a:lnSpc>
                <a:spcPct val="100000"/>
              </a:lnSpc>
              <a:spcBef>
                <a:spcPts val="0"/>
              </a:spcBef>
              <a:spcAft>
                <a:spcPts val="0"/>
              </a:spcAft>
              <a:buClrTx/>
              <a:buSzTx/>
              <a:buFont typeface="+mj-lt"/>
              <a:buAutoNum type="arabicPeriod"/>
              <a:tabLst/>
              <a:defRPr/>
            </a:pPr>
            <a:endParaRPr lang="en-GB" dirty="0" smtClean="0">
              <a:latin typeface="VeneerLowRes" panose="02000806000000000000" pitchFamily="2" charset="0"/>
            </a:endParaRPr>
          </a:p>
          <a:p>
            <a:pPr marL="342900" marR="0" indent="-342900" algn="l" defTabSz="1296162" rtl="0" eaLnBrk="1" fontAlgn="auto" latinLnBrk="0" hangingPunct="1">
              <a:lnSpc>
                <a:spcPct val="100000"/>
              </a:lnSpc>
              <a:spcBef>
                <a:spcPts val="0"/>
              </a:spcBef>
              <a:spcAft>
                <a:spcPts val="0"/>
              </a:spcAft>
              <a:buClrTx/>
              <a:buSzTx/>
              <a:buFont typeface="+mj-lt"/>
              <a:buAutoNum type="arabicPeriod"/>
              <a:tabLst/>
              <a:defRPr/>
            </a:pPr>
            <a:endParaRPr lang="en-GB" dirty="0" smtClean="0">
              <a:latin typeface="VeneerLowRes" panose="02000806000000000000" pitchFamily="2" charset="0"/>
            </a:endParaRPr>
          </a:p>
          <a:p>
            <a:pPr marL="342900" indent="-342900">
              <a:buFont typeface="+mj-lt"/>
              <a:buAutoNum type="arabicPeriod"/>
            </a:pPr>
            <a:endParaRPr lang="en-GB" dirty="0"/>
          </a:p>
        </p:txBody>
      </p:sp>
      <p:sp>
        <p:nvSpPr>
          <p:cNvPr id="4" name="Slide Number Placeholder 3"/>
          <p:cNvSpPr>
            <a:spLocks noGrp="1"/>
          </p:cNvSpPr>
          <p:nvPr>
            <p:ph type="sldNum" sz="quarter" idx="10"/>
          </p:nvPr>
        </p:nvSpPr>
        <p:spPr/>
        <p:txBody>
          <a:bodyPr/>
          <a:lstStyle/>
          <a:p>
            <a:fld id="{8FB0CC95-C64F-447F-B508-1F23F2F04C60}" type="slidenum">
              <a:rPr lang="de-DE" smtClean="0"/>
              <a:pPr/>
              <a:t>14</a:t>
            </a:fld>
            <a:endParaRPr lang="de-DE"/>
          </a:p>
        </p:txBody>
      </p:sp>
    </p:spTree>
    <p:extLst>
      <p:ext uri="{BB962C8B-B14F-4D97-AF65-F5344CB8AC3E}">
        <p14:creationId xmlns:p14="http://schemas.microsoft.com/office/powerpoint/2010/main" val="467394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smtClean="0"/>
              <a:t>Insert</a:t>
            </a:r>
            <a:r>
              <a:rPr lang="en-GB" sz="1400" baseline="0" dirty="0" smtClean="0"/>
              <a:t> your contact info above if appropriate.</a:t>
            </a:r>
          </a:p>
          <a:p>
            <a:endParaRPr lang="en-GB" sz="1400" baseline="0" dirty="0" smtClean="0"/>
          </a:p>
          <a:p>
            <a:r>
              <a:rPr lang="en-GB" sz="1400" dirty="0" smtClean="0"/>
              <a:t>If not, link to www.fairtrade.org.uk </a:t>
            </a:r>
          </a:p>
          <a:p>
            <a:endParaRPr lang="en-GB" sz="1400" dirty="0" smtClean="0"/>
          </a:p>
          <a:p>
            <a:r>
              <a:rPr lang="en-GB" sz="1400" dirty="0" smtClean="0"/>
              <a:t>Open up for questions</a:t>
            </a:r>
            <a:r>
              <a:rPr lang="en-GB" sz="1400" baseline="0" dirty="0" smtClean="0"/>
              <a:t> and thank the audience for listening. FAQs are available on the Fairtrade Foundation website to prepare yourself for questions. Remember, it’s perfectly fine to say ‘I’ll have to get back to you on that’ and take their email address if you don’t know the answer to a question, rather than fumbling or making something up!</a:t>
            </a:r>
            <a:endParaRPr lang="en-GB" sz="1400" dirty="0"/>
          </a:p>
        </p:txBody>
      </p:sp>
      <p:sp>
        <p:nvSpPr>
          <p:cNvPr id="4" name="Slide Number Placeholder 3"/>
          <p:cNvSpPr>
            <a:spLocks noGrp="1"/>
          </p:cNvSpPr>
          <p:nvPr>
            <p:ph type="sldNum" sz="quarter" idx="10"/>
          </p:nvPr>
        </p:nvSpPr>
        <p:spPr/>
        <p:txBody>
          <a:bodyPr/>
          <a:lstStyle/>
          <a:p>
            <a:fld id="{8FB0CC95-C64F-447F-B508-1F23F2F04C60}" type="slidenum">
              <a:rPr lang="de-DE" smtClean="0"/>
              <a:pPr/>
              <a:t>15</a:t>
            </a:fld>
            <a:endParaRPr lang="de-DE"/>
          </a:p>
        </p:txBody>
      </p:sp>
    </p:spTree>
    <p:extLst>
      <p:ext uri="{BB962C8B-B14F-4D97-AF65-F5344CB8AC3E}">
        <p14:creationId xmlns:p14="http://schemas.microsoft.com/office/powerpoint/2010/main" val="2880773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aseline="0" dirty="0" smtClean="0"/>
              <a:t>The Fairtrade movement is a global one, made up of organisations, producers, supporters and consumers across the globe. In the UK, it’s represented by the Fairtrade Foundation, an independent not-for-profit organisation that licenses use of the FAIRTRADE Mark, works with businesses to improve supply chains and campaigns to make trade fair. </a:t>
            </a:r>
          </a:p>
          <a:p>
            <a:endParaRPr lang="en-GB" sz="1400" baseline="0" dirty="0" smtClean="0"/>
          </a:p>
          <a:p>
            <a:r>
              <a:rPr lang="en-GB" sz="1400" baseline="0" dirty="0" smtClean="0"/>
              <a:t>The UK is the biggest market for Fairtrade products in the world and the Fairtrade Foundation works with over 400 companies of all shapes and sizes, from brands to retailers and contract caterers. </a:t>
            </a:r>
          </a:p>
          <a:p>
            <a:endParaRPr lang="en-GB" sz="1400" baseline="0" dirty="0" smtClean="0"/>
          </a:p>
          <a:p>
            <a:r>
              <a:rPr lang="en-GB" sz="1400" baseline="0" dirty="0" smtClean="0"/>
              <a:t>A network of thousands of Fairtrade campaigners, from Fairtrade Towns and Cities to schools, universities and places of worship, promotes Fairtrade products and values across the UK. To be a Fairtrade Town is to engage in all areas of the community to encourage support and purchase of Fairtrade – from councils to local retailers, from media outlets to schools, churches and community groups. They(/we) hold events, promote their activities and generally try to ensure that Fairtrade runs through the heart of the community.</a:t>
            </a:r>
          </a:p>
          <a:p>
            <a:endParaRPr lang="en-GB" sz="1400" baseline="0" dirty="0" smtClean="0"/>
          </a:p>
          <a:p>
            <a:r>
              <a:rPr lang="en-GB" sz="1400" baseline="0" dirty="0" smtClean="0"/>
              <a:t>Additionally, in this slide you may wish to:</a:t>
            </a:r>
          </a:p>
          <a:p>
            <a:pPr marL="285750" marR="0" indent="-285750" algn="l" defTabSz="129616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smtClean="0"/>
              <a:t>Explain the</a:t>
            </a:r>
            <a:r>
              <a:rPr lang="en-GB" sz="1400" baseline="0" dirty="0" smtClean="0"/>
              <a:t> influence/growth of Fairtrade in your community as well as nationally. </a:t>
            </a:r>
          </a:p>
          <a:p>
            <a:pPr marL="285750" indent="-285750">
              <a:buFont typeface="Arial" panose="020B0604020202020204" pitchFamily="34" charset="0"/>
              <a:buChar char="•"/>
            </a:pPr>
            <a:r>
              <a:rPr lang="en-GB" sz="1400" b="0" dirty="0" smtClean="0"/>
              <a:t>Talk about other businesses that use/support Fairtrade in</a:t>
            </a:r>
            <a:r>
              <a:rPr lang="en-GB" sz="1400" b="0" baseline="0" dirty="0" smtClean="0"/>
              <a:t> the area</a:t>
            </a:r>
            <a:endParaRPr lang="en-GB" sz="1400" b="0" dirty="0"/>
          </a:p>
        </p:txBody>
      </p:sp>
      <p:sp>
        <p:nvSpPr>
          <p:cNvPr id="4" name="Slide Number Placeholder 3"/>
          <p:cNvSpPr>
            <a:spLocks noGrp="1"/>
          </p:cNvSpPr>
          <p:nvPr>
            <p:ph type="sldNum" sz="quarter" idx="10"/>
          </p:nvPr>
        </p:nvSpPr>
        <p:spPr/>
        <p:txBody>
          <a:bodyPr/>
          <a:lstStyle/>
          <a:p>
            <a:fld id="{8FB0CC95-C64F-447F-B508-1F23F2F04C60}" type="slidenum">
              <a:rPr lang="de-DE" smtClean="0"/>
              <a:pPr/>
              <a:t>2</a:t>
            </a:fld>
            <a:endParaRPr lang="de-DE"/>
          </a:p>
        </p:txBody>
      </p:sp>
    </p:spTree>
    <p:extLst>
      <p:ext uri="{BB962C8B-B14F-4D97-AF65-F5344CB8AC3E}">
        <p14:creationId xmlns:p14="http://schemas.microsoft.com/office/powerpoint/2010/main" val="1262156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400" dirty="0" smtClean="0"/>
              <a:t>The FAIRTRADE</a:t>
            </a:r>
            <a:r>
              <a:rPr lang="en-GB" sz="1400" baseline="0" dirty="0" smtClean="0"/>
              <a:t> Mark remains the most recognisable ethical mark in the UK, and over the past 20 years has been firmly embedded within people’s awareness and understanding.</a:t>
            </a:r>
          </a:p>
          <a:p>
            <a:pPr marL="0" indent="0">
              <a:buFont typeface="Arial" panose="020B0604020202020204" pitchFamily="34" charset="0"/>
              <a:buNone/>
            </a:pPr>
            <a:endParaRPr lang="en-GB" sz="1400" baseline="0" dirty="0" smtClean="0"/>
          </a:p>
          <a:p>
            <a:pPr marL="0" indent="0">
              <a:buFont typeface="Arial" panose="020B0604020202020204" pitchFamily="34" charset="0"/>
              <a:buNone/>
            </a:pPr>
            <a:r>
              <a:rPr lang="en-GB" sz="1400" baseline="0" dirty="0" smtClean="0"/>
              <a:t>Over 90% of people have seen the Mark before and over 80% of people trust it as a credible certifier. </a:t>
            </a:r>
          </a:p>
          <a:p>
            <a:pPr marL="0" indent="0">
              <a:buFont typeface="Arial" panose="020B0604020202020204" pitchFamily="34" charset="0"/>
              <a:buNone/>
            </a:pPr>
            <a:endParaRPr lang="en-GB" sz="1400" baseline="0" dirty="0" smtClean="0"/>
          </a:p>
          <a:p>
            <a:pPr marL="0" indent="0">
              <a:buFont typeface="Arial" panose="020B0604020202020204" pitchFamily="34" charset="0"/>
              <a:buNone/>
            </a:pPr>
            <a:r>
              <a:rPr lang="en-GB" sz="1400" baseline="0" dirty="0" smtClean="0"/>
              <a:t>In addition to recognising the Mark, consumers also understand what it means – 86% recognise that it is about providing a fair price for producers, and 66% believing that human rights were respected through adhering to the Fairtrade standards.  </a:t>
            </a:r>
          </a:p>
          <a:p>
            <a:pPr marL="0" indent="0">
              <a:buFont typeface="Arial" panose="020B0604020202020204" pitchFamily="34" charset="0"/>
              <a:buNone/>
            </a:pPr>
            <a:endParaRPr lang="en-GB" sz="1400" baseline="0" dirty="0" smtClean="0"/>
          </a:p>
          <a:p>
            <a:pPr marL="0" indent="0">
              <a:buFont typeface="Arial" panose="020B0604020202020204" pitchFamily="34" charset="0"/>
              <a:buNone/>
            </a:pPr>
            <a:r>
              <a:rPr lang="en-GB" sz="1400" baseline="0" dirty="0" smtClean="0"/>
              <a:t>Over the next five years, part of Fairtrade’s strategy is to deepen this awareness, and to ensure that the key values and principles of Fairtrade resonate with consumers, especially students, who are particularly engaged with Fairtrade.</a:t>
            </a:r>
            <a:endParaRPr lang="en-GB" sz="1400" dirty="0" smtClean="0"/>
          </a:p>
          <a:p>
            <a:endParaRPr lang="en-GB" sz="1400" dirty="0" smtClean="0"/>
          </a:p>
          <a:p>
            <a:r>
              <a:rPr lang="en-GB" sz="1400" dirty="0" smtClean="0"/>
              <a:t>By</a:t>
            </a:r>
            <a:r>
              <a:rPr lang="en-GB" sz="1400" baseline="0" dirty="0" smtClean="0"/>
              <a:t> serving Fairtrade tea, coffee and sugar to your staff and visitors you are demonstrating your ethical credentials as a business. I’ll explain more about exactly what Fairtrade does and the impact that it makes moving forward…</a:t>
            </a:r>
            <a:endParaRPr lang="en-GB" sz="1400" dirty="0"/>
          </a:p>
        </p:txBody>
      </p:sp>
      <p:sp>
        <p:nvSpPr>
          <p:cNvPr id="4" name="Slide Number Placeholder 3"/>
          <p:cNvSpPr>
            <a:spLocks noGrp="1"/>
          </p:cNvSpPr>
          <p:nvPr>
            <p:ph type="sldNum" sz="quarter" idx="10"/>
          </p:nvPr>
        </p:nvSpPr>
        <p:spPr/>
        <p:txBody>
          <a:bodyPr/>
          <a:lstStyle/>
          <a:p>
            <a:fld id="{8FB0CC95-C64F-447F-B508-1F23F2F04C60}" type="slidenum">
              <a:rPr lang="de-DE" smtClean="0"/>
              <a:pPr/>
              <a:t>3</a:t>
            </a:fld>
            <a:endParaRPr lang="de-DE"/>
          </a:p>
        </p:txBody>
      </p:sp>
    </p:spTree>
    <p:extLst>
      <p:ext uri="{BB962C8B-B14F-4D97-AF65-F5344CB8AC3E}">
        <p14:creationId xmlns:p14="http://schemas.microsoft.com/office/powerpoint/2010/main" val="4212942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96162" rtl="0" eaLnBrk="1" fontAlgn="auto" latinLnBrk="0" hangingPunct="1">
              <a:lnSpc>
                <a:spcPct val="80000"/>
              </a:lnSpc>
              <a:spcBef>
                <a:spcPts val="0"/>
              </a:spcBef>
              <a:spcAft>
                <a:spcPts val="0"/>
              </a:spcAft>
              <a:buClrTx/>
              <a:buSzTx/>
              <a:buFontTx/>
              <a:buNone/>
              <a:tabLst/>
              <a:defRPr/>
            </a:pPr>
            <a:r>
              <a:rPr lang="en-GB" sz="1400" dirty="0" smtClean="0">
                <a:latin typeface="+mn-lt"/>
              </a:rPr>
              <a:t>Fairtrade offers a simple solution to consumers’ ethical needs that can be part of their every day lives, and delivers meaningful change to farmers.</a:t>
            </a:r>
            <a:endParaRPr lang="en-GB" altLang="en-US" sz="1400" dirty="0" smtClean="0">
              <a:latin typeface="+mn-lt"/>
              <a:ea typeface="ＭＳ Ｐゴシック" panose="020B0600070205080204" pitchFamily="34" charset="-128"/>
            </a:endParaRPr>
          </a:p>
          <a:p>
            <a:pPr marL="0" indent="0">
              <a:lnSpc>
                <a:spcPct val="80000"/>
              </a:lnSpc>
              <a:buFontTx/>
              <a:buNone/>
            </a:pPr>
            <a:endParaRPr lang="en-GB" altLang="en-US" sz="1400" dirty="0" smtClean="0">
              <a:latin typeface="+mn-lt"/>
              <a:ea typeface="ＭＳ Ｐゴシック" panose="020B0600070205080204" pitchFamily="34" charset="-128"/>
            </a:endParaRPr>
          </a:p>
          <a:p>
            <a:pPr marL="0" indent="0">
              <a:lnSpc>
                <a:spcPct val="80000"/>
              </a:lnSpc>
              <a:buFontTx/>
              <a:buNone/>
            </a:pPr>
            <a:r>
              <a:rPr lang="en-GB" altLang="en-US" sz="1400" dirty="0" smtClean="0">
                <a:latin typeface="+mn-lt"/>
                <a:ea typeface="ＭＳ Ｐゴシック" panose="020B0600070205080204" pitchFamily="34" charset="-128"/>
              </a:rPr>
              <a:t>When you see the FAIRTRADE Mark, it means that the product has been independently certified to make sure producers are getting a better deal from what they sell.</a:t>
            </a:r>
          </a:p>
          <a:p>
            <a:pPr marL="0" indent="0">
              <a:lnSpc>
                <a:spcPct val="80000"/>
              </a:lnSpc>
              <a:buFontTx/>
              <a:buNone/>
            </a:pPr>
            <a:endParaRPr lang="en-GB" altLang="en-US" sz="1400" dirty="0" smtClean="0">
              <a:latin typeface="+mn-lt"/>
              <a:ea typeface="ＭＳ Ｐゴシック" panose="020B0600070205080204" pitchFamily="34" charset="-128"/>
            </a:endParaRPr>
          </a:p>
          <a:p>
            <a:pPr marL="285750" indent="-285750">
              <a:lnSpc>
                <a:spcPct val="80000"/>
              </a:lnSpc>
              <a:buFont typeface="Arial" panose="020B0604020202020204" pitchFamily="34" charset="0"/>
              <a:buChar char="•"/>
            </a:pPr>
            <a:r>
              <a:rPr lang="en-GB" altLang="en-US" sz="1400" dirty="0" smtClean="0">
                <a:latin typeface="+mn-lt"/>
                <a:ea typeface="ＭＳ Ｐゴシック" panose="020B0600070205080204" pitchFamily="34" charset="-128"/>
              </a:rPr>
              <a:t>The producer organisations have received a </a:t>
            </a:r>
            <a:r>
              <a:rPr lang="en-GB" sz="1400" kern="1200" dirty="0" smtClean="0">
                <a:solidFill>
                  <a:schemeClr val="tx1"/>
                </a:solidFill>
                <a:effectLst/>
                <a:latin typeface="+mn-lt"/>
                <a:ea typeface="+mn-ea"/>
                <a:cs typeface="+mn-cs"/>
              </a:rPr>
              <a:t>stable </a:t>
            </a:r>
            <a:r>
              <a:rPr lang="en-GB" sz="1400" b="1" kern="1200" dirty="0" smtClean="0">
                <a:solidFill>
                  <a:schemeClr val="tx1"/>
                </a:solidFill>
                <a:effectLst/>
                <a:latin typeface="+mn-lt"/>
                <a:ea typeface="+mn-ea"/>
                <a:cs typeface="+mn-cs"/>
              </a:rPr>
              <a:t>price </a:t>
            </a:r>
            <a:r>
              <a:rPr lang="en-GB" sz="1400" kern="1200" dirty="0" smtClean="0">
                <a:solidFill>
                  <a:schemeClr val="tx1"/>
                </a:solidFill>
                <a:effectLst/>
                <a:latin typeface="+mn-lt"/>
                <a:ea typeface="+mn-ea"/>
                <a:cs typeface="+mn-cs"/>
              </a:rPr>
              <a:t>that aims to cover the average costs of sustainably producing their crop.</a:t>
            </a:r>
          </a:p>
          <a:p>
            <a:pPr marL="285750" indent="-285750">
              <a:lnSpc>
                <a:spcPct val="80000"/>
              </a:lnSpc>
              <a:buFont typeface="Arial" panose="020B0604020202020204" pitchFamily="34" charset="0"/>
              <a:buChar char="•"/>
            </a:pPr>
            <a:r>
              <a:rPr lang="en-GB" altLang="en-US" sz="1400" dirty="0" smtClean="0">
                <a:latin typeface="+mn-lt"/>
                <a:ea typeface="ＭＳ Ｐゴシック" panose="020B0600070205080204" pitchFamily="34" charset="-128"/>
              </a:rPr>
              <a:t>In addition to the basic price, farmers and workers have the opportunity to improve their lives through the Fairtrade </a:t>
            </a:r>
            <a:r>
              <a:rPr lang="en-GB" altLang="en-US" sz="1400" b="1" dirty="0" smtClean="0">
                <a:latin typeface="+mn-lt"/>
                <a:ea typeface="ＭＳ Ｐゴシック" panose="020B0600070205080204" pitchFamily="34" charset="-128"/>
              </a:rPr>
              <a:t>Premium. </a:t>
            </a:r>
            <a:r>
              <a:rPr lang="en-GB" altLang="en-US" sz="1400" dirty="0" smtClean="0">
                <a:latin typeface="+mn-lt"/>
                <a:ea typeface="ＭＳ Ｐゴシック" panose="020B0600070205080204" pitchFamily="34" charset="-128"/>
              </a:rPr>
              <a:t>They can use this money any way they like to improve their own organisations, or invest in their community. Farmers and workers decide democratically what these projects should be. </a:t>
            </a:r>
          </a:p>
          <a:p>
            <a:pPr marL="285750" indent="-285750">
              <a:lnSpc>
                <a:spcPct val="80000"/>
              </a:lnSpc>
              <a:buFont typeface="Arial" panose="020B0604020202020204" pitchFamily="34" charset="0"/>
              <a:buChar char="•"/>
            </a:pPr>
            <a:r>
              <a:rPr lang="en-GB" altLang="en-US" sz="1400" dirty="0" smtClean="0">
                <a:latin typeface="+mn-lt"/>
                <a:ea typeface="ＭＳ Ｐゴシック" panose="020B0600070205080204" pitchFamily="34" charset="-128"/>
              </a:rPr>
              <a:t>Fairtrade standards aim to protect and improve </a:t>
            </a:r>
            <a:r>
              <a:rPr lang="en-GB" altLang="en-US" sz="1400" b="1" dirty="0" smtClean="0">
                <a:latin typeface="+mn-lt"/>
                <a:ea typeface="ＭＳ Ｐゴシック" panose="020B0600070205080204" pitchFamily="34" charset="-128"/>
              </a:rPr>
              <a:t>the environment</a:t>
            </a:r>
            <a:r>
              <a:rPr lang="en-GB" altLang="en-US" sz="1400" dirty="0" smtClean="0">
                <a:latin typeface="+mn-lt"/>
                <a:ea typeface="ＭＳ Ｐゴシック" panose="020B0600070205080204" pitchFamily="34" charset="-128"/>
              </a:rPr>
              <a:t>, and promote sustainable agricultural practices. With the extra income</a:t>
            </a:r>
            <a:r>
              <a:rPr lang="en-GB" altLang="en-US" sz="1400" baseline="0" dirty="0" smtClean="0">
                <a:latin typeface="+mn-lt"/>
                <a:ea typeface="ＭＳ Ｐゴシック" panose="020B0600070205080204" pitchFamily="34" charset="-128"/>
              </a:rPr>
              <a:t> </a:t>
            </a:r>
            <a:r>
              <a:rPr lang="en-GB" altLang="en-US" sz="1400" dirty="0" smtClean="0">
                <a:latin typeface="+mn-lt"/>
                <a:ea typeface="ＭＳ Ｐゴシック" panose="020B0600070205080204" pitchFamily="34" charset="-128"/>
              </a:rPr>
              <a:t>that farmers receive from Fairtrade, they can also invest in their own environmental projects, such as recycling, tree planting, clean water programmes. Some farmers are also using money from Fairtrade to convert to organic farming methods.</a:t>
            </a:r>
          </a:p>
          <a:p>
            <a:pPr marL="285750" indent="-285750">
              <a:lnSpc>
                <a:spcPct val="80000"/>
              </a:lnSpc>
              <a:buFont typeface="Arial" panose="020B0604020202020204" pitchFamily="34" charset="0"/>
              <a:buChar char="•"/>
            </a:pPr>
            <a:r>
              <a:rPr lang="en-GB" altLang="en-US" sz="1400" dirty="0" smtClean="0">
                <a:latin typeface="+mn-lt"/>
                <a:ea typeface="ＭＳ Ｐゴシック" panose="020B0600070205080204" pitchFamily="34" charset="-128"/>
              </a:rPr>
              <a:t>Small farmers gain a </a:t>
            </a:r>
            <a:r>
              <a:rPr lang="en-GB" altLang="en-US" sz="1400" b="1" dirty="0" smtClean="0">
                <a:latin typeface="+mn-lt"/>
                <a:ea typeface="ＭＳ Ｐゴシック" panose="020B0600070205080204" pitchFamily="34" charset="-128"/>
              </a:rPr>
              <a:t>stronger position</a:t>
            </a:r>
            <a:r>
              <a:rPr lang="en-GB" altLang="en-US" sz="1400" dirty="0" smtClean="0">
                <a:latin typeface="+mn-lt"/>
                <a:ea typeface="ＭＳ Ｐゴシック" panose="020B0600070205080204" pitchFamily="34" charset="-128"/>
              </a:rPr>
              <a:t> in world markets</a:t>
            </a:r>
            <a:r>
              <a:rPr lang="en-GB" altLang="en-US" sz="1400" baseline="0" dirty="0" smtClean="0">
                <a:latin typeface="+mn-lt"/>
                <a:ea typeface="ＭＳ Ｐゴシック" panose="020B0600070205080204" pitchFamily="34" charset="-128"/>
              </a:rPr>
              <a:t> b</a:t>
            </a:r>
            <a:r>
              <a:rPr lang="en-GB" altLang="en-US" sz="1400" dirty="0" smtClean="0">
                <a:latin typeface="+mn-lt"/>
                <a:ea typeface="ＭＳ Ｐゴシック" panose="020B0600070205080204" pitchFamily="34" charset="-128"/>
              </a:rPr>
              <a:t>y working together in a cooperative. Fairtrade supports small farmers in building up their own organisations, and helping them to compete in a vicious market place.</a:t>
            </a:r>
          </a:p>
          <a:p>
            <a:pPr marL="285750" indent="-285750">
              <a:lnSpc>
                <a:spcPct val="80000"/>
              </a:lnSpc>
              <a:buFont typeface="Arial" panose="020B0604020202020204" pitchFamily="34" charset="0"/>
              <a:buChar char="•"/>
            </a:pPr>
            <a:r>
              <a:rPr lang="en-GB" altLang="en-US" sz="1400" dirty="0" smtClean="0">
                <a:latin typeface="+mn-lt"/>
                <a:ea typeface="ＭＳ Ｐゴシック" panose="020B0600070205080204" pitchFamily="34" charset="-128"/>
              </a:rPr>
              <a:t>With Fairtrade, we can feel a </a:t>
            </a:r>
            <a:r>
              <a:rPr lang="en-GB" altLang="en-US" sz="1400" b="1" dirty="0" smtClean="0">
                <a:latin typeface="+mn-lt"/>
                <a:ea typeface="ＭＳ Ｐゴシック" panose="020B0600070205080204" pitchFamily="34" charset="-128"/>
              </a:rPr>
              <a:t>closer link</a:t>
            </a:r>
            <a:r>
              <a:rPr lang="en-GB" altLang="en-US" sz="1400" dirty="0" smtClean="0">
                <a:latin typeface="+mn-lt"/>
                <a:ea typeface="ＭＳ Ｐゴシック" panose="020B0600070205080204" pitchFamily="34" charset="-128"/>
              </a:rPr>
              <a:t> with people at the other end of the supply chain who grow the products we buy. </a:t>
            </a:r>
          </a:p>
          <a:p>
            <a:pPr marL="285750" indent="-285750">
              <a:lnSpc>
                <a:spcPct val="80000"/>
              </a:lnSpc>
              <a:buFont typeface="Arial" panose="020B0604020202020204" pitchFamily="34" charset="0"/>
              <a:buChar char="•"/>
            </a:pPr>
            <a:endParaRPr lang="en-GB" altLang="en-US" sz="1400" dirty="0" smtClean="0">
              <a:latin typeface="+mn-lt"/>
              <a:ea typeface="ＭＳ Ｐゴシック" panose="020B0600070205080204" pitchFamily="34" charset="-128"/>
            </a:endParaRPr>
          </a:p>
          <a:p>
            <a:r>
              <a:rPr lang="en-GB" sz="1400" dirty="0" smtClean="0">
                <a:latin typeface="+mn-lt"/>
              </a:rPr>
              <a:t>This</a:t>
            </a:r>
            <a:r>
              <a:rPr lang="en-GB" sz="1400" baseline="0" dirty="0" smtClean="0">
                <a:latin typeface="+mn-lt"/>
              </a:rPr>
              <a:t> alternative system of trade is unique, and there are many elements that make Fairtrade special…</a:t>
            </a:r>
            <a:endParaRPr lang="en-GB" sz="1400" dirty="0">
              <a:latin typeface="+mn-lt"/>
            </a:endParaRPr>
          </a:p>
        </p:txBody>
      </p:sp>
      <p:sp>
        <p:nvSpPr>
          <p:cNvPr id="4" name="Slide Number Placeholder 3"/>
          <p:cNvSpPr>
            <a:spLocks noGrp="1"/>
          </p:cNvSpPr>
          <p:nvPr>
            <p:ph type="sldNum" sz="quarter" idx="10"/>
          </p:nvPr>
        </p:nvSpPr>
        <p:spPr/>
        <p:txBody>
          <a:bodyPr/>
          <a:lstStyle/>
          <a:p>
            <a:fld id="{8FB0CC95-C64F-447F-B508-1F23F2F04C60}" type="slidenum">
              <a:rPr lang="de-DE" smtClean="0"/>
              <a:pPr/>
              <a:t>4</a:t>
            </a:fld>
            <a:endParaRPr lang="de-DE"/>
          </a:p>
        </p:txBody>
      </p:sp>
    </p:spTree>
    <p:extLst>
      <p:ext uri="{BB962C8B-B14F-4D97-AF65-F5344CB8AC3E}">
        <p14:creationId xmlns:p14="http://schemas.microsoft.com/office/powerpoint/2010/main" val="1947300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0000"/>
              </a:lnSpc>
              <a:buFont typeface="Arial" panose="020B0604020202020204" pitchFamily="34" charset="0"/>
              <a:buChar char="•"/>
            </a:pPr>
            <a:r>
              <a:rPr lang="en-US" sz="1400" dirty="0" smtClean="0">
                <a:solidFill>
                  <a:schemeClr val="tx1">
                    <a:lumMod val="75000"/>
                    <a:lumOff val="25000"/>
                  </a:schemeClr>
                </a:solidFill>
                <a:latin typeface="+mn-lt"/>
              </a:rPr>
              <a:t>Fairtrade connects with citizens around the world and has strong grassroots support in the UK. There are over 1800 Fair Trade Towns internationally, campaigning for fairer trade and convincing</a:t>
            </a:r>
            <a:r>
              <a:rPr lang="en-US" sz="1400" baseline="0" dirty="0" smtClean="0">
                <a:solidFill>
                  <a:schemeClr val="tx1">
                    <a:lumMod val="75000"/>
                    <a:lumOff val="25000"/>
                  </a:schemeClr>
                </a:solidFill>
                <a:latin typeface="+mn-lt"/>
              </a:rPr>
              <a:t> businesses and consumers of the importance of choosing ethically certified options.</a:t>
            </a:r>
            <a:endParaRPr lang="en-US" sz="1400" dirty="0" smtClean="0">
              <a:solidFill>
                <a:schemeClr val="tx1">
                  <a:lumMod val="75000"/>
                  <a:lumOff val="25000"/>
                </a:schemeClr>
              </a:solidFill>
              <a:latin typeface="+mn-lt"/>
            </a:endParaRPr>
          </a:p>
          <a:p>
            <a:pPr marL="285750" indent="-285750">
              <a:lnSpc>
                <a:spcPct val="100000"/>
              </a:lnSpc>
              <a:buFont typeface="Arial" panose="020B0604020202020204" pitchFamily="34" charset="0"/>
              <a:buChar char="•"/>
            </a:pPr>
            <a:r>
              <a:rPr lang="en-US" sz="1400" dirty="0" smtClean="0">
                <a:solidFill>
                  <a:schemeClr val="tx1">
                    <a:lumMod val="75000"/>
                    <a:lumOff val="25000"/>
                  </a:schemeClr>
                </a:solidFill>
                <a:latin typeface="+mn-lt"/>
              </a:rPr>
              <a:t>Fairtrade has top awareness and trust levels making it a valuable business partner – trust is rooted in face to face recommendation and community level support for</a:t>
            </a:r>
            <a:r>
              <a:rPr lang="en-US" sz="1400" baseline="0" dirty="0" smtClean="0">
                <a:solidFill>
                  <a:schemeClr val="tx1">
                    <a:lumMod val="75000"/>
                    <a:lumOff val="25000"/>
                  </a:schemeClr>
                </a:solidFill>
                <a:latin typeface="+mn-lt"/>
              </a:rPr>
              <a:t> Fairtrade across the UK</a:t>
            </a:r>
            <a:endParaRPr lang="en-US" sz="1400" dirty="0" smtClean="0">
              <a:solidFill>
                <a:schemeClr val="tx1">
                  <a:lumMod val="75000"/>
                  <a:lumOff val="25000"/>
                </a:schemeClr>
              </a:solidFill>
              <a:latin typeface="+mn-lt"/>
            </a:endParaRPr>
          </a:p>
          <a:p>
            <a:pPr marL="285750" indent="-285750">
              <a:lnSpc>
                <a:spcPct val="100000"/>
              </a:lnSpc>
              <a:buFont typeface="Arial" panose="020B0604020202020204" pitchFamily="34" charset="0"/>
              <a:buChar char="•"/>
            </a:pPr>
            <a:r>
              <a:rPr lang="en-US" sz="1400" dirty="0" smtClean="0">
                <a:solidFill>
                  <a:schemeClr val="tx1">
                    <a:lumMod val="75000"/>
                    <a:lumOff val="25000"/>
                  </a:schemeClr>
                </a:solidFill>
                <a:latin typeface="+mn-lt"/>
              </a:rPr>
              <a:t>Producers own 50% of the Fairtrade system and are a key part of decision making – producers shape</a:t>
            </a:r>
            <a:r>
              <a:rPr lang="en-US" sz="1400" baseline="0" dirty="0" smtClean="0">
                <a:solidFill>
                  <a:schemeClr val="tx1">
                    <a:lumMod val="75000"/>
                    <a:lumOff val="25000"/>
                  </a:schemeClr>
                </a:solidFill>
                <a:latin typeface="+mn-lt"/>
              </a:rPr>
              <a:t> the Fairtrade standards and future strategy, and have 50% decision making at the highest level of the Fairtrade system’s governance</a:t>
            </a:r>
            <a:endParaRPr lang="en-US" sz="1400" dirty="0" smtClean="0">
              <a:solidFill>
                <a:schemeClr val="tx1">
                  <a:lumMod val="75000"/>
                  <a:lumOff val="25000"/>
                </a:schemeClr>
              </a:solidFill>
              <a:latin typeface="+mn-lt"/>
            </a:endParaRPr>
          </a:p>
          <a:p>
            <a:pPr marL="285750" indent="-285750">
              <a:lnSpc>
                <a:spcPct val="100000"/>
              </a:lnSpc>
              <a:buFont typeface="Arial" panose="020B0604020202020204" pitchFamily="34" charset="0"/>
              <a:buChar char="•"/>
            </a:pPr>
            <a:r>
              <a:rPr lang="en-GB" sz="1400" dirty="0" smtClean="0">
                <a:solidFill>
                  <a:schemeClr val="tx1">
                    <a:lumMod val="75000"/>
                    <a:lumOff val="25000"/>
                  </a:schemeClr>
                </a:solidFill>
                <a:latin typeface="+mn-lt"/>
              </a:rPr>
              <a:t>Fairtrade provides access to sourcing funds, pre-financing</a:t>
            </a:r>
            <a:r>
              <a:rPr lang="en-GB" sz="1400" baseline="0" dirty="0" smtClean="0">
                <a:solidFill>
                  <a:schemeClr val="tx1">
                    <a:lumMod val="75000"/>
                    <a:lumOff val="25000"/>
                  </a:schemeClr>
                </a:solidFill>
                <a:latin typeface="+mn-lt"/>
              </a:rPr>
              <a:t> and</a:t>
            </a:r>
            <a:r>
              <a:rPr lang="en-GB" sz="1400" dirty="0" smtClean="0">
                <a:solidFill>
                  <a:schemeClr val="tx1">
                    <a:lumMod val="75000"/>
                    <a:lumOff val="25000"/>
                  </a:schemeClr>
                </a:solidFill>
                <a:latin typeface="+mn-lt"/>
              </a:rPr>
              <a:t> partnership facilitation </a:t>
            </a:r>
          </a:p>
          <a:p>
            <a:pPr marL="285750" indent="-285750">
              <a:lnSpc>
                <a:spcPct val="100000"/>
              </a:lnSpc>
              <a:buFont typeface="Arial" panose="020B0604020202020204" pitchFamily="34" charset="0"/>
              <a:buChar char="•"/>
            </a:pPr>
            <a:r>
              <a:rPr lang="en-US" sz="1400" dirty="0" smtClean="0">
                <a:solidFill>
                  <a:schemeClr val="tx1">
                    <a:lumMod val="75000"/>
                    <a:lumOff val="25000"/>
                  </a:schemeClr>
                </a:solidFill>
                <a:latin typeface="+mn-lt"/>
              </a:rPr>
              <a:t>Fairtrade certified products are more numerous and span more categories than any other similar certification schemes, making it a lifestyle choice for consumers</a:t>
            </a:r>
          </a:p>
          <a:p>
            <a:pPr marL="285750" indent="-285750">
              <a:lnSpc>
                <a:spcPct val="100000"/>
              </a:lnSpc>
              <a:buFont typeface="Arial" panose="020B0604020202020204" pitchFamily="34" charset="0"/>
              <a:buChar char="•"/>
            </a:pPr>
            <a:endParaRPr lang="en-US" sz="1400" dirty="0" smtClean="0">
              <a:solidFill>
                <a:schemeClr val="tx1">
                  <a:lumMod val="75000"/>
                  <a:lumOff val="25000"/>
                </a:schemeClr>
              </a:solidFill>
              <a:latin typeface="+mn-lt"/>
            </a:endParaRPr>
          </a:p>
          <a:p>
            <a:pPr marL="0" indent="0">
              <a:lnSpc>
                <a:spcPct val="100000"/>
              </a:lnSpc>
              <a:buFont typeface="Arial" panose="020B0604020202020204" pitchFamily="34" charset="0"/>
              <a:buNone/>
            </a:pPr>
            <a:r>
              <a:rPr lang="en-US" sz="1400" dirty="0" smtClean="0">
                <a:solidFill>
                  <a:schemeClr val="tx1">
                    <a:lumMod val="75000"/>
                    <a:lumOff val="25000"/>
                  </a:schemeClr>
                </a:solidFill>
                <a:latin typeface="+mn-lt"/>
              </a:rPr>
              <a:t>As well as benefiting producer communities, Fairtrade is also a sustainable</a:t>
            </a:r>
            <a:r>
              <a:rPr lang="en-US" sz="1400" baseline="0" dirty="0" smtClean="0">
                <a:solidFill>
                  <a:schemeClr val="tx1">
                    <a:lumMod val="75000"/>
                    <a:lumOff val="25000"/>
                  </a:schemeClr>
                </a:solidFill>
                <a:latin typeface="+mn-lt"/>
              </a:rPr>
              <a:t> choice for the environment – as we’ll explore next…</a:t>
            </a:r>
            <a:endParaRPr lang="en-US" sz="1400" dirty="0" smtClean="0">
              <a:solidFill>
                <a:schemeClr val="tx1">
                  <a:lumMod val="75000"/>
                  <a:lumOff val="25000"/>
                </a:schemeClr>
              </a:solidFill>
              <a:latin typeface="+mn-lt"/>
            </a:endParaRPr>
          </a:p>
          <a:p>
            <a:pPr marL="285750" indent="-285750">
              <a:lnSpc>
                <a:spcPct val="100000"/>
              </a:lnSpc>
              <a:buFont typeface="Arial" panose="020B0604020202020204" pitchFamily="34" charset="0"/>
              <a:buChar char="•"/>
            </a:pPr>
            <a:endParaRPr lang="en-US" sz="1800" dirty="0" smtClean="0">
              <a:solidFill>
                <a:schemeClr val="tx1">
                  <a:lumMod val="75000"/>
                  <a:lumOff val="25000"/>
                </a:schemeClr>
              </a:solidFill>
              <a:latin typeface="VeneerLowRes Two" panose="02000806000000000000" pitchFamily="2" charset="0"/>
            </a:endParaRPr>
          </a:p>
          <a:p>
            <a:endParaRPr lang="en-GB" dirty="0"/>
          </a:p>
        </p:txBody>
      </p:sp>
      <p:sp>
        <p:nvSpPr>
          <p:cNvPr id="4" name="Slide Number Placeholder 3"/>
          <p:cNvSpPr>
            <a:spLocks noGrp="1"/>
          </p:cNvSpPr>
          <p:nvPr>
            <p:ph type="sldNum" sz="quarter" idx="10"/>
          </p:nvPr>
        </p:nvSpPr>
        <p:spPr/>
        <p:txBody>
          <a:bodyPr/>
          <a:lstStyle/>
          <a:p>
            <a:fld id="{8FB0CC95-C64F-447F-B508-1F23F2F04C60}" type="slidenum">
              <a:rPr lang="de-DE" smtClean="0"/>
              <a:pPr/>
              <a:t>5</a:t>
            </a:fld>
            <a:endParaRPr lang="de-DE"/>
          </a:p>
        </p:txBody>
      </p:sp>
    </p:spTree>
    <p:extLst>
      <p:ext uri="{BB962C8B-B14F-4D97-AF65-F5344CB8AC3E}">
        <p14:creationId xmlns:p14="http://schemas.microsoft.com/office/powerpoint/2010/main" val="4023326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kern="1200" dirty="0" smtClean="0">
                <a:solidFill>
                  <a:schemeClr val="tx1"/>
                </a:solidFill>
                <a:effectLst/>
                <a:latin typeface="+mn-lt"/>
                <a:ea typeface="+mn-ea"/>
                <a:cs typeface="+mn-cs"/>
              </a:rPr>
              <a:t>What do you think of when you hear the word sustainability? Climate change, the environment, and green living may immediately spring to mind, but stable incomes, gender equality and trade policies play an important structural role in ensuring sustainable livelihoods and environments.</a:t>
            </a:r>
          </a:p>
          <a:p>
            <a:endParaRPr lang="en-GB" sz="1400" kern="1200" dirty="0" smtClean="0">
              <a:solidFill>
                <a:schemeClr val="tx1"/>
              </a:solidFill>
              <a:effectLst/>
              <a:latin typeface="+mn-lt"/>
              <a:ea typeface="+mn-ea"/>
              <a:cs typeface="+mn-cs"/>
            </a:endParaRPr>
          </a:p>
          <a:p>
            <a:r>
              <a:rPr lang="en-GB" sz="1400" kern="1200" dirty="0" smtClean="0">
                <a:solidFill>
                  <a:schemeClr val="tx1"/>
                </a:solidFill>
                <a:effectLst/>
                <a:latin typeface="+mn-lt"/>
                <a:ea typeface="+mn-ea"/>
                <a:cs typeface="+mn-cs"/>
              </a:rPr>
              <a:t>For Fairtrade, sustainability means working not just on the environment, but also on existing economic practices and unequal structures to make sure that people’s needs today are met without compromising the needs of people in the future. Climate change is also a stark new expression of unfairness, since farming communities in some of the poorest countries are already suffering the effects of changing climate on their livelihoods, despite doing the least to cause it. Economy, society and the environment are inextricably linked.</a:t>
            </a:r>
          </a:p>
          <a:p>
            <a:endParaRPr lang="en-GB" sz="1400" kern="1200" dirty="0" smtClean="0">
              <a:solidFill>
                <a:schemeClr val="tx1"/>
              </a:solidFill>
              <a:effectLst/>
              <a:latin typeface="+mn-lt"/>
              <a:ea typeface="+mn-ea"/>
              <a:cs typeface="+mn-cs"/>
            </a:endParaRPr>
          </a:p>
          <a:p>
            <a:r>
              <a:rPr lang="en-GB" sz="1400" kern="1200" dirty="0" smtClean="0">
                <a:solidFill>
                  <a:schemeClr val="tx1"/>
                </a:solidFill>
                <a:effectLst/>
                <a:latin typeface="+mn-lt"/>
                <a:ea typeface="+mn-ea"/>
                <a:cs typeface="+mn-cs"/>
              </a:rPr>
              <a:t>Fairtrade addresses these three central themes, supporting farmers to be environmentally sustainable in multiple ways. Fairtrade-certified producers and traders need to meet environmental standards such as protecting the soil and water sources, managing waste, improving biodiversity and reducing carbon emissions. 55% of Fairtrade producers are also certified as organic. </a:t>
            </a:r>
          </a:p>
          <a:p>
            <a:endParaRPr lang="en-GB" sz="1400" kern="1200" dirty="0" smtClean="0">
              <a:solidFill>
                <a:schemeClr val="tx1"/>
              </a:solidFill>
              <a:effectLst/>
              <a:latin typeface="+mn-lt"/>
              <a:ea typeface="+mn-ea"/>
              <a:cs typeface="+mn-cs"/>
            </a:endParaRPr>
          </a:p>
          <a:p>
            <a:r>
              <a:rPr lang="en-GB" sz="1400" kern="1200" dirty="0" smtClean="0">
                <a:solidFill>
                  <a:schemeClr val="tx1"/>
                </a:solidFill>
                <a:effectLst/>
                <a:latin typeface="+mn-lt"/>
                <a:ea typeface="+mn-ea"/>
                <a:cs typeface="+mn-cs"/>
              </a:rPr>
              <a:t>Many Fairtrade-certified co-operatives invest their Fairtrade Premium in environmental projects to support their members to produce their crops in a more environmentally-friendly way. This not only improves their farms and the environment around them but it can mean they also produce more crops of better quality that can increase their income. </a:t>
            </a:r>
          </a:p>
          <a:p>
            <a:endParaRPr lang="en-GB" sz="1400" kern="1200" dirty="0" smtClean="0">
              <a:solidFill>
                <a:schemeClr val="tx1"/>
              </a:solidFill>
              <a:effectLst/>
              <a:latin typeface="+mn-lt"/>
              <a:ea typeface="+mn-ea"/>
              <a:cs typeface="+mn-cs"/>
            </a:endParaRPr>
          </a:p>
          <a:p>
            <a:pPr marL="0" marR="0" indent="0" algn="l" defTabSz="1296162" rtl="0" eaLnBrk="1" fontAlgn="auto" latinLnBrk="0" hangingPunct="1">
              <a:lnSpc>
                <a:spcPct val="100000"/>
              </a:lnSpc>
              <a:spcBef>
                <a:spcPts val="0"/>
              </a:spcBef>
              <a:spcAft>
                <a:spcPts val="0"/>
              </a:spcAft>
              <a:buClrTx/>
              <a:buSzTx/>
              <a:buFontTx/>
              <a:buNone/>
              <a:tabLst/>
              <a:defRPr/>
            </a:pPr>
            <a:r>
              <a:rPr lang="en-GB" sz="1400" b="1" dirty="0" smtClean="0"/>
              <a:t>Potential discussion point:</a:t>
            </a:r>
            <a:r>
              <a:rPr lang="en-GB" sz="1400" b="1" baseline="0" dirty="0" smtClean="0"/>
              <a:t> </a:t>
            </a:r>
            <a:r>
              <a:rPr lang="en-GB" sz="1400" b="0" dirty="0" smtClean="0"/>
              <a:t>Why</a:t>
            </a:r>
            <a:r>
              <a:rPr lang="en-GB" sz="1400" b="0" baseline="0" dirty="0" smtClean="0"/>
              <a:t> is (or should it be) sustainability important to your business?</a:t>
            </a:r>
          </a:p>
          <a:p>
            <a:endParaRPr lang="en-GB" sz="17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FB0CC95-C64F-447F-B508-1F23F2F04C60}" type="slidenum">
              <a:rPr lang="de-DE" smtClean="0"/>
              <a:pPr/>
              <a:t>6</a:t>
            </a:fld>
            <a:endParaRPr lang="de-DE"/>
          </a:p>
        </p:txBody>
      </p:sp>
    </p:spTree>
    <p:extLst>
      <p:ext uri="{BB962C8B-B14F-4D97-AF65-F5344CB8AC3E}">
        <p14:creationId xmlns:p14="http://schemas.microsoft.com/office/powerpoint/2010/main" val="3652582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smtClean="0"/>
              <a:t>REMOVE THIS SLIDE</a:t>
            </a:r>
            <a:r>
              <a:rPr lang="en-GB" sz="1400" baseline="0" dirty="0" smtClean="0"/>
              <a:t> IF YOU DON’T HAVE FACILITIES TO SHOW A VIDEO</a:t>
            </a:r>
          </a:p>
          <a:p>
            <a:endParaRPr lang="en-GB" sz="1400" baseline="0" dirty="0" smtClean="0"/>
          </a:p>
          <a:p>
            <a:r>
              <a:rPr lang="en-GB" sz="1400" baseline="0" dirty="0" smtClean="0"/>
              <a:t>Clicking on the image should take you through to YouTube- make sure you have speakers and are connected to the internet.</a:t>
            </a:r>
            <a:endParaRPr lang="en-GB" sz="1400" dirty="0"/>
          </a:p>
        </p:txBody>
      </p:sp>
      <p:sp>
        <p:nvSpPr>
          <p:cNvPr id="4" name="Slide Number Placeholder 3"/>
          <p:cNvSpPr>
            <a:spLocks noGrp="1"/>
          </p:cNvSpPr>
          <p:nvPr>
            <p:ph type="sldNum" sz="quarter" idx="10"/>
          </p:nvPr>
        </p:nvSpPr>
        <p:spPr/>
        <p:txBody>
          <a:bodyPr/>
          <a:lstStyle/>
          <a:p>
            <a:fld id="{8FB0CC95-C64F-447F-B508-1F23F2F04C60}" type="slidenum">
              <a:rPr lang="de-DE" smtClean="0"/>
              <a:pPr/>
              <a:t>7</a:t>
            </a:fld>
            <a:endParaRPr lang="de-DE"/>
          </a:p>
        </p:txBody>
      </p:sp>
    </p:spTree>
    <p:extLst>
      <p:ext uri="{BB962C8B-B14F-4D97-AF65-F5344CB8AC3E}">
        <p14:creationId xmlns:p14="http://schemas.microsoft.com/office/powerpoint/2010/main" val="3277422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smtClean="0"/>
              <a:t>The Fairtrade Foundation’s</a:t>
            </a:r>
            <a:r>
              <a:rPr lang="en-GB" sz="1400" baseline="0" dirty="0" smtClean="0"/>
              <a:t> regular trips to meet producers and their robust Monitoring, Evaluation and Learning programme have proved that buying Fairtrade products </a:t>
            </a:r>
            <a:r>
              <a:rPr lang="en-GB" sz="1400" b="1" baseline="0" dirty="0" smtClean="0"/>
              <a:t>really does </a:t>
            </a:r>
            <a:r>
              <a:rPr lang="en-GB" sz="1400" b="0" i="0" kern="1200" dirty="0" smtClean="0">
                <a:solidFill>
                  <a:schemeClr val="tx1"/>
                </a:solidFill>
                <a:effectLst/>
                <a:latin typeface="+mn-lt"/>
                <a:ea typeface="+mn-ea"/>
                <a:cs typeface="+mn-cs"/>
              </a:rPr>
              <a:t>support small scale farmers and workers who are marginalised from trade in a variety of ways.</a:t>
            </a:r>
          </a:p>
          <a:p>
            <a:endParaRPr lang="en-GB" sz="1400" b="0" i="0" kern="1200" dirty="0" smtClean="0">
              <a:solidFill>
                <a:schemeClr val="tx1"/>
              </a:solidFill>
              <a:effectLst/>
              <a:latin typeface="+mn-lt"/>
              <a:ea typeface="+mn-ea"/>
              <a:cs typeface="+mn-cs"/>
            </a:endParaRPr>
          </a:p>
          <a:p>
            <a:r>
              <a:rPr lang="en-GB" sz="1400" b="0" i="0" kern="1200" dirty="0" smtClean="0">
                <a:solidFill>
                  <a:schemeClr val="tx1"/>
                </a:solidFill>
                <a:effectLst/>
                <a:latin typeface="+mn-lt"/>
                <a:ea typeface="+mn-ea"/>
                <a:cs typeface="+mn-cs"/>
              </a:rPr>
              <a:t>The Fairtrade</a:t>
            </a:r>
            <a:r>
              <a:rPr lang="en-GB" sz="1400" b="0" i="0" kern="1200" baseline="0" dirty="0" smtClean="0">
                <a:solidFill>
                  <a:schemeClr val="tx1"/>
                </a:solidFill>
                <a:effectLst/>
                <a:latin typeface="+mn-lt"/>
                <a:ea typeface="+mn-ea"/>
                <a:cs typeface="+mn-cs"/>
              </a:rPr>
              <a:t> model has been described by a farmer as “much more than merely an environmental certification, it is the only and best ethical and social certification that really ensures social and environmental, ethical and economic impact, and therefore human impact’.</a:t>
            </a:r>
          </a:p>
          <a:p>
            <a:endParaRPr lang="en-GB" sz="1400" b="0" i="0" kern="1200" baseline="0" dirty="0" smtClean="0">
              <a:solidFill>
                <a:schemeClr val="tx1"/>
              </a:solidFill>
              <a:effectLst/>
              <a:latin typeface="+mn-lt"/>
              <a:ea typeface="+mn-ea"/>
              <a:cs typeface="+mn-cs"/>
            </a:endParaRPr>
          </a:p>
          <a:p>
            <a:r>
              <a:rPr lang="en-GB" sz="1400" b="0" i="0" kern="1200" baseline="0" dirty="0" smtClean="0">
                <a:solidFill>
                  <a:schemeClr val="tx1"/>
                </a:solidFill>
                <a:effectLst/>
                <a:latin typeface="+mn-lt"/>
                <a:ea typeface="+mn-ea"/>
                <a:cs typeface="+mn-cs"/>
              </a:rPr>
              <a:t>We’ve mentioned the Fairtrade Premium already, that </a:t>
            </a:r>
            <a:r>
              <a:rPr lang="en-GB" sz="1400" b="0" i="0" u="none" strike="noStrike" kern="1200" baseline="0" dirty="0" smtClean="0">
                <a:solidFill>
                  <a:schemeClr val="tx1"/>
                </a:solidFill>
                <a:latin typeface="+mn-lt"/>
                <a:ea typeface="+mn-ea"/>
                <a:cs typeface="+mn-cs"/>
              </a:rPr>
              <a:t>extra sum of money (paid on top of the selling price) that farmers and workers invest in business or community projects of their choice. Take </a:t>
            </a:r>
            <a:r>
              <a:rPr lang="en-GB" sz="1400" b="0" i="0" u="none" strike="noStrike" kern="1200" baseline="0" dirty="0" err="1" smtClean="0">
                <a:solidFill>
                  <a:schemeClr val="tx1"/>
                </a:solidFill>
                <a:latin typeface="+mn-lt"/>
                <a:ea typeface="+mn-ea"/>
                <a:cs typeface="+mn-cs"/>
              </a:rPr>
              <a:t>Asprocafe</a:t>
            </a:r>
            <a:r>
              <a:rPr lang="en-GB" sz="1400" b="0" i="0" u="none" strike="noStrike" kern="1200" baseline="0" dirty="0" smtClean="0">
                <a:solidFill>
                  <a:schemeClr val="tx1"/>
                </a:solidFill>
                <a:latin typeface="+mn-lt"/>
                <a:ea typeface="+mn-ea"/>
                <a:cs typeface="+mn-cs"/>
              </a:rPr>
              <a:t>, a cooperative in Colombia, where farmers have been investing their Fairtrade Premium in a wide variety of projects to improve their business. For example:</a:t>
            </a:r>
          </a:p>
          <a:p>
            <a:endParaRPr lang="en-GB" sz="1400" b="0" i="0" u="none" strike="noStrike" kern="1200" baseline="0" dirty="0" smtClean="0">
              <a:solidFill>
                <a:schemeClr val="tx1"/>
              </a:solidFill>
              <a:latin typeface="+mn-lt"/>
              <a:ea typeface="+mn-ea"/>
              <a:cs typeface="+mn-cs"/>
            </a:endParaRPr>
          </a:p>
          <a:p>
            <a:pPr marL="285750" indent="-285750">
              <a:buFont typeface="Arial" panose="020B0604020202020204" pitchFamily="34" charset="0"/>
              <a:buChar char="•"/>
            </a:pPr>
            <a:r>
              <a:rPr lang="en-GB" sz="1400" b="0" i="0" u="none" strike="noStrike" kern="1200" baseline="0" dirty="0" smtClean="0">
                <a:solidFill>
                  <a:schemeClr val="tx1"/>
                </a:solidFill>
                <a:latin typeface="+mn-lt"/>
                <a:ea typeface="+mn-ea"/>
                <a:cs typeface="+mn-cs"/>
              </a:rPr>
              <a:t>Water – Upgrading the water infrastructure to supply more than 100 families with drinking water</a:t>
            </a:r>
          </a:p>
          <a:p>
            <a:pPr marL="285750" indent="-285750">
              <a:buFont typeface="Arial" panose="020B0604020202020204" pitchFamily="34" charset="0"/>
              <a:buChar char="•"/>
            </a:pPr>
            <a:r>
              <a:rPr lang="en-GB" sz="1400" b="0" i="0" u="none" strike="noStrike" kern="1200" baseline="0" dirty="0" smtClean="0">
                <a:solidFill>
                  <a:schemeClr val="tx1"/>
                </a:solidFill>
                <a:latin typeface="+mn-lt"/>
                <a:ea typeface="+mn-ea"/>
                <a:cs typeface="+mn-cs"/>
              </a:rPr>
              <a:t>Women – Setting up a revolving credit fund for women to spend on projects such as animal husbandry or dressmaking (which brings in additional revenues)</a:t>
            </a:r>
          </a:p>
          <a:p>
            <a:pPr marL="285750" indent="-285750">
              <a:buFont typeface="Arial" panose="020B0604020202020204" pitchFamily="34" charset="0"/>
              <a:buChar char="•"/>
            </a:pPr>
            <a:r>
              <a:rPr lang="en-GB" sz="1400" b="0" i="0" u="none" strike="noStrike" kern="1200" baseline="0" dirty="0" smtClean="0">
                <a:solidFill>
                  <a:schemeClr val="tx1"/>
                </a:solidFill>
                <a:latin typeface="+mn-lt"/>
                <a:ea typeface="+mn-ea"/>
                <a:cs typeface="+mn-cs"/>
              </a:rPr>
              <a:t>Infrastructure – Constructing de-pulping machinery and patios to dry their beans so they are ready for milling</a:t>
            </a:r>
          </a:p>
          <a:p>
            <a:pPr marL="285750" indent="-285750">
              <a:buFont typeface="Arial" panose="020B0604020202020204" pitchFamily="34" charset="0"/>
              <a:buChar char="•"/>
            </a:pPr>
            <a:r>
              <a:rPr lang="en-GB" sz="1400" b="0" i="0" u="none" strike="noStrike" kern="1200" baseline="0" dirty="0" smtClean="0">
                <a:solidFill>
                  <a:schemeClr val="tx1"/>
                </a:solidFill>
                <a:latin typeface="+mn-lt"/>
                <a:ea typeface="+mn-ea"/>
                <a:cs typeface="+mn-cs"/>
              </a:rPr>
              <a:t>Local infrastructure – Improving more than 37 miles of roads to rural communities</a:t>
            </a:r>
          </a:p>
          <a:p>
            <a:pPr marL="285750" indent="-285750">
              <a:buFont typeface="Arial" panose="020B0604020202020204" pitchFamily="34" charset="0"/>
              <a:buChar char="•"/>
            </a:pPr>
            <a:r>
              <a:rPr lang="en-GB" sz="1400" b="0" i="0" u="none" strike="noStrike" kern="1200" baseline="0" dirty="0" smtClean="0">
                <a:solidFill>
                  <a:schemeClr val="tx1"/>
                </a:solidFill>
                <a:latin typeface="+mn-lt"/>
                <a:ea typeface="+mn-ea"/>
                <a:cs typeface="+mn-cs"/>
              </a:rPr>
              <a:t>Health – Setting up a healthcare plan that covers medical emergencies and costs for 14,000 people</a:t>
            </a:r>
          </a:p>
          <a:p>
            <a:pPr marL="285750" indent="-285750">
              <a:buFont typeface="Arial" panose="020B0604020202020204" pitchFamily="34" charset="0"/>
              <a:buChar char="•"/>
            </a:pPr>
            <a:r>
              <a:rPr lang="en-GB" sz="1400" b="0" i="0" u="none" strike="noStrike" kern="1200" baseline="0" dirty="0" smtClean="0">
                <a:solidFill>
                  <a:schemeClr val="tx1"/>
                </a:solidFill>
                <a:latin typeface="+mn-lt"/>
                <a:ea typeface="+mn-ea"/>
                <a:cs typeface="+mn-cs"/>
              </a:rPr>
              <a:t>Education – Building classrooms for rural communities and providing free school meals</a:t>
            </a:r>
          </a:p>
          <a:p>
            <a:pPr marL="285750" indent="-285750">
              <a:buFont typeface="Arial" panose="020B0604020202020204" pitchFamily="34" charset="0"/>
              <a:buChar char="•"/>
            </a:pPr>
            <a:r>
              <a:rPr lang="en-GB" sz="1400" b="0" i="0" u="none" strike="noStrike" kern="1200" baseline="0" dirty="0" smtClean="0">
                <a:solidFill>
                  <a:schemeClr val="tx1"/>
                </a:solidFill>
                <a:latin typeface="+mn-lt"/>
                <a:ea typeface="+mn-ea"/>
                <a:cs typeface="+mn-cs"/>
              </a:rPr>
              <a:t>Economic credit – Offering farmers loans for machinery and livestock</a:t>
            </a:r>
          </a:p>
          <a:p>
            <a:endParaRPr lang="en-GB" sz="17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FB0CC95-C64F-447F-B508-1F23F2F04C60}" type="slidenum">
              <a:rPr lang="de-DE" smtClean="0"/>
              <a:pPr/>
              <a:t>8</a:t>
            </a:fld>
            <a:endParaRPr lang="de-DE"/>
          </a:p>
        </p:txBody>
      </p:sp>
    </p:spTree>
    <p:extLst>
      <p:ext uri="{BB962C8B-B14F-4D97-AF65-F5344CB8AC3E}">
        <p14:creationId xmlns:p14="http://schemas.microsoft.com/office/powerpoint/2010/main" val="2547439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smtClean="0"/>
              <a:t>Luz Marina works for </a:t>
            </a:r>
            <a:r>
              <a:rPr lang="en-GB" sz="1400" dirty="0" err="1" smtClean="0"/>
              <a:t>Asprocafe</a:t>
            </a:r>
            <a:r>
              <a:rPr lang="en-GB" sz="1400" dirty="0" smtClean="0"/>
              <a:t>, training farmers in a variety of ways to improve their crop and yield</a:t>
            </a:r>
            <a:r>
              <a:rPr lang="en-GB" sz="1400" baseline="0" dirty="0" smtClean="0"/>
              <a:t> without damaging the environment. Luz Marina visited the UK during Fairtrade Fortnight 2016, the flagship campaign for the Fairtrade Foundation and campaigners, and travelled around speaking at events to show what a strong impact Fairtrade has made on her community. After studying (funded by the Fairtrade Premium), Luz Marina returned to the farm – a great success story as she now supports the community with her extra knowledge and expertise.</a:t>
            </a:r>
          </a:p>
          <a:p>
            <a:endParaRPr lang="en-GB" sz="1400" baseline="0" dirty="0" smtClean="0"/>
          </a:p>
          <a:p>
            <a:pPr marL="0" marR="0" indent="0" algn="l" defTabSz="1296162" rtl="0" eaLnBrk="1" fontAlgn="auto" latinLnBrk="0" hangingPunct="1">
              <a:lnSpc>
                <a:spcPct val="100000"/>
              </a:lnSpc>
              <a:spcBef>
                <a:spcPts val="0"/>
              </a:spcBef>
              <a:spcAft>
                <a:spcPts val="0"/>
              </a:spcAft>
              <a:buClrTx/>
              <a:buSzTx/>
              <a:buFontTx/>
              <a:buNone/>
              <a:tabLst/>
              <a:defRPr/>
            </a:pPr>
            <a:r>
              <a:rPr lang="en-GB" sz="1400" b="0" i="0" u="none" strike="noStrike" kern="1200" baseline="0" dirty="0" smtClean="0">
                <a:solidFill>
                  <a:schemeClr val="tx1"/>
                </a:solidFill>
                <a:latin typeface="+mn-lt"/>
                <a:ea typeface="+mn-ea"/>
                <a:cs typeface="+mn-cs"/>
              </a:rPr>
              <a:t>As well as being an important business decision for farmers, it’s a great choice for companies in the UK too…</a:t>
            </a:r>
            <a:endParaRPr lang="en-GB" sz="1400" dirty="0" smtClean="0"/>
          </a:p>
          <a:p>
            <a:endParaRPr lang="en-GB" dirty="0"/>
          </a:p>
        </p:txBody>
      </p:sp>
      <p:sp>
        <p:nvSpPr>
          <p:cNvPr id="4" name="Slide Number Placeholder 3"/>
          <p:cNvSpPr>
            <a:spLocks noGrp="1"/>
          </p:cNvSpPr>
          <p:nvPr>
            <p:ph type="sldNum" sz="quarter" idx="10"/>
          </p:nvPr>
        </p:nvSpPr>
        <p:spPr/>
        <p:txBody>
          <a:bodyPr/>
          <a:lstStyle/>
          <a:p>
            <a:fld id="{8FB0CC95-C64F-447F-B508-1F23F2F04C60}" type="slidenum">
              <a:rPr lang="de-DE" smtClean="0"/>
              <a:pPr/>
              <a:t>9</a:t>
            </a:fld>
            <a:endParaRPr lang="de-DE"/>
          </a:p>
        </p:txBody>
      </p:sp>
    </p:spTree>
    <p:extLst>
      <p:ext uri="{BB962C8B-B14F-4D97-AF65-F5344CB8AC3E}">
        <p14:creationId xmlns:p14="http://schemas.microsoft.com/office/powerpoint/2010/main" val="17328249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option 1">
    <p:spTree>
      <p:nvGrpSpPr>
        <p:cNvPr id="1" name=""/>
        <p:cNvGrpSpPr/>
        <p:nvPr/>
      </p:nvGrpSpPr>
      <p:grpSpPr>
        <a:xfrm>
          <a:off x="0" y="0"/>
          <a:ext cx="0" cy="0"/>
          <a:chOff x="0" y="0"/>
          <a:chExt cx="0" cy="0"/>
        </a:xfrm>
      </p:grpSpPr>
      <p:sp>
        <p:nvSpPr>
          <p:cNvPr id="12" name="Rechteck 11"/>
          <p:cNvSpPr/>
          <p:nvPr userDrawn="1"/>
        </p:nvSpPr>
        <p:spPr>
          <a:xfrm>
            <a:off x="0" y="5932800"/>
            <a:ext cx="12961938" cy="1879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p:nvSpPr>
        <p:spPr>
          <a:xfrm>
            <a:off x="0" y="9037389"/>
            <a:ext cx="12961938" cy="684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296800" y="8166792"/>
            <a:ext cx="1664208" cy="1554480"/>
          </a:xfrm>
          <a:prstGeom prst="rect">
            <a:avLst/>
          </a:prstGeom>
        </p:spPr>
      </p:pic>
      <p:sp>
        <p:nvSpPr>
          <p:cNvPr id="7" name="Rechteck 6"/>
          <p:cNvSpPr/>
          <p:nvPr/>
        </p:nvSpPr>
        <p:spPr>
          <a:xfrm>
            <a:off x="0" y="5932800"/>
            <a:ext cx="12961938" cy="1879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ctrTitle"/>
          </p:nvPr>
        </p:nvSpPr>
        <p:spPr>
          <a:xfrm>
            <a:off x="882000" y="6184800"/>
            <a:ext cx="9252000" cy="1517093"/>
          </a:xfrm>
        </p:spPr>
        <p:txBody>
          <a:bodyPr anchor="ctr" anchorCtr="0"/>
          <a:lstStyle>
            <a:lvl1pPr>
              <a:lnSpc>
                <a:spcPts val="6000"/>
              </a:lnSpc>
              <a:defRPr sz="6000"/>
            </a:lvl1pPr>
          </a:lstStyle>
          <a:p>
            <a:r>
              <a:rPr lang="de-DE" smtClean="0"/>
              <a:t>Titelmasterformat durch Klicken bearbeiten</a:t>
            </a:r>
            <a:endParaRPr lang="de-DE" dirty="0"/>
          </a:p>
        </p:txBody>
      </p:sp>
      <p:sp>
        <p:nvSpPr>
          <p:cNvPr id="9" name="Bildplatzhalter 8"/>
          <p:cNvSpPr>
            <a:spLocks noGrp="1"/>
          </p:cNvSpPr>
          <p:nvPr>
            <p:ph type="pic" sz="quarter" idx="13"/>
          </p:nvPr>
        </p:nvSpPr>
        <p:spPr>
          <a:xfrm>
            <a:off x="0" y="0"/>
            <a:ext cx="12961938" cy="5932488"/>
          </a:xfrm>
          <a:solidFill>
            <a:schemeClr val="bg1"/>
          </a:solidFill>
        </p:spPr>
        <p:txBody>
          <a:bodyPr/>
          <a:lstStyle/>
          <a:p>
            <a:r>
              <a:rPr lang="de-DE" smtClean="0"/>
              <a:t>Bild durch Klicken auf Symbol hinzufügen</a:t>
            </a:r>
            <a:endParaRPr lang="de-DE"/>
          </a:p>
        </p:txBody>
      </p:sp>
      <p:sp>
        <p:nvSpPr>
          <p:cNvPr id="8" name="Rechteck 7"/>
          <p:cNvSpPr/>
          <p:nvPr userDrawn="1"/>
        </p:nvSpPr>
        <p:spPr>
          <a:xfrm>
            <a:off x="0" y="9037389"/>
            <a:ext cx="12961938" cy="684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296800" y="8166792"/>
            <a:ext cx="1664208" cy="1554480"/>
          </a:xfrm>
          <a:prstGeom prst="rect">
            <a:avLst/>
          </a:prstGeom>
        </p:spPr>
      </p:pic>
      <p:sp>
        <p:nvSpPr>
          <p:cNvPr id="3" name="Untertitel 2"/>
          <p:cNvSpPr>
            <a:spLocks noGrp="1"/>
          </p:cNvSpPr>
          <p:nvPr>
            <p:ph type="subTitle" idx="1"/>
          </p:nvPr>
        </p:nvSpPr>
        <p:spPr>
          <a:xfrm>
            <a:off x="891009" y="8286121"/>
            <a:ext cx="9252000" cy="828000"/>
          </a:xfrm>
        </p:spPr>
        <p:txBody>
          <a:bodyPr/>
          <a:lstStyle>
            <a:lvl1pPr marL="0" indent="0" algn="l">
              <a:lnSpc>
                <a:spcPts val="2800"/>
              </a:lnSpc>
              <a:spcAft>
                <a:spcPts val="0"/>
              </a:spcAft>
              <a:buNone/>
              <a:defRPr sz="2800" baseline="0">
                <a:solidFill>
                  <a:schemeClr val="tx1"/>
                </a:solidFill>
              </a:defRPr>
            </a:lvl1pPr>
            <a:lvl2pPr marL="648081" indent="0" algn="ctr">
              <a:buNone/>
              <a:defRPr>
                <a:solidFill>
                  <a:schemeClr val="tx1">
                    <a:tint val="75000"/>
                  </a:schemeClr>
                </a:solidFill>
              </a:defRPr>
            </a:lvl2pPr>
            <a:lvl3pPr marL="1296162" indent="0" algn="ctr">
              <a:buNone/>
              <a:defRPr>
                <a:solidFill>
                  <a:schemeClr val="tx1">
                    <a:tint val="75000"/>
                  </a:schemeClr>
                </a:solidFill>
              </a:defRPr>
            </a:lvl3pPr>
            <a:lvl4pPr marL="1944243" indent="0" algn="ctr">
              <a:buNone/>
              <a:defRPr>
                <a:solidFill>
                  <a:schemeClr val="tx1">
                    <a:tint val="75000"/>
                  </a:schemeClr>
                </a:solidFill>
              </a:defRPr>
            </a:lvl4pPr>
            <a:lvl5pPr marL="2592324" indent="0" algn="ctr">
              <a:buNone/>
              <a:defRPr>
                <a:solidFill>
                  <a:schemeClr val="tx1">
                    <a:tint val="75000"/>
                  </a:schemeClr>
                </a:solidFill>
              </a:defRPr>
            </a:lvl5pPr>
            <a:lvl6pPr marL="3240405" indent="0" algn="ctr">
              <a:buNone/>
              <a:defRPr>
                <a:solidFill>
                  <a:schemeClr val="tx1">
                    <a:tint val="75000"/>
                  </a:schemeClr>
                </a:solidFill>
              </a:defRPr>
            </a:lvl6pPr>
            <a:lvl7pPr marL="3888486" indent="0" algn="ctr">
              <a:buNone/>
              <a:defRPr>
                <a:solidFill>
                  <a:schemeClr val="tx1">
                    <a:tint val="75000"/>
                  </a:schemeClr>
                </a:solidFill>
              </a:defRPr>
            </a:lvl7pPr>
            <a:lvl8pPr marL="4536567" indent="0" algn="ctr">
              <a:buNone/>
              <a:defRPr>
                <a:solidFill>
                  <a:schemeClr val="tx1">
                    <a:tint val="75000"/>
                  </a:schemeClr>
                </a:solidFill>
              </a:defRPr>
            </a:lvl8pPr>
            <a:lvl9pPr marL="5184648" indent="0" algn="ctr">
              <a:buNone/>
              <a:defRPr>
                <a:solidFill>
                  <a:schemeClr val="tx1">
                    <a:tint val="75000"/>
                  </a:schemeClr>
                </a:solidFill>
              </a:defRPr>
            </a:lvl9pPr>
          </a:lstStyle>
          <a:p>
            <a:r>
              <a:rPr lang="de-DE" smtClean="0"/>
              <a:t>Formatvorlage des Untertitelmasters durch Klicken bearbeiten</a:t>
            </a:r>
            <a:endParaRPr lang="de-DE" dirty="0"/>
          </a:p>
        </p:txBody>
      </p:sp>
    </p:spTree>
    <p:extLst>
      <p:ext uri="{BB962C8B-B14F-4D97-AF65-F5344CB8AC3E}">
        <p14:creationId xmlns:p14="http://schemas.microsoft.com/office/powerpoint/2010/main" val="2532409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age colour background">
    <p:spTree>
      <p:nvGrpSpPr>
        <p:cNvPr id="1" name=""/>
        <p:cNvGrpSpPr/>
        <p:nvPr/>
      </p:nvGrpSpPr>
      <p:grpSpPr>
        <a:xfrm>
          <a:off x="0" y="0"/>
          <a:ext cx="0" cy="0"/>
          <a:chOff x="0" y="0"/>
          <a:chExt cx="0" cy="0"/>
        </a:xfrm>
      </p:grpSpPr>
      <p:sp>
        <p:nvSpPr>
          <p:cNvPr id="12" name="Rechteck 11"/>
          <p:cNvSpPr/>
          <p:nvPr userDrawn="1"/>
        </p:nvSpPr>
        <p:spPr>
          <a:xfrm>
            <a:off x="0" y="0"/>
            <a:ext cx="12961938"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p:cNvSpPr/>
          <p:nvPr userDrawn="1"/>
        </p:nvSpPr>
        <p:spPr>
          <a:xfrm>
            <a:off x="0" y="1440000"/>
            <a:ext cx="12961938" cy="76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p:nvSpPr>
        <p:spPr>
          <a:xfrm>
            <a:off x="0" y="9072000"/>
            <a:ext cx="12961938" cy="6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p:nvSpPr>
        <p:spPr>
          <a:xfrm>
            <a:off x="0" y="0"/>
            <a:ext cx="12961938"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0" y="1440000"/>
            <a:ext cx="12961938" cy="76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lvl1pPr>
              <a:defRPr>
                <a:solidFill>
                  <a:schemeClr val="accent3"/>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6624000" y="2160000"/>
            <a:ext cx="5436000" cy="6480000"/>
          </a:xfrm>
        </p:spPr>
        <p:txBody>
          <a:bodyPr/>
          <a:lstStyle>
            <a:lvl1pPr>
              <a:spcAft>
                <a:spcPts val="3500"/>
              </a:spcAft>
              <a:defRPr>
                <a:solidFill>
                  <a:schemeClr val="bg1"/>
                </a:solidFill>
              </a:defRPr>
            </a:lvl1pPr>
            <a:lvl4pPr marL="252000" indent="-252000">
              <a:lnSpc>
                <a:spcPts val="2800"/>
              </a:lnSpc>
              <a:spcAft>
                <a:spcPts val="1400"/>
              </a:spcAft>
              <a:buClr>
                <a:schemeClr val="bg1"/>
              </a:buClr>
              <a:buFont typeface="Arial" panose="020B0604020202020204" pitchFamily="34" charset="0"/>
              <a:buChar char="•"/>
              <a:defRPr sz="2000" cap="none" baseline="0">
                <a:solidFill>
                  <a:schemeClr val="tx1"/>
                </a:solidFill>
                <a:latin typeface="+mn-lt"/>
              </a:defRPr>
            </a:lvl4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Fußzeilenplatzhalter 4"/>
          <p:cNvSpPr>
            <a:spLocks noGrp="1"/>
          </p:cNvSpPr>
          <p:nvPr>
            <p:ph type="ftr" sz="quarter" idx="11"/>
          </p:nvPr>
        </p:nvSpPr>
        <p:spPr/>
        <p:txBody>
          <a:bodyPr/>
          <a:lstStyle/>
          <a:p>
            <a:r>
              <a:rPr lang="de-DE" smtClean="0"/>
              <a:t>Fairtrade presentation name  |  Date</a:t>
            </a:r>
            <a:endParaRPr lang="de-DE"/>
          </a:p>
        </p:txBody>
      </p:sp>
      <p:sp>
        <p:nvSpPr>
          <p:cNvPr id="6" name="Foliennummernplatzhalter 5"/>
          <p:cNvSpPr>
            <a:spLocks noGrp="1"/>
          </p:cNvSpPr>
          <p:nvPr>
            <p:ph type="sldNum" sz="quarter" idx="12"/>
          </p:nvPr>
        </p:nvSpPr>
        <p:spPr/>
        <p:txBody>
          <a:bodyPr/>
          <a:lstStyle/>
          <a:p>
            <a:fld id="{A6C2DDF6-B0EC-4A24-BA34-C2A4F1DC8882}" type="slidenum">
              <a:rPr lang="de-DE" smtClean="0"/>
              <a:pPr/>
              <a:t>‹#›</a:t>
            </a:fld>
            <a:endParaRPr lang="de-DE"/>
          </a:p>
        </p:txBody>
      </p:sp>
      <p:sp>
        <p:nvSpPr>
          <p:cNvPr id="10" name="Bildplatzhalter 6"/>
          <p:cNvSpPr>
            <a:spLocks noGrp="1"/>
          </p:cNvSpPr>
          <p:nvPr>
            <p:ph type="pic" sz="quarter" idx="13"/>
          </p:nvPr>
        </p:nvSpPr>
        <p:spPr>
          <a:xfrm>
            <a:off x="900000" y="2160000"/>
            <a:ext cx="5436000" cy="6120000"/>
          </a:xfrm>
        </p:spPr>
        <p:txBody>
          <a:bodyPr/>
          <a:lstStyle/>
          <a:p>
            <a:r>
              <a:rPr lang="de-DE" smtClean="0"/>
              <a:t>Bild durch Klicken auf Symbol hinzufügen</a:t>
            </a:r>
            <a:endParaRPr lang="de-DE"/>
          </a:p>
        </p:txBody>
      </p:sp>
      <p:sp>
        <p:nvSpPr>
          <p:cNvPr id="11" name="Rechteck 10"/>
          <p:cNvSpPr/>
          <p:nvPr userDrawn="1"/>
        </p:nvSpPr>
        <p:spPr>
          <a:xfrm>
            <a:off x="0" y="9072000"/>
            <a:ext cx="12961938" cy="6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74170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arge image and bulle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a:xfrm>
            <a:off x="8532000" y="2831016"/>
            <a:ext cx="3528000" cy="57600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Fußzeilenplatzhalter 4"/>
          <p:cNvSpPr>
            <a:spLocks noGrp="1"/>
          </p:cNvSpPr>
          <p:nvPr>
            <p:ph type="ftr" sz="quarter" idx="11"/>
          </p:nvPr>
        </p:nvSpPr>
        <p:spPr/>
        <p:txBody>
          <a:bodyPr/>
          <a:lstStyle/>
          <a:p>
            <a:r>
              <a:rPr lang="de-DE" smtClean="0"/>
              <a:t>Fairtrade presentation name  |  Date</a:t>
            </a:r>
            <a:endParaRPr lang="de-DE"/>
          </a:p>
        </p:txBody>
      </p:sp>
      <p:sp>
        <p:nvSpPr>
          <p:cNvPr id="6" name="Foliennummernplatzhalter 5"/>
          <p:cNvSpPr>
            <a:spLocks noGrp="1"/>
          </p:cNvSpPr>
          <p:nvPr>
            <p:ph type="sldNum" sz="quarter" idx="12"/>
          </p:nvPr>
        </p:nvSpPr>
        <p:spPr/>
        <p:txBody>
          <a:bodyPr/>
          <a:lstStyle/>
          <a:p>
            <a:fld id="{A6C2DDF6-B0EC-4A24-BA34-C2A4F1DC8882}" type="slidenum">
              <a:rPr lang="de-DE" smtClean="0"/>
              <a:pPr/>
              <a:t>‹#›</a:t>
            </a:fld>
            <a:endParaRPr lang="de-DE"/>
          </a:p>
        </p:txBody>
      </p:sp>
      <p:sp>
        <p:nvSpPr>
          <p:cNvPr id="7" name="Bildplatzhalter 6"/>
          <p:cNvSpPr>
            <a:spLocks noGrp="1"/>
          </p:cNvSpPr>
          <p:nvPr>
            <p:ph type="pic" sz="quarter" idx="13"/>
          </p:nvPr>
        </p:nvSpPr>
        <p:spPr>
          <a:xfrm>
            <a:off x="900000" y="2880000"/>
            <a:ext cx="7344000" cy="5040000"/>
          </a:xfrm>
        </p:spPr>
        <p:txBody>
          <a:bodyPr/>
          <a:lstStyle/>
          <a:p>
            <a:r>
              <a:rPr lang="de-DE" smtClean="0"/>
              <a:t>Bild durch Klicken auf Symbol hinzufügen</a:t>
            </a:r>
            <a:endParaRPr lang="de-DE"/>
          </a:p>
        </p:txBody>
      </p:sp>
      <p:sp>
        <p:nvSpPr>
          <p:cNvPr id="8" name="Inhaltsplatzhalter 2"/>
          <p:cNvSpPr>
            <a:spLocks noGrp="1"/>
          </p:cNvSpPr>
          <p:nvPr>
            <p:ph idx="14"/>
          </p:nvPr>
        </p:nvSpPr>
        <p:spPr>
          <a:xfrm>
            <a:off x="900000" y="2160000"/>
            <a:ext cx="7344000" cy="4320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1250082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page small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a:xfrm>
            <a:off x="900000" y="2160000"/>
            <a:ext cx="5436000" cy="64800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Fußzeilenplatzhalter 4"/>
          <p:cNvSpPr>
            <a:spLocks noGrp="1"/>
          </p:cNvSpPr>
          <p:nvPr>
            <p:ph type="ftr" sz="quarter" idx="11"/>
          </p:nvPr>
        </p:nvSpPr>
        <p:spPr/>
        <p:txBody>
          <a:bodyPr/>
          <a:lstStyle/>
          <a:p>
            <a:r>
              <a:rPr lang="de-DE" smtClean="0"/>
              <a:t>Fairtrade presentation name  |  Date</a:t>
            </a:r>
            <a:endParaRPr lang="de-DE"/>
          </a:p>
        </p:txBody>
      </p:sp>
      <p:sp>
        <p:nvSpPr>
          <p:cNvPr id="6" name="Foliennummernplatzhalter 5"/>
          <p:cNvSpPr>
            <a:spLocks noGrp="1"/>
          </p:cNvSpPr>
          <p:nvPr>
            <p:ph type="sldNum" sz="quarter" idx="12"/>
          </p:nvPr>
        </p:nvSpPr>
        <p:spPr/>
        <p:txBody>
          <a:bodyPr/>
          <a:lstStyle/>
          <a:p>
            <a:fld id="{A6C2DDF6-B0EC-4A24-BA34-C2A4F1DC8882}" type="slidenum">
              <a:rPr lang="de-DE" smtClean="0"/>
              <a:pPr/>
              <a:t>‹#›</a:t>
            </a:fld>
            <a:endParaRPr lang="de-DE"/>
          </a:p>
        </p:txBody>
      </p:sp>
      <p:sp>
        <p:nvSpPr>
          <p:cNvPr id="7" name="Bildplatzhalter 6"/>
          <p:cNvSpPr>
            <a:spLocks noGrp="1"/>
          </p:cNvSpPr>
          <p:nvPr>
            <p:ph type="pic" sz="quarter" idx="13"/>
          </p:nvPr>
        </p:nvSpPr>
        <p:spPr>
          <a:xfrm>
            <a:off x="6624000" y="2160000"/>
            <a:ext cx="5436000" cy="6120000"/>
          </a:xfrm>
        </p:spPr>
        <p:txBody>
          <a:bodyPr/>
          <a:lstStyle/>
          <a:p>
            <a:r>
              <a:rPr lang="de-DE" smtClean="0"/>
              <a:t>Bild durch Klicken auf Symbol hinzufügen</a:t>
            </a:r>
            <a:endParaRPr lang="de-DE"/>
          </a:p>
        </p:txBody>
      </p:sp>
    </p:spTree>
    <p:extLst>
      <p:ext uri="{BB962C8B-B14F-4D97-AF65-F5344CB8AC3E}">
        <p14:creationId xmlns:p14="http://schemas.microsoft.com/office/powerpoint/2010/main" val="3411954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page two small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a:xfrm>
            <a:off x="900000" y="6589116"/>
            <a:ext cx="3528000" cy="205088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Fußzeilenplatzhalter 4"/>
          <p:cNvSpPr>
            <a:spLocks noGrp="1"/>
          </p:cNvSpPr>
          <p:nvPr>
            <p:ph type="ftr" sz="quarter" idx="11"/>
          </p:nvPr>
        </p:nvSpPr>
        <p:spPr/>
        <p:txBody>
          <a:bodyPr/>
          <a:lstStyle/>
          <a:p>
            <a:r>
              <a:rPr lang="de-DE" smtClean="0"/>
              <a:t>Fairtrade presentation name  |  Date</a:t>
            </a:r>
            <a:endParaRPr lang="de-DE"/>
          </a:p>
        </p:txBody>
      </p:sp>
      <p:sp>
        <p:nvSpPr>
          <p:cNvPr id="6" name="Foliennummernplatzhalter 5"/>
          <p:cNvSpPr>
            <a:spLocks noGrp="1"/>
          </p:cNvSpPr>
          <p:nvPr>
            <p:ph type="sldNum" sz="quarter" idx="12"/>
          </p:nvPr>
        </p:nvSpPr>
        <p:spPr/>
        <p:txBody>
          <a:bodyPr/>
          <a:lstStyle/>
          <a:p>
            <a:fld id="{A6C2DDF6-B0EC-4A24-BA34-C2A4F1DC8882}" type="slidenum">
              <a:rPr lang="de-DE" smtClean="0"/>
              <a:pPr/>
              <a:t>‹#›</a:t>
            </a:fld>
            <a:endParaRPr lang="de-DE"/>
          </a:p>
        </p:txBody>
      </p:sp>
      <p:sp>
        <p:nvSpPr>
          <p:cNvPr id="7" name="Bildplatzhalter 6"/>
          <p:cNvSpPr>
            <a:spLocks noGrp="1"/>
          </p:cNvSpPr>
          <p:nvPr>
            <p:ph type="pic" sz="quarter" idx="13"/>
          </p:nvPr>
        </p:nvSpPr>
        <p:spPr>
          <a:xfrm>
            <a:off x="6624000" y="2160000"/>
            <a:ext cx="5436000" cy="3960000"/>
          </a:xfrm>
        </p:spPr>
        <p:txBody>
          <a:bodyPr/>
          <a:lstStyle/>
          <a:p>
            <a:r>
              <a:rPr lang="de-DE" smtClean="0"/>
              <a:t>Bild durch Klicken auf Symbol hinzufügen</a:t>
            </a:r>
            <a:endParaRPr lang="de-DE"/>
          </a:p>
        </p:txBody>
      </p:sp>
      <p:sp>
        <p:nvSpPr>
          <p:cNvPr id="8" name="Bildplatzhalter 6"/>
          <p:cNvSpPr>
            <a:spLocks noGrp="1"/>
          </p:cNvSpPr>
          <p:nvPr>
            <p:ph type="pic" sz="quarter" idx="14"/>
          </p:nvPr>
        </p:nvSpPr>
        <p:spPr>
          <a:xfrm>
            <a:off x="900000" y="2160000"/>
            <a:ext cx="5436000" cy="3960000"/>
          </a:xfrm>
        </p:spPr>
        <p:txBody>
          <a:bodyPr/>
          <a:lstStyle/>
          <a:p>
            <a:r>
              <a:rPr lang="de-DE" smtClean="0"/>
              <a:t>Bild durch Klicken auf Symbol hinzufügen</a:t>
            </a:r>
            <a:endParaRPr lang="de-DE"/>
          </a:p>
        </p:txBody>
      </p:sp>
      <p:sp>
        <p:nvSpPr>
          <p:cNvPr id="9" name="Inhaltsplatzhalter 2"/>
          <p:cNvSpPr>
            <a:spLocks noGrp="1"/>
          </p:cNvSpPr>
          <p:nvPr>
            <p:ph idx="15"/>
          </p:nvPr>
        </p:nvSpPr>
        <p:spPr>
          <a:xfrm>
            <a:off x="6624985" y="6588000"/>
            <a:ext cx="3528000" cy="205088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1023454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option 2">
    <p:spTree>
      <p:nvGrpSpPr>
        <p:cNvPr id="1" name=""/>
        <p:cNvGrpSpPr/>
        <p:nvPr/>
      </p:nvGrpSpPr>
      <p:grpSpPr>
        <a:xfrm>
          <a:off x="0" y="0"/>
          <a:ext cx="0" cy="0"/>
          <a:chOff x="0" y="0"/>
          <a:chExt cx="0" cy="0"/>
        </a:xfrm>
      </p:grpSpPr>
      <p:sp>
        <p:nvSpPr>
          <p:cNvPr id="10" name="Rechteck 9"/>
          <p:cNvSpPr/>
          <p:nvPr/>
        </p:nvSpPr>
        <p:spPr>
          <a:xfrm>
            <a:off x="0" y="9037389"/>
            <a:ext cx="12961938" cy="684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Bildplatzhalter 8"/>
          <p:cNvSpPr>
            <a:spLocks noGrp="1"/>
          </p:cNvSpPr>
          <p:nvPr>
            <p:ph type="pic" sz="quarter" idx="13"/>
          </p:nvPr>
        </p:nvSpPr>
        <p:spPr>
          <a:xfrm>
            <a:off x="0" y="0"/>
            <a:ext cx="12961938" cy="7794000"/>
          </a:xfrm>
          <a:solidFill>
            <a:schemeClr val="bg1"/>
          </a:solidFill>
        </p:spPr>
        <p:txBody>
          <a:bodyPr/>
          <a:lstStyle/>
          <a:p>
            <a:r>
              <a:rPr lang="de-DE" smtClean="0"/>
              <a:t>Bild durch Klicken auf Symbol hinzufügen</a:t>
            </a:r>
            <a:endParaRPr lang="de-DE"/>
          </a:p>
        </p:txBody>
      </p:sp>
      <p:pic>
        <p:nvPicPr>
          <p:cNvPr id="13" name="Grafik 1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296800" y="8166792"/>
            <a:ext cx="1664208" cy="1554480"/>
          </a:xfrm>
          <a:prstGeom prst="rect">
            <a:avLst/>
          </a:prstGeom>
        </p:spPr>
      </p:pic>
      <p:sp>
        <p:nvSpPr>
          <p:cNvPr id="2" name="Titel 1"/>
          <p:cNvSpPr>
            <a:spLocks noGrp="1"/>
          </p:cNvSpPr>
          <p:nvPr>
            <p:ph type="ctrTitle"/>
          </p:nvPr>
        </p:nvSpPr>
        <p:spPr>
          <a:xfrm>
            <a:off x="792000" y="1239271"/>
            <a:ext cx="8640000" cy="828000"/>
          </a:xfrm>
          <a:solidFill>
            <a:schemeClr val="accent1"/>
          </a:solidFill>
        </p:spPr>
        <p:txBody>
          <a:bodyPr lIns="90000" tIns="108000" anchor="t" anchorCtr="0"/>
          <a:lstStyle>
            <a:lvl1pPr>
              <a:lnSpc>
                <a:spcPts val="6000"/>
              </a:lnSpc>
              <a:defRPr sz="6000">
                <a:solidFill>
                  <a:schemeClr val="bg1"/>
                </a:solidFill>
              </a:defRPr>
            </a:lvl1pPr>
          </a:lstStyle>
          <a:p>
            <a:r>
              <a:rPr lang="de-DE" smtClean="0"/>
              <a:t>Titelmasterformat durch Klicken bearbeiten</a:t>
            </a:r>
            <a:endParaRPr lang="de-DE" dirty="0"/>
          </a:p>
        </p:txBody>
      </p:sp>
      <p:sp>
        <p:nvSpPr>
          <p:cNvPr id="5" name="Textplatzhalter 4"/>
          <p:cNvSpPr>
            <a:spLocks noGrp="1"/>
          </p:cNvSpPr>
          <p:nvPr>
            <p:ph type="body" sz="quarter" idx="14"/>
          </p:nvPr>
        </p:nvSpPr>
        <p:spPr>
          <a:xfrm>
            <a:off x="792000" y="3049200"/>
            <a:ext cx="8640763" cy="828000"/>
          </a:xfrm>
          <a:solidFill>
            <a:schemeClr val="accent1"/>
          </a:solidFill>
        </p:spPr>
        <p:txBody>
          <a:bodyPr lIns="90000" tIns="108000"/>
          <a:lstStyle>
            <a:lvl1pPr>
              <a:lnSpc>
                <a:spcPts val="6000"/>
              </a:lnSpc>
              <a:defRPr lang="de-DE" sz="6000" kern="1200" baseline="0" smtClean="0">
                <a:solidFill>
                  <a:schemeClr val="bg1"/>
                </a:solidFill>
                <a:latin typeface="Veneer" pitchFamily="50" charset="0"/>
                <a:ea typeface="+mj-ea"/>
                <a:cs typeface="+mj-cs"/>
              </a:defRPr>
            </a:lvl1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1" name="Textplatzhalter 4"/>
          <p:cNvSpPr>
            <a:spLocks noGrp="1"/>
          </p:cNvSpPr>
          <p:nvPr>
            <p:ph type="body" sz="quarter" idx="15"/>
          </p:nvPr>
        </p:nvSpPr>
        <p:spPr>
          <a:xfrm>
            <a:off x="792337" y="2144235"/>
            <a:ext cx="8640763" cy="828000"/>
          </a:xfrm>
          <a:solidFill>
            <a:schemeClr val="accent1"/>
          </a:solidFill>
        </p:spPr>
        <p:txBody>
          <a:bodyPr lIns="90000" tIns="108000"/>
          <a:lstStyle>
            <a:lvl1pPr>
              <a:lnSpc>
                <a:spcPts val="6000"/>
              </a:lnSpc>
              <a:defRPr lang="de-DE" sz="6000" kern="1200" baseline="0" smtClean="0">
                <a:solidFill>
                  <a:schemeClr val="bg1"/>
                </a:solidFill>
                <a:latin typeface="Veneer" pitchFamily="50" charset="0"/>
                <a:ea typeface="+mj-ea"/>
                <a:cs typeface="+mj-cs"/>
              </a:defRPr>
            </a:lvl1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2" name="Rechteck 11"/>
          <p:cNvSpPr/>
          <p:nvPr userDrawn="1"/>
        </p:nvSpPr>
        <p:spPr>
          <a:xfrm>
            <a:off x="0" y="9037389"/>
            <a:ext cx="12961938" cy="684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296800" y="8166792"/>
            <a:ext cx="1664208" cy="1554480"/>
          </a:xfrm>
          <a:prstGeom prst="rect">
            <a:avLst/>
          </a:prstGeom>
        </p:spPr>
      </p:pic>
      <p:sp>
        <p:nvSpPr>
          <p:cNvPr id="3" name="Untertitel 2"/>
          <p:cNvSpPr>
            <a:spLocks noGrp="1"/>
          </p:cNvSpPr>
          <p:nvPr>
            <p:ph type="subTitle" idx="1"/>
          </p:nvPr>
        </p:nvSpPr>
        <p:spPr>
          <a:xfrm>
            <a:off x="891009" y="8286121"/>
            <a:ext cx="9252000" cy="828000"/>
          </a:xfrm>
        </p:spPr>
        <p:txBody>
          <a:bodyPr/>
          <a:lstStyle>
            <a:lvl1pPr marL="0" indent="0" algn="l">
              <a:lnSpc>
                <a:spcPts val="2800"/>
              </a:lnSpc>
              <a:spcAft>
                <a:spcPts val="0"/>
              </a:spcAft>
              <a:buNone/>
              <a:defRPr sz="2800" baseline="0">
                <a:solidFill>
                  <a:schemeClr val="tx1"/>
                </a:solidFill>
              </a:defRPr>
            </a:lvl1pPr>
            <a:lvl2pPr marL="648081" indent="0" algn="ctr">
              <a:buNone/>
              <a:defRPr>
                <a:solidFill>
                  <a:schemeClr val="tx1">
                    <a:tint val="75000"/>
                  </a:schemeClr>
                </a:solidFill>
              </a:defRPr>
            </a:lvl2pPr>
            <a:lvl3pPr marL="1296162" indent="0" algn="ctr">
              <a:buNone/>
              <a:defRPr>
                <a:solidFill>
                  <a:schemeClr val="tx1">
                    <a:tint val="75000"/>
                  </a:schemeClr>
                </a:solidFill>
              </a:defRPr>
            </a:lvl3pPr>
            <a:lvl4pPr marL="1944243" indent="0" algn="ctr">
              <a:buNone/>
              <a:defRPr>
                <a:solidFill>
                  <a:schemeClr val="tx1">
                    <a:tint val="75000"/>
                  </a:schemeClr>
                </a:solidFill>
              </a:defRPr>
            </a:lvl4pPr>
            <a:lvl5pPr marL="2592324" indent="0" algn="ctr">
              <a:buNone/>
              <a:defRPr>
                <a:solidFill>
                  <a:schemeClr val="tx1">
                    <a:tint val="75000"/>
                  </a:schemeClr>
                </a:solidFill>
              </a:defRPr>
            </a:lvl5pPr>
            <a:lvl6pPr marL="3240405" indent="0" algn="ctr">
              <a:buNone/>
              <a:defRPr>
                <a:solidFill>
                  <a:schemeClr val="tx1">
                    <a:tint val="75000"/>
                  </a:schemeClr>
                </a:solidFill>
              </a:defRPr>
            </a:lvl6pPr>
            <a:lvl7pPr marL="3888486" indent="0" algn="ctr">
              <a:buNone/>
              <a:defRPr>
                <a:solidFill>
                  <a:schemeClr val="tx1">
                    <a:tint val="75000"/>
                  </a:schemeClr>
                </a:solidFill>
              </a:defRPr>
            </a:lvl7pPr>
            <a:lvl8pPr marL="4536567" indent="0" algn="ctr">
              <a:buNone/>
              <a:defRPr>
                <a:solidFill>
                  <a:schemeClr val="tx1">
                    <a:tint val="75000"/>
                  </a:schemeClr>
                </a:solidFill>
              </a:defRPr>
            </a:lvl8pPr>
            <a:lvl9pPr marL="5184648" indent="0" algn="ctr">
              <a:buNone/>
              <a:defRPr>
                <a:solidFill>
                  <a:schemeClr val="tx1">
                    <a:tint val="75000"/>
                  </a:schemeClr>
                </a:solidFill>
              </a:defRPr>
            </a:lvl9pPr>
          </a:lstStyle>
          <a:p>
            <a:r>
              <a:rPr lang="de-DE" smtClean="0"/>
              <a:t>Formatvorlage des Untertitelmasters durch Klicken bearbeiten</a:t>
            </a:r>
            <a:endParaRPr lang="de-DE" dirty="0"/>
          </a:p>
        </p:txBody>
      </p:sp>
    </p:spTree>
    <p:extLst>
      <p:ext uri="{BB962C8B-B14F-4D97-AF65-F5344CB8AC3E}">
        <p14:creationId xmlns:p14="http://schemas.microsoft.com/office/powerpoint/2010/main" val="33209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option 3">
    <p:spTree>
      <p:nvGrpSpPr>
        <p:cNvPr id="1" name=""/>
        <p:cNvGrpSpPr/>
        <p:nvPr/>
      </p:nvGrpSpPr>
      <p:grpSpPr>
        <a:xfrm>
          <a:off x="0" y="0"/>
          <a:ext cx="0" cy="0"/>
          <a:chOff x="0" y="0"/>
          <a:chExt cx="0" cy="0"/>
        </a:xfrm>
      </p:grpSpPr>
      <p:sp>
        <p:nvSpPr>
          <p:cNvPr id="10" name="Rechteck 9"/>
          <p:cNvSpPr/>
          <p:nvPr/>
        </p:nvSpPr>
        <p:spPr>
          <a:xfrm>
            <a:off x="0" y="9037389"/>
            <a:ext cx="12961938" cy="684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Bildplatzhalter 8"/>
          <p:cNvSpPr>
            <a:spLocks noGrp="1"/>
          </p:cNvSpPr>
          <p:nvPr>
            <p:ph type="pic" sz="quarter" idx="13"/>
          </p:nvPr>
        </p:nvSpPr>
        <p:spPr>
          <a:xfrm>
            <a:off x="0" y="0"/>
            <a:ext cx="12961938" cy="7794000"/>
          </a:xfrm>
          <a:solidFill>
            <a:schemeClr val="bg1"/>
          </a:solidFill>
        </p:spPr>
        <p:txBody>
          <a:bodyPr/>
          <a:lstStyle/>
          <a:p>
            <a:r>
              <a:rPr lang="de-DE" smtClean="0"/>
              <a:t>Bild durch Klicken auf Symbol hinzufügen</a:t>
            </a:r>
            <a:endParaRPr lang="de-DE"/>
          </a:p>
        </p:txBody>
      </p:sp>
      <p:pic>
        <p:nvPicPr>
          <p:cNvPr id="13" name="Grafik 1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296800" y="8166792"/>
            <a:ext cx="1664208" cy="1554480"/>
          </a:xfrm>
          <a:prstGeom prst="rect">
            <a:avLst/>
          </a:prstGeom>
        </p:spPr>
      </p:pic>
      <p:sp>
        <p:nvSpPr>
          <p:cNvPr id="2" name="Titel 1"/>
          <p:cNvSpPr>
            <a:spLocks noGrp="1"/>
          </p:cNvSpPr>
          <p:nvPr>
            <p:ph type="ctrTitle"/>
          </p:nvPr>
        </p:nvSpPr>
        <p:spPr>
          <a:xfrm>
            <a:off x="882000" y="1239271"/>
            <a:ext cx="9252000" cy="2268000"/>
          </a:xfrm>
        </p:spPr>
        <p:txBody>
          <a:bodyPr anchor="t" anchorCtr="0"/>
          <a:lstStyle>
            <a:lvl1pPr>
              <a:lnSpc>
                <a:spcPts val="6000"/>
              </a:lnSpc>
              <a:defRPr sz="6000">
                <a:solidFill>
                  <a:schemeClr val="bg1"/>
                </a:solidFill>
              </a:defRPr>
            </a:lvl1pPr>
          </a:lstStyle>
          <a:p>
            <a:r>
              <a:rPr lang="de-DE" smtClean="0"/>
              <a:t>Titelmasterformat durch Klicken bearbeiten</a:t>
            </a:r>
            <a:endParaRPr lang="de-DE" dirty="0"/>
          </a:p>
        </p:txBody>
      </p:sp>
      <p:sp>
        <p:nvSpPr>
          <p:cNvPr id="7" name="Rechteck 6"/>
          <p:cNvSpPr/>
          <p:nvPr userDrawn="1"/>
        </p:nvSpPr>
        <p:spPr>
          <a:xfrm>
            <a:off x="0" y="9037389"/>
            <a:ext cx="12961938" cy="684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296800" y="8166792"/>
            <a:ext cx="1664208" cy="1554480"/>
          </a:xfrm>
          <a:prstGeom prst="rect">
            <a:avLst/>
          </a:prstGeom>
        </p:spPr>
      </p:pic>
      <p:sp>
        <p:nvSpPr>
          <p:cNvPr id="3" name="Untertitel 2"/>
          <p:cNvSpPr>
            <a:spLocks noGrp="1"/>
          </p:cNvSpPr>
          <p:nvPr>
            <p:ph type="subTitle" idx="1"/>
          </p:nvPr>
        </p:nvSpPr>
        <p:spPr>
          <a:xfrm>
            <a:off x="891009" y="8286121"/>
            <a:ext cx="9252000" cy="828000"/>
          </a:xfrm>
        </p:spPr>
        <p:txBody>
          <a:bodyPr/>
          <a:lstStyle>
            <a:lvl1pPr marL="0" indent="0" algn="l">
              <a:lnSpc>
                <a:spcPts val="2800"/>
              </a:lnSpc>
              <a:spcAft>
                <a:spcPts val="0"/>
              </a:spcAft>
              <a:buNone/>
              <a:defRPr sz="2800" baseline="0">
                <a:solidFill>
                  <a:schemeClr val="tx1"/>
                </a:solidFill>
              </a:defRPr>
            </a:lvl1pPr>
            <a:lvl2pPr marL="648081" indent="0" algn="ctr">
              <a:buNone/>
              <a:defRPr>
                <a:solidFill>
                  <a:schemeClr val="tx1">
                    <a:tint val="75000"/>
                  </a:schemeClr>
                </a:solidFill>
              </a:defRPr>
            </a:lvl2pPr>
            <a:lvl3pPr marL="1296162" indent="0" algn="ctr">
              <a:buNone/>
              <a:defRPr>
                <a:solidFill>
                  <a:schemeClr val="tx1">
                    <a:tint val="75000"/>
                  </a:schemeClr>
                </a:solidFill>
              </a:defRPr>
            </a:lvl3pPr>
            <a:lvl4pPr marL="1944243" indent="0" algn="ctr">
              <a:buNone/>
              <a:defRPr>
                <a:solidFill>
                  <a:schemeClr val="tx1">
                    <a:tint val="75000"/>
                  </a:schemeClr>
                </a:solidFill>
              </a:defRPr>
            </a:lvl4pPr>
            <a:lvl5pPr marL="2592324" indent="0" algn="ctr">
              <a:buNone/>
              <a:defRPr>
                <a:solidFill>
                  <a:schemeClr val="tx1">
                    <a:tint val="75000"/>
                  </a:schemeClr>
                </a:solidFill>
              </a:defRPr>
            </a:lvl5pPr>
            <a:lvl6pPr marL="3240405" indent="0" algn="ctr">
              <a:buNone/>
              <a:defRPr>
                <a:solidFill>
                  <a:schemeClr val="tx1">
                    <a:tint val="75000"/>
                  </a:schemeClr>
                </a:solidFill>
              </a:defRPr>
            </a:lvl6pPr>
            <a:lvl7pPr marL="3888486" indent="0" algn="ctr">
              <a:buNone/>
              <a:defRPr>
                <a:solidFill>
                  <a:schemeClr val="tx1">
                    <a:tint val="75000"/>
                  </a:schemeClr>
                </a:solidFill>
              </a:defRPr>
            </a:lvl7pPr>
            <a:lvl8pPr marL="4536567" indent="0" algn="ctr">
              <a:buNone/>
              <a:defRPr>
                <a:solidFill>
                  <a:schemeClr val="tx1">
                    <a:tint val="75000"/>
                  </a:schemeClr>
                </a:solidFill>
              </a:defRPr>
            </a:lvl8pPr>
            <a:lvl9pPr marL="5184648" indent="0" algn="ctr">
              <a:buNone/>
              <a:defRPr>
                <a:solidFill>
                  <a:schemeClr val="tx1">
                    <a:tint val="75000"/>
                  </a:schemeClr>
                </a:solidFill>
              </a:defRPr>
            </a:lvl9pPr>
          </a:lstStyle>
          <a:p>
            <a:r>
              <a:rPr lang="de-DE" smtClean="0"/>
              <a:t>Formatvorlage des Untertitelmasters durch Klicken bearbeiten</a:t>
            </a:r>
            <a:endParaRPr lang="de-DE" dirty="0"/>
          </a:p>
        </p:txBody>
      </p:sp>
    </p:spTree>
    <p:extLst>
      <p:ext uri="{BB962C8B-B14F-4D97-AF65-F5344CB8AC3E}">
        <p14:creationId xmlns:p14="http://schemas.microsoft.com/office/powerpoint/2010/main" val="1182937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ext p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Fußzeilenplatzhalter 4"/>
          <p:cNvSpPr>
            <a:spLocks noGrp="1"/>
          </p:cNvSpPr>
          <p:nvPr>
            <p:ph type="ftr" sz="quarter" idx="11"/>
          </p:nvPr>
        </p:nvSpPr>
        <p:spPr/>
        <p:txBody>
          <a:bodyPr/>
          <a:lstStyle/>
          <a:p>
            <a:r>
              <a:rPr lang="de-DE" smtClean="0"/>
              <a:t>Fairtrade presentation name  |  Date</a:t>
            </a:r>
            <a:endParaRPr lang="de-DE"/>
          </a:p>
        </p:txBody>
      </p:sp>
      <p:sp>
        <p:nvSpPr>
          <p:cNvPr id="6" name="Foliennummernplatzhalter 5"/>
          <p:cNvSpPr>
            <a:spLocks noGrp="1"/>
          </p:cNvSpPr>
          <p:nvPr>
            <p:ph type="sldNum" sz="quarter" idx="12"/>
          </p:nvPr>
        </p:nvSpPr>
        <p:spPr/>
        <p:txBody>
          <a:bodyPr/>
          <a:lstStyle/>
          <a:p>
            <a:fld id="{A6C2DDF6-B0EC-4A24-BA34-C2A4F1DC8882}" type="slidenum">
              <a:rPr lang="de-DE" smtClean="0"/>
              <a:pPr/>
              <a:t>‹#›</a:t>
            </a:fld>
            <a:endParaRPr lang="de-DE"/>
          </a:p>
        </p:txBody>
      </p:sp>
    </p:spTree>
    <p:extLst>
      <p:ext uri="{BB962C8B-B14F-4D97-AF65-F5344CB8AC3E}">
        <p14:creationId xmlns:p14="http://schemas.microsoft.com/office/powerpoint/2010/main" val="4203293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Agenda/Introductio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dirty="0"/>
          </a:p>
        </p:txBody>
      </p:sp>
      <p:sp>
        <p:nvSpPr>
          <p:cNvPr id="3" name="Inhaltsplatzhalter 2"/>
          <p:cNvSpPr>
            <a:spLocks noGrp="1"/>
          </p:cNvSpPr>
          <p:nvPr>
            <p:ph idx="1"/>
          </p:nvPr>
        </p:nvSpPr>
        <p:spPr/>
        <p:txBody>
          <a:bodyPr/>
          <a:lstStyle>
            <a:lvl1pPr>
              <a:lnSpc>
                <a:spcPts val="3500"/>
              </a:lnSpc>
              <a:spcAft>
                <a:spcPts val="3500"/>
              </a:spcAft>
              <a:defRPr sz="3500" baseline="0">
                <a:solidFill>
                  <a:schemeClr val="accent1"/>
                </a:solidFill>
              </a:defRPr>
            </a:lvl1pPr>
            <a:lvl2pPr marL="252000" indent="-252000">
              <a:spcAft>
                <a:spcPts val="2000"/>
              </a:spcAft>
              <a:buFont typeface="Veneer" pitchFamily="50" charset="0"/>
              <a:buChar char="–"/>
              <a:defRPr sz="2800" baseline="0">
                <a:latin typeface="Veneer" pitchFamily="50" charset="0"/>
              </a:defRPr>
            </a:lvl2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Fußzeilenplatzhalter 4"/>
          <p:cNvSpPr>
            <a:spLocks noGrp="1"/>
          </p:cNvSpPr>
          <p:nvPr>
            <p:ph type="ftr" sz="quarter" idx="11"/>
          </p:nvPr>
        </p:nvSpPr>
        <p:spPr/>
        <p:txBody>
          <a:bodyPr/>
          <a:lstStyle/>
          <a:p>
            <a:r>
              <a:rPr lang="de-DE" smtClean="0"/>
              <a:t>Fairtrade presentation name  |  Date</a:t>
            </a:r>
            <a:endParaRPr lang="de-DE"/>
          </a:p>
        </p:txBody>
      </p:sp>
      <p:sp>
        <p:nvSpPr>
          <p:cNvPr id="6" name="Foliennummernplatzhalter 5"/>
          <p:cNvSpPr>
            <a:spLocks noGrp="1"/>
          </p:cNvSpPr>
          <p:nvPr>
            <p:ph type="sldNum" sz="quarter" idx="12"/>
          </p:nvPr>
        </p:nvSpPr>
        <p:spPr/>
        <p:txBody>
          <a:bodyPr/>
          <a:lstStyle/>
          <a:p>
            <a:fld id="{A6C2DDF6-B0EC-4A24-BA34-C2A4F1DC8882}" type="slidenum">
              <a:rPr lang="de-DE" smtClean="0"/>
              <a:pPr/>
              <a:t>‹#›</a:t>
            </a:fld>
            <a:endParaRPr lang="de-DE"/>
          </a:p>
        </p:txBody>
      </p:sp>
    </p:spTree>
    <p:extLst>
      <p:ext uri="{BB962C8B-B14F-4D97-AF65-F5344CB8AC3E}">
        <p14:creationId xmlns:p14="http://schemas.microsoft.com/office/powerpoint/2010/main" val="4132841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ypographical page">
    <p:spTree>
      <p:nvGrpSpPr>
        <p:cNvPr id="1" name=""/>
        <p:cNvGrpSpPr/>
        <p:nvPr/>
      </p:nvGrpSpPr>
      <p:grpSpPr>
        <a:xfrm>
          <a:off x="0" y="0"/>
          <a:ext cx="0" cy="0"/>
          <a:chOff x="0" y="0"/>
          <a:chExt cx="0" cy="0"/>
        </a:xfrm>
      </p:grpSpPr>
      <p:sp>
        <p:nvSpPr>
          <p:cNvPr id="11" name="Rechteck 10"/>
          <p:cNvSpPr/>
          <p:nvPr userDrawn="1"/>
        </p:nvSpPr>
        <p:spPr>
          <a:xfrm>
            <a:off x="0" y="1440000"/>
            <a:ext cx="12961938" cy="76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p:nvSpPr>
        <p:spPr>
          <a:xfrm>
            <a:off x="0" y="9072000"/>
            <a:ext cx="12961938" cy="6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0" y="1440000"/>
            <a:ext cx="12961938" cy="76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p:nvSpPr>
        <p:spPr>
          <a:xfrm>
            <a:off x="0" y="0"/>
            <a:ext cx="12961938"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lvl1pPr>
              <a:defRPr>
                <a:solidFill>
                  <a:schemeClr val="accent3"/>
                </a:solidFill>
              </a:defRPr>
            </a:lvl1pPr>
          </a:lstStyle>
          <a:p>
            <a:r>
              <a:rPr lang="de-DE" smtClean="0"/>
              <a:t>Titelmasterformat durch Klicken bearbeiten</a:t>
            </a:r>
            <a:endParaRPr lang="de-DE" dirty="0"/>
          </a:p>
        </p:txBody>
      </p:sp>
      <p:sp>
        <p:nvSpPr>
          <p:cNvPr id="3" name="Inhaltsplatzhalter 2"/>
          <p:cNvSpPr>
            <a:spLocks noGrp="1"/>
          </p:cNvSpPr>
          <p:nvPr>
            <p:ph idx="1"/>
          </p:nvPr>
        </p:nvSpPr>
        <p:spPr/>
        <p:txBody>
          <a:bodyPr/>
          <a:lstStyle>
            <a:lvl1pPr>
              <a:lnSpc>
                <a:spcPts val="6000"/>
              </a:lnSpc>
              <a:spcAft>
                <a:spcPts val="0"/>
              </a:spcAft>
              <a:defRPr sz="6000" baseline="0">
                <a:solidFill>
                  <a:schemeClr val="accent3"/>
                </a:solidFill>
              </a:defRPr>
            </a:lvl1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Fußzeilenplatzhalter 4"/>
          <p:cNvSpPr>
            <a:spLocks noGrp="1"/>
          </p:cNvSpPr>
          <p:nvPr>
            <p:ph type="ftr" sz="quarter" idx="11"/>
          </p:nvPr>
        </p:nvSpPr>
        <p:spPr/>
        <p:txBody>
          <a:bodyPr/>
          <a:lstStyle/>
          <a:p>
            <a:r>
              <a:rPr lang="de-DE" smtClean="0"/>
              <a:t>Fairtrade presentation name  |  Date</a:t>
            </a:r>
            <a:endParaRPr lang="de-DE"/>
          </a:p>
        </p:txBody>
      </p:sp>
      <p:sp>
        <p:nvSpPr>
          <p:cNvPr id="6" name="Foliennummernplatzhalter 5"/>
          <p:cNvSpPr>
            <a:spLocks noGrp="1"/>
          </p:cNvSpPr>
          <p:nvPr>
            <p:ph type="sldNum" sz="quarter" idx="12"/>
          </p:nvPr>
        </p:nvSpPr>
        <p:spPr/>
        <p:txBody>
          <a:bodyPr/>
          <a:lstStyle/>
          <a:p>
            <a:fld id="{A6C2DDF6-B0EC-4A24-BA34-C2A4F1DC8882}" type="slidenum">
              <a:rPr lang="de-DE" smtClean="0"/>
              <a:pPr/>
              <a:t>‹#›</a:t>
            </a:fld>
            <a:endParaRPr lang="de-DE"/>
          </a:p>
        </p:txBody>
      </p:sp>
      <p:sp>
        <p:nvSpPr>
          <p:cNvPr id="10" name="Rechteck 9"/>
          <p:cNvSpPr/>
          <p:nvPr userDrawn="1"/>
        </p:nvSpPr>
        <p:spPr>
          <a:xfrm>
            <a:off x="0" y="9072000"/>
            <a:ext cx="12961938" cy="6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p:cNvSpPr/>
          <p:nvPr userDrawn="1"/>
        </p:nvSpPr>
        <p:spPr>
          <a:xfrm>
            <a:off x="0" y="0"/>
            <a:ext cx="12961938"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84611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Full bleed image 1">
    <p:spTree>
      <p:nvGrpSpPr>
        <p:cNvPr id="1" name=""/>
        <p:cNvGrpSpPr/>
        <p:nvPr/>
      </p:nvGrpSpPr>
      <p:grpSpPr>
        <a:xfrm>
          <a:off x="0" y="0"/>
          <a:ext cx="0" cy="0"/>
          <a:chOff x="0" y="0"/>
          <a:chExt cx="0" cy="0"/>
        </a:xfrm>
      </p:grpSpPr>
      <p:sp>
        <p:nvSpPr>
          <p:cNvPr id="10" name="Bildplatzhalter 9"/>
          <p:cNvSpPr>
            <a:spLocks noGrp="1"/>
          </p:cNvSpPr>
          <p:nvPr>
            <p:ph type="pic" sz="quarter" idx="13"/>
          </p:nvPr>
        </p:nvSpPr>
        <p:spPr>
          <a:xfrm>
            <a:off x="0" y="1439999"/>
            <a:ext cx="12961938" cy="7632000"/>
          </a:xfrm>
          <a:solidFill>
            <a:schemeClr val="bg1"/>
          </a:solidFill>
        </p:spPr>
        <p:txBody>
          <a:bodyPr/>
          <a:lstStyle/>
          <a:p>
            <a:r>
              <a:rPr lang="de-DE" smtClean="0"/>
              <a:t>Bild durch Klicken auf Symbol hinzufügen</a:t>
            </a:r>
            <a:endParaRPr lang="de-DE"/>
          </a:p>
        </p:txBody>
      </p:sp>
      <p:sp>
        <p:nvSpPr>
          <p:cNvPr id="9" name="Rechteck 8"/>
          <p:cNvSpPr/>
          <p:nvPr/>
        </p:nvSpPr>
        <p:spPr>
          <a:xfrm>
            <a:off x="0" y="9072000"/>
            <a:ext cx="12961938" cy="6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p:nvSpPr>
        <p:spPr>
          <a:xfrm>
            <a:off x="0" y="0"/>
            <a:ext cx="12961938"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lvl1pPr>
              <a:defRPr>
                <a:solidFill>
                  <a:schemeClr val="accent3"/>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756000" y="5166000"/>
            <a:ext cx="5760000" cy="648000"/>
          </a:xfrm>
          <a:solidFill>
            <a:schemeClr val="accent1"/>
          </a:solidFill>
        </p:spPr>
        <p:txBody>
          <a:bodyPr lIns="144000" tIns="144000" rIns="72000" bIns="108000">
            <a:spAutoFit/>
          </a:bodyPr>
          <a:lstStyle>
            <a:lvl1pPr>
              <a:lnSpc>
                <a:spcPts val="3500"/>
              </a:lnSpc>
              <a:spcAft>
                <a:spcPts val="0"/>
              </a:spcAft>
              <a:defRPr sz="3500" baseline="0">
                <a:solidFill>
                  <a:schemeClr val="bg1"/>
                </a:solidFill>
              </a:defRPr>
            </a:lvl1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Fußzeilenplatzhalter 4"/>
          <p:cNvSpPr>
            <a:spLocks noGrp="1"/>
          </p:cNvSpPr>
          <p:nvPr>
            <p:ph type="ftr" sz="quarter" idx="11"/>
          </p:nvPr>
        </p:nvSpPr>
        <p:spPr/>
        <p:txBody>
          <a:bodyPr/>
          <a:lstStyle/>
          <a:p>
            <a:r>
              <a:rPr lang="de-DE" smtClean="0"/>
              <a:t>Fairtrade presentation name  |  Date</a:t>
            </a:r>
            <a:endParaRPr lang="de-DE"/>
          </a:p>
        </p:txBody>
      </p:sp>
      <p:sp>
        <p:nvSpPr>
          <p:cNvPr id="6" name="Foliennummernplatzhalter 5"/>
          <p:cNvSpPr>
            <a:spLocks noGrp="1"/>
          </p:cNvSpPr>
          <p:nvPr>
            <p:ph type="sldNum" sz="quarter" idx="12"/>
          </p:nvPr>
        </p:nvSpPr>
        <p:spPr/>
        <p:txBody>
          <a:bodyPr/>
          <a:lstStyle/>
          <a:p>
            <a:fld id="{A6C2DDF6-B0EC-4A24-BA34-C2A4F1DC8882}" type="slidenum">
              <a:rPr lang="de-DE" smtClean="0"/>
              <a:pPr/>
              <a:t>‹#›</a:t>
            </a:fld>
            <a:endParaRPr lang="de-DE"/>
          </a:p>
        </p:txBody>
      </p:sp>
      <p:sp>
        <p:nvSpPr>
          <p:cNvPr id="11" name="Rechteck 10"/>
          <p:cNvSpPr/>
          <p:nvPr userDrawn="1"/>
        </p:nvSpPr>
        <p:spPr>
          <a:xfrm>
            <a:off x="0" y="9072000"/>
            <a:ext cx="12961938" cy="6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p:cNvSpPr/>
          <p:nvPr userDrawn="1"/>
        </p:nvSpPr>
        <p:spPr>
          <a:xfrm>
            <a:off x="0" y="0"/>
            <a:ext cx="12961938"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04066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Full bleed image 2">
    <p:spTree>
      <p:nvGrpSpPr>
        <p:cNvPr id="1" name=""/>
        <p:cNvGrpSpPr/>
        <p:nvPr/>
      </p:nvGrpSpPr>
      <p:grpSpPr>
        <a:xfrm>
          <a:off x="0" y="0"/>
          <a:ext cx="0" cy="0"/>
          <a:chOff x="0" y="0"/>
          <a:chExt cx="0" cy="0"/>
        </a:xfrm>
      </p:grpSpPr>
      <p:sp>
        <p:nvSpPr>
          <p:cNvPr id="10" name="Bildplatzhalter 6"/>
          <p:cNvSpPr>
            <a:spLocks noGrp="1"/>
          </p:cNvSpPr>
          <p:nvPr>
            <p:ph type="pic" sz="quarter" idx="13"/>
          </p:nvPr>
        </p:nvSpPr>
        <p:spPr>
          <a:xfrm>
            <a:off x="0" y="1439999"/>
            <a:ext cx="12961938" cy="7632000"/>
          </a:xfrm>
        </p:spPr>
        <p:txBody>
          <a:bodyPr/>
          <a:lstStyle/>
          <a:p>
            <a:r>
              <a:rPr lang="de-DE" smtClean="0"/>
              <a:t>Bild durch Klicken auf Symbol hinzufügen</a:t>
            </a:r>
            <a:endParaRPr lang="de-DE"/>
          </a:p>
        </p:txBody>
      </p:sp>
      <p:sp>
        <p:nvSpPr>
          <p:cNvPr id="8" name="Rechteck 7"/>
          <p:cNvSpPr/>
          <p:nvPr/>
        </p:nvSpPr>
        <p:spPr>
          <a:xfrm>
            <a:off x="0" y="9072000"/>
            <a:ext cx="12961938" cy="6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p:nvSpPr>
        <p:spPr>
          <a:xfrm>
            <a:off x="0" y="0"/>
            <a:ext cx="12961938"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lvl1pPr>
              <a:defRPr>
                <a:solidFill>
                  <a:schemeClr val="accent3"/>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900000" y="2880000"/>
            <a:ext cx="11160000" cy="5760000"/>
          </a:xfrm>
        </p:spPr>
        <p:txBody>
          <a:bodyPr/>
          <a:lstStyle>
            <a:lvl1pPr>
              <a:lnSpc>
                <a:spcPts val="6000"/>
              </a:lnSpc>
              <a:defRPr sz="6000" baseline="0">
                <a:solidFill>
                  <a:schemeClr val="bg1"/>
                </a:solidFill>
              </a:defRPr>
            </a:lvl1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Fußzeilenplatzhalter 4"/>
          <p:cNvSpPr>
            <a:spLocks noGrp="1"/>
          </p:cNvSpPr>
          <p:nvPr>
            <p:ph type="ftr" sz="quarter" idx="11"/>
          </p:nvPr>
        </p:nvSpPr>
        <p:spPr/>
        <p:txBody>
          <a:bodyPr/>
          <a:lstStyle/>
          <a:p>
            <a:r>
              <a:rPr lang="de-DE" smtClean="0"/>
              <a:t>Fairtrade presentation name  |  Date</a:t>
            </a:r>
            <a:endParaRPr lang="de-DE"/>
          </a:p>
        </p:txBody>
      </p:sp>
      <p:sp>
        <p:nvSpPr>
          <p:cNvPr id="6" name="Foliennummernplatzhalter 5"/>
          <p:cNvSpPr>
            <a:spLocks noGrp="1"/>
          </p:cNvSpPr>
          <p:nvPr>
            <p:ph type="sldNum" sz="quarter" idx="12"/>
          </p:nvPr>
        </p:nvSpPr>
        <p:spPr/>
        <p:txBody>
          <a:bodyPr/>
          <a:lstStyle/>
          <a:p>
            <a:fld id="{A6C2DDF6-B0EC-4A24-BA34-C2A4F1DC8882}" type="slidenum">
              <a:rPr lang="de-DE" smtClean="0"/>
              <a:pPr/>
              <a:t>‹#›</a:t>
            </a:fld>
            <a:endParaRPr lang="de-DE"/>
          </a:p>
        </p:txBody>
      </p:sp>
      <p:sp>
        <p:nvSpPr>
          <p:cNvPr id="11" name="Rechteck 10"/>
          <p:cNvSpPr/>
          <p:nvPr userDrawn="1"/>
        </p:nvSpPr>
        <p:spPr>
          <a:xfrm>
            <a:off x="0" y="9072000"/>
            <a:ext cx="12961938" cy="6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p:cNvSpPr/>
          <p:nvPr userDrawn="1"/>
        </p:nvSpPr>
        <p:spPr>
          <a:xfrm>
            <a:off x="0" y="0"/>
            <a:ext cx="12961938"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26100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arge image and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dirty="0"/>
          </a:p>
        </p:txBody>
      </p:sp>
      <p:sp>
        <p:nvSpPr>
          <p:cNvPr id="3" name="Inhaltsplatzhalter 2"/>
          <p:cNvSpPr>
            <a:spLocks noGrp="1"/>
          </p:cNvSpPr>
          <p:nvPr>
            <p:ph idx="1"/>
          </p:nvPr>
        </p:nvSpPr>
        <p:spPr>
          <a:xfrm>
            <a:off x="6624000" y="2160000"/>
            <a:ext cx="5436000" cy="6480000"/>
          </a:xfrm>
        </p:spPr>
        <p:txBody>
          <a:bodyPr/>
          <a:lstStyle>
            <a:lvl1pPr>
              <a:spcAft>
                <a:spcPts val="3500"/>
              </a:spcAft>
              <a:defRPr/>
            </a:lvl1pPr>
            <a:lvl5pPr>
              <a:spcAft>
                <a:spcPts val="1400"/>
              </a:spcAft>
              <a:defRPr/>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Fußzeilenplatzhalter 4"/>
          <p:cNvSpPr>
            <a:spLocks noGrp="1"/>
          </p:cNvSpPr>
          <p:nvPr>
            <p:ph type="ftr" sz="quarter" idx="11"/>
          </p:nvPr>
        </p:nvSpPr>
        <p:spPr/>
        <p:txBody>
          <a:bodyPr/>
          <a:lstStyle/>
          <a:p>
            <a:r>
              <a:rPr lang="de-DE" smtClean="0"/>
              <a:t>Fairtrade presentation name  |  Date</a:t>
            </a:r>
            <a:endParaRPr lang="de-DE"/>
          </a:p>
        </p:txBody>
      </p:sp>
      <p:sp>
        <p:nvSpPr>
          <p:cNvPr id="6" name="Foliennummernplatzhalter 5"/>
          <p:cNvSpPr>
            <a:spLocks noGrp="1"/>
          </p:cNvSpPr>
          <p:nvPr>
            <p:ph type="sldNum" sz="quarter" idx="12"/>
          </p:nvPr>
        </p:nvSpPr>
        <p:spPr/>
        <p:txBody>
          <a:bodyPr/>
          <a:lstStyle/>
          <a:p>
            <a:fld id="{A6C2DDF6-B0EC-4A24-BA34-C2A4F1DC8882}" type="slidenum">
              <a:rPr lang="de-DE" smtClean="0"/>
              <a:pPr/>
              <a:t>‹#›</a:t>
            </a:fld>
            <a:endParaRPr lang="de-DE"/>
          </a:p>
        </p:txBody>
      </p:sp>
      <p:sp>
        <p:nvSpPr>
          <p:cNvPr id="7" name="Bildplatzhalter 6"/>
          <p:cNvSpPr>
            <a:spLocks noGrp="1"/>
          </p:cNvSpPr>
          <p:nvPr>
            <p:ph type="pic" sz="quarter" idx="13"/>
          </p:nvPr>
        </p:nvSpPr>
        <p:spPr>
          <a:xfrm>
            <a:off x="900000" y="2160000"/>
            <a:ext cx="5436000" cy="6120000"/>
          </a:xfrm>
        </p:spPr>
        <p:txBody>
          <a:bodyPr/>
          <a:lstStyle/>
          <a:p>
            <a:r>
              <a:rPr lang="de-DE" smtClean="0"/>
              <a:t>Bild durch Klicken auf Symbol hinzufügen</a:t>
            </a:r>
            <a:endParaRPr lang="de-DE"/>
          </a:p>
        </p:txBody>
      </p:sp>
    </p:spTree>
    <p:extLst>
      <p:ext uri="{BB962C8B-B14F-4D97-AF65-F5344CB8AC3E}">
        <p14:creationId xmlns:p14="http://schemas.microsoft.com/office/powerpoint/2010/main" val="183444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hteck 7"/>
          <p:cNvSpPr/>
          <p:nvPr/>
        </p:nvSpPr>
        <p:spPr>
          <a:xfrm>
            <a:off x="0" y="9072000"/>
            <a:ext cx="12961938" cy="64800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0" y="0"/>
            <a:ext cx="12961938" cy="14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platzhalter 1"/>
          <p:cNvSpPr>
            <a:spLocks noGrp="1"/>
          </p:cNvSpPr>
          <p:nvPr>
            <p:ph type="title"/>
          </p:nvPr>
        </p:nvSpPr>
        <p:spPr>
          <a:xfrm>
            <a:off x="900000" y="612453"/>
            <a:ext cx="11160000" cy="535244"/>
          </a:xfrm>
          <a:prstGeom prst="rect">
            <a:avLst/>
          </a:prstGeom>
        </p:spPr>
        <p:txBody>
          <a:bodyPr vert="horz" lIns="0" tIns="0" rIns="0" bIns="0" rtlCol="0" anchor="b" anchorCtr="0">
            <a:no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900000" y="2160000"/>
            <a:ext cx="7344000" cy="6480000"/>
          </a:xfrm>
          <a:prstGeom prst="rect">
            <a:avLst/>
          </a:prstGeom>
        </p:spPr>
        <p:txBody>
          <a:bodyPr vert="horz" lIns="0" tIns="0" rIns="0" bIns="0" rtlCol="0">
            <a:no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Fußzeilenplatzhalter 4"/>
          <p:cNvSpPr>
            <a:spLocks noGrp="1"/>
          </p:cNvSpPr>
          <p:nvPr>
            <p:ph type="ftr" sz="quarter" idx="3"/>
          </p:nvPr>
        </p:nvSpPr>
        <p:spPr>
          <a:xfrm>
            <a:off x="900000" y="9302421"/>
            <a:ext cx="4104614" cy="216000"/>
          </a:xfrm>
          <a:prstGeom prst="rect">
            <a:avLst/>
          </a:prstGeom>
        </p:spPr>
        <p:txBody>
          <a:bodyPr vert="horz" lIns="0" tIns="0" rIns="0" bIns="0" rtlCol="0" anchor="t" anchorCtr="0"/>
          <a:lstStyle>
            <a:lvl1pPr algn="l">
              <a:lnSpc>
                <a:spcPts val="1400"/>
              </a:lnSpc>
              <a:defRPr sz="1200" b="1" i="0" baseline="0">
                <a:solidFill>
                  <a:schemeClr val="accent3"/>
                </a:solidFill>
              </a:defRPr>
            </a:lvl1pPr>
          </a:lstStyle>
          <a:p>
            <a:r>
              <a:rPr lang="de-DE" smtClean="0"/>
              <a:t>Fairtrade presentation name  |  Date</a:t>
            </a:r>
            <a:endParaRPr lang="de-DE" dirty="0"/>
          </a:p>
        </p:txBody>
      </p:sp>
      <p:sp>
        <p:nvSpPr>
          <p:cNvPr id="6" name="Foliennummernplatzhalter 5"/>
          <p:cNvSpPr>
            <a:spLocks noGrp="1"/>
          </p:cNvSpPr>
          <p:nvPr>
            <p:ph type="sldNum" sz="quarter" idx="4"/>
          </p:nvPr>
        </p:nvSpPr>
        <p:spPr>
          <a:xfrm>
            <a:off x="11340000" y="9302400"/>
            <a:ext cx="720000" cy="216000"/>
          </a:xfrm>
          <a:prstGeom prst="rect">
            <a:avLst/>
          </a:prstGeom>
        </p:spPr>
        <p:txBody>
          <a:bodyPr vert="horz" lIns="0" tIns="0" rIns="0" bIns="0" rtlCol="0" anchor="t" anchorCtr="0"/>
          <a:lstStyle>
            <a:lvl1pPr algn="r">
              <a:lnSpc>
                <a:spcPts val="1400"/>
              </a:lnSpc>
              <a:defRPr sz="1200" b="1" i="0" baseline="0">
                <a:solidFill>
                  <a:schemeClr val="accent3"/>
                </a:solidFill>
              </a:defRPr>
            </a:lvl1pPr>
          </a:lstStyle>
          <a:p>
            <a:fld id="{A6C2DDF6-B0EC-4A24-BA34-C2A4F1DC8882}" type="slidenum">
              <a:rPr lang="de-DE" smtClean="0"/>
              <a:pPr/>
              <a:t>‹#›</a:t>
            </a:fld>
            <a:endParaRPr lang="de-DE" dirty="0"/>
          </a:p>
        </p:txBody>
      </p:sp>
      <p:sp>
        <p:nvSpPr>
          <p:cNvPr id="9" name="Rechteck 8"/>
          <p:cNvSpPr/>
          <p:nvPr/>
        </p:nvSpPr>
        <p:spPr>
          <a:xfrm>
            <a:off x="0" y="9072000"/>
            <a:ext cx="12961938" cy="64800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8760811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hf hdr="0" dt="0"/>
  <p:txStyles>
    <p:titleStyle>
      <a:lvl1pPr algn="l" defTabSz="1296162" rtl="0" eaLnBrk="1" latinLnBrk="0" hangingPunct="1">
        <a:lnSpc>
          <a:spcPts val="3500"/>
        </a:lnSpc>
        <a:spcBef>
          <a:spcPct val="0"/>
        </a:spcBef>
        <a:buNone/>
        <a:defRPr sz="3500" kern="1200" baseline="0">
          <a:solidFill>
            <a:schemeClr val="bg1"/>
          </a:solidFill>
          <a:latin typeface="Veneer" pitchFamily="50" charset="0"/>
          <a:ea typeface="+mj-ea"/>
          <a:cs typeface="+mj-cs"/>
        </a:defRPr>
      </a:lvl1pPr>
    </p:titleStyle>
    <p:bodyStyle>
      <a:lvl1pPr marL="0" indent="0" algn="l" defTabSz="1296162" rtl="0" eaLnBrk="1" latinLnBrk="0" hangingPunct="1">
        <a:lnSpc>
          <a:spcPts val="3500"/>
        </a:lnSpc>
        <a:spcBef>
          <a:spcPts val="0"/>
        </a:spcBef>
        <a:spcAft>
          <a:spcPts val="3500"/>
        </a:spcAft>
        <a:buFont typeface="Arial" panose="020B0604020202020204" pitchFamily="34" charset="0"/>
        <a:buNone/>
        <a:defRPr sz="3500" b="0" kern="1200" spc="10" baseline="0">
          <a:solidFill>
            <a:schemeClr val="accent1"/>
          </a:solidFill>
          <a:latin typeface="Veneer" pitchFamily="50" charset="0"/>
          <a:ea typeface="+mn-ea"/>
          <a:cs typeface="+mn-cs"/>
        </a:defRPr>
      </a:lvl1pPr>
      <a:lvl2pPr marL="0" indent="0" algn="l" defTabSz="1296162" rtl="0" eaLnBrk="1" latinLnBrk="0" hangingPunct="1">
        <a:lnSpc>
          <a:spcPts val="2800"/>
        </a:lnSpc>
        <a:spcBef>
          <a:spcPts val="0"/>
        </a:spcBef>
        <a:spcAft>
          <a:spcPts val="2000"/>
        </a:spcAft>
        <a:buFont typeface="Arial" panose="020B0604020202020204" pitchFamily="34" charset="0"/>
        <a:buNone/>
        <a:defRPr sz="2800" b="0" kern="1200" cap="none" spc="10" baseline="0">
          <a:solidFill>
            <a:schemeClr val="tx1"/>
          </a:solidFill>
          <a:latin typeface="Veneer" panose="02000806000000000000" pitchFamily="2" charset="0"/>
          <a:ea typeface="+mn-ea"/>
          <a:cs typeface="+mn-cs"/>
        </a:defRPr>
      </a:lvl2pPr>
      <a:lvl3pPr marL="0" indent="0" algn="l" defTabSz="1296162" rtl="0" eaLnBrk="1" latinLnBrk="0" hangingPunct="1">
        <a:lnSpc>
          <a:spcPts val="2800"/>
        </a:lnSpc>
        <a:spcBef>
          <a:spcPts val="0"/>
        </a:spcBef>
        <a:spcAft>
          <a:spcPts val="1400"/>
        </a:spcAft>
        <a:buClr>
          <a:schemeClr val="accent1"/>
        </a:buClr>
        <a:buFont typeface="Arial" panose="020B0604020202020204" pitchFamily="34" charset="0"/>
        <a:buNone/>
        <a:defRPr sz="2000" kern="1200" spc="10" baseline="0">
          <a:solidFill>
            <a:schemeClr val="tx1"/>
          </a:solidFill>
          <a:latin typeface="+mn-lt"/>
          <a:ea typeface="+mn-ea"/>
          <a:cs typeface="+mn-cs"/>
        </a:defRPr>
      </a:lvl3pPr>
      <a:lvl4pPr marL="252000" indent="-252000" algn="l" defTabSz="1296162" rtl="0" eaLnBrk="1" latinLnBrk="0" hangingPunct="1">
        <a:lnSpc>
          <a:spcPts val="2800"/>
        </a:lnSpc>
        <a:spcBef>
          <a:spcPts val="0"/>
        </a:spcBef>
        <a:spcAft>
          <a:spcPts val="1400"/>
        </a:spcAft>
        <a:buClr>
          <a:schemeClr val="accent1"/>
        </a:buClr>
        <a:buFont typeface="Arial" panose="020B0604020202020204" pitchFamily="34" charset="0"/>
        <a:buChar char="•"/>
        <a:defRPr sz="2000" kern="1200" spc="10" baseline="0">
          <a:solidFill>
            <a:schemeClr val="tx1"/>
          </a:solidFill>
          <a:latin typeface="+mn-lt"/>
          <a:ea typeface="+mn-ea"/>
          <a:cs typeface="+mn-cs"/>
        </a:defRPr>
      </a:lvl4pPr>
      <a:lvl5pPr marL="0" indent="0" algn="l" defTabSz="1296162" rtl="0" eaLnBrk="1" latinLnBrk="0" hangingPunct="1">
        <a:lnSpc>
          <a:spcPts val="2000"/>
        </a:lnSpc>
        <a:spcBef>
          <a:spcPts val="0"/>
        </a:spcBef>
        <a:spcAft>
          <a:spcPts val="1400"/>
        </a:spcAft>
        <a:buFont typeface="Arial" panose="020B0604020202020204" pitchFamily="34" charset="0"/>
        <a:buNone/>
        <a:defRPr sz="1500" b="1" i="0" kern="1200" spc="10" baseline="0">
          <a:solidFill>
            <a:schemeClr val="accent3"/>
          </a:solidFill>
          <a:latin typeface="+mn-lt"/>
          <a:ea typeface="+mn-ea"/>
          <a:cs typeface="+mn-cs"/>
        </a:defRPr>
      </a:lvl5pPr>
      <a:lvl6pPr marL="3564446" indent="-324041" algn="l" defTabSz="129616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12527" indent="-324041" algn="l" defTabSz="129616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60608" indent="-324041" algn="l" defTabSz="129616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08689" indent="-324041" algn="l" defTabSz="129616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p:bodyStyle>
    <p:otherStyle>
      <a:defPPr>
        <a:defRPr lang="de-DE"/>
      </a:defPPr>
      <a:lvl1pPr marL="0" algn="l" defTabSz="1296162" rtl="0" eaLnBrk="1" latinLnBrk="0" hangingPunct="1">
        <a:defRPr sz="2600" kern="1200">
          <a:solidFill>
            <a:schemeClr val="tx1"/>
          </a:solidFill>
          <a:latin typeface="+mn-lt"/>
          <a:ea typeface="+mn-ea"/>
          <a:cs typeface="+mn-cs"/>
        </a:defRPr>
      </a:lvl1pPr>
      <a:lvl2pPr marL="648081" algn="l" defTabSz="1296162" rtl="0" eaLnBrk="1" latinLnBrk="0" hangingPunct="1">
        <a:defRPr sz="2600" kern="1200">
          <a:solidFill>
            <a:schemeClr val="tx1"/>
          </a:solidFill>
          <a:latin typeface="+mn-lt"/>
          <a:ea typeface="+mn-ea"/>
          <a:cs typeface="+mn-cs"/>
        </a:defRPr>
      </a:lvl2pPr>
      <a:lvl3pPr marL="1296162" algn="l" defTabSz="1296162" rtl="0" eaLnBrk="1" latinLnBrk="0" hangingPunct="1">
        <a:defRPr sz="2600" kern="1200">
          <a:solidFill>
            <a:schemeClr val="tx1"/>
          </a:solidFill>
          <a:latin typeface="+mn-lt"/>
          <a:ea typeface="+mn-ea"/>
          <a:cs typeface="+mn-cs"/>
        </a:defRPr>
      </a:lvl3pPr>
      <a:lvl4pPr marL="1944243" algn="l" defTabSz="1296162" rtl="0" eaLnBrk="1" latinLnBrk="0" hangingPunct="1">
        <a:defRPr sz="2600" kern="1200">
          <a:solidFill>
            <a:schemeClr val="tx1"/>
          </a:solidFill>
          <a:latin typeface="+mn-lt"/>
          <a:ea typeface="+mn-ea"/>
          <a:cs typeface="+mn-cs"/>
        </a:defRPr>
      </a:lvl4pPr>
      <a:lvl5pPr marL="2592324" algn="l" defTabSz="1296162" rtl="0" eaLnBrk="1" latinLnBrk="0" hangingPunct="1">
        <a:defRPr sz="2600" kern="1200">
          <a:solidFill>
            <a:schemeClr val="tx1"/>
          </a:solidFill>
          <a:latin typeface="+mn-lt"/>
          <a:ea typeface="+mn-ea"/>
          <a:cs typeface="+mn-cs"/>
        </a:defRPr>
      </a:lvl5pPr>
      <a:lvl6pPr marL="3240405" algn="l" defTabSz="1296162" rtl="0" eaLnBrk="1" latinLnBrk="0" hangingPunct="1">
        <a:defRPr sz="2600" kern="1200">
          <a:solidFill>
            <a:schemeClr val="tx1"/>
          </a:solidFill>
          <a:latin typeface="+mn-lt"/>
          <a:ea typeface="+mn-ea"/>
          <a:cs typeface="+mn-cs"/>
        </a:defRPr>
      </a:lvl6pPr>
      <a:lvl7pPr marL="3888486" algn="l" defTabSz="1296162" rtl="0" eaLnBrk="1" latinLnBrk="0" hangingPunct="1">
        <a:defRPr sz="2600" kern="1200">
          <a:solidFill>
            <a:schemeClr val="tx1"/>
          </a:solidFill>
          <a:latin typeface="+mn-lt"/>
          <a:ea typeface="+mn-ea"/>
          <a:cs typeface="+mn-cs"/>
        </a:defRPr>
      </a:lvl7pPr>
      <a:lvl8pPr marL="4536567" algn="l" defTabSz="1296162" rtl="0" eaLnBrk="1" latinLnBrk="0" hangingPunct="1">
        <a:defRPr sz="2600" kern="1200">
          <a:solidFill>
            <a:schemeClr val="tx1"/>
          </a:solidFill>
          <a:latin typeface="+mn-lt"/>
          <a:ea typeface="+mn-ea"/>
          <a:cs typeface="+mn-cs"/>
        </a:defRPr>
      </a:lvl8pPr>
      <a:lvl9pPr marL="5184648" algn="l" defTabSz="1296162"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video" Target="https://www.youtube.com/embed/i2em5C5pJtw" TargetMode="External"/><Relationship Id="rId5" Type="http://schemas.openxmlformats.org/officeDocument/2006/relationships/image" Target="../media/image29.pn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p:cNvPicPr>
            <a:picLocks noGrp="1" noChangeAspect="1"/>
          </p:cNvPicPr>
          <p:nvPr>
            <p:ph type="pic" sz="quarter" idx="13"/>
          </p:nvPr>
        </p:nvPicPr>
        <p:blipFill>
          <a:blip r:embed="rId3" cstate="email">
            <a:extLst>
              <a:ext uri="{28A0092B-C50C-407E-A947-70E740481C1C}">
                <a14:useLocalDpi xmlns:a14="http://schemas.microsoft.com/office/drawing/2010/main" val="0"/>
              </a:ext>
            </a:extLst>
          </a:blip>
          <a:srcRect/>
          <a:stretch>
            <a:fillRect/>
          </a:stretch>
        </p:blipFill>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1850" t="9989" b="29198"/>
          <a:stretch/>
        </p:blipFill>
        <p:spPr>
          <a:xfrm>
            <a:off x="248" y="36389"/>
            <a:ext cx="12983135" cy="593248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450" y="6291344"/>
            <a:ext cx="9711770" cy="160338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313" y="8245301"/>
            <a:ext cx="10058400" cy="1133015"/>
          </a:xfrm>
          <a:prstGeom prst="rect">
            <a:avLst/>
          </a:prstGeom>
        </p:spPr>
      </p:pic>
    </p:spTree>
    <p:extLst>
      <p:ext uri="{BB962C8B-B14F-4D97-AF65-F5344CB8AC3E}">
        <p14:creationId xmlns:p14="http://schemas.microsoft.com/office/powerpoint/2010/main" val="21608271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p:cNvSpPr>
            <a:spLocks noGrp="1"/>
          </p:cNvSpPr>
          <p:nvPr>
            <p:ph idx="1"/>
          </p:nvPr>
        </p:nvSpPr>
        <p:spPr>
          <a:xfrm>
            <a:off x="288281" y="1692573"/>
            <a:ext cx="8064896" cy="7200800"/>
          </a:xfrm>
        </p:spPr>
        <p:txBody>
          <a:bodyPr>
            <a:noAutofit/>
          </a:bodyPr>
          <a:lstStyle/>
          <a:p>
            <a:pPr marL="457200" indent="-457200">
              <a:lnSpc>
                <a:spcPct val="100000"/>
              </a:lnSpc>
              <a:buFont typeface="Arial" panose="020B0604020202020204" pitchFamily="34" charset="0"/>
              <a:buChar char="•"/>
            </a:pPr>
            <a:r>
              <a:rPr lang="en-GB" sz="4000" dirty="0" smtClean="0">
                <a:solidFill>
                  <a:schemeClr val="tx1">
                    <a:lumMod val="75000"/>
                    <a:lumOff val="25000"/>
                  </a:schemeClr>
                </a:solidFill>
                <a:latin typeface="+mn-lt"/>
              </a:rPr>
              <a:t>Corporate behaviour </a:t>
            </a:r>
            <a:r>
              <a:rPr lang="en-GB" sz="4000" dirty="0" smtClean="0">
                <a:solidFill>
                  <a:schemeClr val="tx1">
                    <a:lumMod val="75000"/>
                    <a:lumOff val="25000"/>
                  </a:schemeClr>
                </a:solidFill>
                <a:latin typeface="+mn-lt"/>
              </a:rPr>
              <a:t>under scrutiny</a:t>
            </a:r>
            <a:endParaRPr lang="en-GB" sz="4000" dirty="0" smtClean="0">
              <a:solidFill>
                <a:schemeClr val="tx1">
                  <a:lumMod val="75000"/>
                  <a:lumOff val="25000"/>
                </a:schemeClr>
              </a:solidFill>
              <a:latin typeface="+mn-lt"/>
            </a:endParaRPr>
          </a:p>
          <a:p>
            <a:pPr marL="457200" indent="-457200">
              <a:lnSpc>
                <a:spcPct val="100000"/>
              </a:lnSpc>
              <a:buFont typeface="Arial" panose="020B0604020202020204" pitchFamily="34" charset="0"/>
              <a:buChar char="•"/>
            </a:pPr>
            <a:r>
              <a:rPr lang="en-GB" sz="4000" dirty="0" smtClean="0">
                <a:solidFill>
                  <a:schemeClr val="tx1">
                    <a:lumMod val="75000"/>
                    <a:lumOff val="25000"/>
                  </a:schemeClr>
                </a:solidFill>
                <a:latin typeface="+mn-lt"/>
              </a:rPr>
              <a:t>Feel-good </a:t>
            </a:r>
            <a:r>
              <a:rPr lang="en-GB" sz="4000" dirty="0" smtClean="0">
                <a:solidFill>
                  <a:schemeClr val="tx1">
                    <a:lumMod val="75000"/>
                    <a:lumOff val="25000"/>
                  </a:schemeClr>
                </a:solidFill>
                <a:latin typeface="+mn-lt"/>
              </a:rPr>
              <a:t>factor for staff</a:t>
            </a:r>
          </a:p>
          <a:p>
            <a:pPr marL="457200" indent="-457200">
              <a:lnSpc>
                <a:spcPct val="100000"/>
              </a:lnSpc>
              <a:buFont typeface="Arial" panose="020B0604020202020204" pitchFamily="34" charset="0"/>
              <a:buChar char="•"/>
            </a:pPr>
            <a:r>
              <a:rPr lang="en-GB" sz="4000" dirty="0" smtClean="0">
                <a:solidFill>
                  <a:schemeClr val="tx1">
                    <a:lumMod val="75000"/>
                    <a:lumOff val="25000"/>
                  </a:schemeClr>
                </a:solidFill>
                <a:latin typeface="+mn-lt"/>
              </a:rPr>
              <a:t>Clear demonstration of responsible business practice</a:t>
            </a:r>
          </a:p>
          <a:p>
            <a:pPr marL="457200" indent="-457200">
              <a:lnSpc>
                <a:spcPct val="100000"/>
              </a:lnSpc>
              <a:buFont typeface="Arial" panose="020B0604020202020204" pitchFamily="34" charset="0"/>
              <a:buChar char="•"/>
            </a:pPr>
            <a:r>
              <a:rPr lang="en-GB" sz="4000" dirty="0" smtClean="0">
                <a:solidFill>
                  <a:schemeClr val="tx1">
                    <a:lumMod val="75000"/>
                    <a:lumOff val="25000"/>
                  </a:schemeClr>
                </a:solidFill>
                <a:latin typeface="+mn-lt"/>
              </a:rPr>
              <a:t>Quality and cost </a:t>
            </a:r>
          </a:p>
          <a:p>
            <a:pPr marL="457200" indent="-457200">
              <a:lnSpc>
                <a:spcPct val="100000"/>
              </a:lnSpc>
              <a:buFont typeface="Arial" panose="020B0604020202020204" pitchFamily="34" charset="0"/>
              <a:buChar char="•"/>
            </a:pPr>
            <a:r>
              <a:rPr lang="en-GB" sz="4000" dirty="0" smtClean="0">
                <a:solidFill>
                  <a:schemeClr val="tx1">
                    <a:lumMod val="75000"/>
                    <a:lumOff val="25000"/>
                  </a:schemeClr>
                </a:solidFill>
                <a:latin typeface="+mn-lt"/>
              </a:rPr>
              <a:t>Meeting the ever-increasing consumer demand</a:t>
            </a:r>
          </a:p>
          <a:p>
            <a:pPr marL="457200" indent="-457200">
              <a:lnSpc>
                <a:spcPct val="100000"/>
              </a:lnSpc>
              <a:buFont typeface="Arial" panose="020B0604020202020204" pitchFamily="34" charset="0"/>
              <a:buChar char="•"/>
            </a:pPr>
            <a:endParaRPr lang="en-US" sz="3200" dirty="0" smtClean="0">
              <a:solidFill>
                <a:schemeClr val="tx1">
                  <a:lumMod val="75000"/>
                  <a:lumOff val="25000"/>
                </a:schemeClr>
              </a:solidFill>
              <a:latin typeface="VeneerLowRes Two" panose="02000806000000000000" pitchFamily="2"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1940" y="5457875"/>
            <a:ext cx="4667214" cy="311059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1940" y="1698537"/>
            <a:ext cx="4644301" cy="3090380"/>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r="24079"/>
          <a:stretch/>
        </p:blipFill>
        <p:spPr>
          <a:xfrm>
            <a:off x="72257" y="0"/>
            <a:ext cx="12169352" cy="1620565"/>
          </a:xfrm>
          <a:prstGeom prst="rect">
            <a:avLst/>
          </a:prstGeom>
        </p:spPr>
      </p:pic>
    </p:spTree>
    <p:extLst>
      <p:ext uri="{BB962C8B-B14F-4D97-AF65-F5344CB8AC3E}">
        <p14:creationId xmlns:p14="http://schemas.microsoft.com/office/powerpoint/2010/main" val="13216460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11836" y="1628457"/>
            <a:ext cx="4148163" cy="3880540"/>
          </a:xfrm>
          <a:prstGeom prst="rect">
            <a:avLst/>
          </a:prstGeom>
        </p:spPr>
      </p:pic>
      <p:pic>
        <p:nvPicPr>
          <p:cNvPr id="1026" name="Picture 2" descr="http://www.fairtrade.org.uk/~/media/fairtradeuk/for%20business/documents/workplace%20of%20worldchangers%20documents/workplace%20of%20world%20changers%20identity.ash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265" y="3065037"/>
            <a:ext cx="7460320" cy="40881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1129" y="5725020"/>
            <a:ext cx="4280753" cy="321056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57" y="208131"/>
            <a:ext cx="13529267" cy="1412434"/>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pbs.twimg.com/media/CDCv9HMWgAAZKU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000" y="1876676"/>
            <a:ext cx="4464496" cy="33483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001" y="5436990"/>
            <a:ext cx="4464496" cy="3348372"/>
          </a:xfrm>
          <a:prstGeom prst="rect">
            <a:avLst/>
          </a:prstGeom>
        </p:spPr>
      </p:pic>
      <p:pic>
        <p:nvPicPr>
          <p:cNvPr id="2052" name="Picture 4" descr="http://www.fairtrade.org.uk/~/media/fairtradeuk/for%20business/images/npg%20image%202016.ashx?la=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6993" y="1852599"/>
            <a:ext cx="4896544" cy="69286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295" y="36612"/>
            <a:ext cx="13850530" cy="1604045"/>
          </a:xfrm>
          <a:prstGeom prst="rect">
            <a:avLst/>
          </a:prstGeom>
        </p:spPr>
      </p:pic>
    </p:spTree>
    <p:extLst>
      <p:ext uri="{BB962C8B-B14F-4D97-AF65-F5344CB8AC3E}">
        <p14:creationId xmlns:p14="http://schemas.microsoft.com/office/powerpoint/2010/main" val="11496559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52377" y="1723143"/>
            <a:ext cx="4927498" cy="3476852"/>
          </a:xfrm>
          <a:prstGeom prst="rect">
            <a:avLst/>
          </a:prstGeom>
        </p:spPr>
      </p:pic>
      <p:pic>
        <p:nvPicPr>
          <p:cNvPr id="4" name="Picture 3"/>
          <p:cNvPicPr>
            <a:picLocks noChangeAspect="1"/>
          </p:cNvPicPr>
          <p:nvPr/>
        </p:nvPicPr>
        <p:blipFill>
          <a:blip r:embed="rId4"/>
          <a:stretch>
            <a:fillRect/>
          </a:stretch>
        </p:blipFill>
        <p:spPr>
          <a:xfrm>
            <a:off x="7417073" y="1653321"/>
            <a:ext cx="5005543" cy="7093348"/>
          </a:xfrm>
          <a:prstGeom prst="rect">
            <a:avLst/>
          </a:prstGeom>
        </p:spPr>
      </p:pic>
      <p:pic>
        <p:nvPicPr>
          <p:cNvPr id="3076" name="Picture 4" descr="http://shop.fairtrade.org.uk/content/images/thumbs/0000425_window-sticker-fairtrade-tea-is-sold-here_47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000" y="5725021"/>
            <a:ext cx="2417318" cy="302164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hop.fairtrade.org.uk/content/images/thumbs/0000424_window-sticker-fairtrade-coffee-is-sold-here_47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8721" y="5733118"/>
            <a:ext cx="2410841" cy="30135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941" y="200608"/>
            <a:ext cx="10058400" cy="1255974"/>
          </a:xfrm>
          <a:prstGeom prst="rect">
            <a:avLst/>
          </a:prstGeom>
        </p:spPr>
      </p:pic>
    </p:spTree>
    <p:extLst>
      <p:ext uri="{BB962C8B-B14F-4D97-AF65-F5344CB8AC3E}">
        <p14:creationId xmlns:p14="http://schemas.microsoft.com/office/powerpoint/2010/main" val="15524307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duotone>
              <a:schemeClr val="accent1">
                <a:shade val="45000"/>
                <a:satMod val="135000"/>
              </a:schemeClr>
              <a:prstClr val="white"/>
            </a:duotone>
          </a:blip>
          <a:stretch>
            <a:fillRect/>
          </a:stretch>
        </p:blipFill>
        <p:spPr>
          <a:xfrm>
            <a:off x="9145265" y="3415323"/>
            <a:ext cx="3619450" cy="3619450"/>
          </a:xfrm>
          <a:prstGeom prst="rect">
            <a:avLst/>
          </a:prstGeom>
        </p:spPr>
      </p:pic>
      <p:sp>
        <p:nvSpPr>
          <p:cNvPr id="9" name="TextBox 8"/>
          <p:cNvSpPr txBox="1"/>
          <p:nvPr/>
        </p:nvSpPr>
        <p:spPr>
          <a:xfrm>
            <a:off x="2448521" y="2081058"/>
            <a:ext cx="8424936" cy="6740307"/>
          </a:xfrm>
          <a:prstGeom prst="rect">
            <a:avLst/>
          </a:prstGeom>
          <a:noFill/>
        </p:spPr>
        <p:txBody>
          <a:bodyPr wrap="square" rtlCol="0">
            <a:spAutoFit/>
          </a:bodyPr>
          <a:lstStyle/>
          <a:p>
            <a:pPr marL="514350" indent="-514350">
              <a:lnSpc>
                <a:spcPct val="150000"/>
              </a:lnSpc>
              <a:buAutoNum type="arabicPeriod"/>
            </a:pPr>
            <a:r>
              <a:rPr lang="en-GB" sz="4800" dirty="0" smtClean="0">
                <a:ea typeface="+mj-ea"/>
                <a:cs typeface="Veneer"/>
              </a:rPr>
              <a:t> Expand your Fairtrade product range</a:t>
            </a:r>
            <a:endParaRPr lang="en-GB" sz="3600" dirty="0"/>
          </a:p>
          <a:p>
            <a:pPr marL="514350" indent="-514350">
              <a:lnSpc>
                <a:spcPct val="150000"/>
              </a:lnSpc>
              <a:buFontTx/>
              <a:buAutoNum type="arabicPeriod"/>
            </a:pPr>
            <a:r>
              <a:rPr lang="en-GB" sz="4800" dirty="0" smtClean="0">
                <a:ea typeface="+mj-ea"/>
                <a:cs typeface="Veneer"/>
              </a:rPr>
              <a:t> Shout about your commitment </a:t>
            </a:r>
          </a:p>
          <a:p>
            <a:pPr marL="514350" indent="-514350">
              <a:lnSpc>
                <a:spcPct val="150000"/>
              </a:lnSpc>
              <a:buFontTx/>
              <a:buAutoNum type="arabicPeriod"/>
            </a:pPr>
            <a:r>
              <a:rPr lang="en-GB" sz="4800" dirty="0">
                <a:ea typeface="+mj-ea"/>
                <a:cs typeface="Veneer"/>
              </a:rPr>
              <a:t> </a:t>
            </a:r>
            <a:r>
              <a:rPr lang="en-GB" sz="4800" dirty="0" smtClean="0">
                <a:ea typeface="+mj-ea"/>
                <a:cs typeface="Veneer"/>
              </a:rPr>
              <a:t>Sign up to be a Workplace of World Changers</a:t>
            </a:r>
            <a:endParaRPr lang="en-GB" sz="3600" dirty="0"/>
          </a:p>
        </p:txBody>
      </p:sp>
      <p:sp>
        <p:nvSpPr>
          <p:cNvPr id="6" name="Rectangle 5"/>
          <p:cNvSpPr/>
          <p:nvPr/>
        </p:nvSpPr>
        <p:spPr>
          <a:xfrm>
            <a:off x="0" y="2340645"/>
            <a:ext cx="2088481" cy="612068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195" y="106401"/>
            <a:ext cx="8657070" cy="1444877"/>
          </a:xfrm>
          <a:prstGeom prst="rect">
            <a:avLst/>
          </a:prstGeom>
        </p:spPr>
      </p:pic>
    </p:spTree>
    <p:extLst>
      <p:ext uri="{BB962C8B-B14F-4D97-AF65-F5344CB8AC3E}">
        <p14:creationId xmlns:p14="http://schemas.microsoft.com/office/powerpoint/2010/main" val="8774926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3" descr="Kinois Lady Red.JPG"/>
          <p:cNvPicPr>
            <a:picLocks noGrp="1" noChangeAspect="1"/>
          </p:cNvPicPr>
          <p:nvPr>
            <p:ph type="pic" sz="quarter" idx="13"/>
          </p:nvPr>
        </p:nvPicPr>
        <p:blipFill>
          <a:blip r:embed="rId3" cstate="email"/>
          <a:srcRect/>
          <a:stretch>
            <a:fillRect/>
          </a:stretch>
        </p:blipFill>
        <p:spPr bwMode="auto">
          <a:prstGeom prst="rect">
            <a:avLst/>
          </a:prstGeom>
          <a:noFill/>
          <a:ln w="9525">
            <a:noFill/>
            <a:miter lim="800000"/>
            <a:headEnd/>
            <a:tailEnd/>
          </a:ln>
        </p:spPr>
      </p:pic>
      <p:sp>
        <p:nvSpPr>
          <p:cNvPr id="2" name="TextBox 1"/>
          <p:cNvSpPr txBox="1"/>
          <p:nvPr/>
        </p:nvSpPr>
        <p:spPr>
          <a:xfrm>
            <a:off x="432297" y="8293119"/>
            <a:ext cx="2375971" cy="892552"/>
          </a:xfrm>
          <a:prstGeom prst="rect">
            <a:avLst/>
          </a:prstGeom>
          <a:noFill/>
        </p:spPr>
        <p:txBody>
          <a:bodyPr wrap="none" rtlCol="0">
            <a:spAutoFit/>
          </a:bodyPr>
          <a:lstStyle/>
          <a:p>
            <a:r>
              <a:rPr lang="en-GB" dirty="0" smtClean="0"/>
              <a:t>Email</a:t>
            </a:r>
          </a:p>
          <a:p>
            <a:r>
              <a:rPr lang="en-GB" dirty="0" smtClean="0"/>
              <a:t>Phone number</a:t>
            </a:r>
            <a:endParaRPr lang="en-GB"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377" y="1757119"/>
            <a:ext cx="5553937" cy="2139881"/>
          </a:xfrm>
          <a:prstGeom prst="rect">
            <a:avLst/>
          </a:prstGeom>
        </p:spPr>
      </p:pic>
    </p:spTree>
    <p:extLst>
      <p:ext uri="{BB962C8B-B14F-4D97-AF65-F5344CB8AC3E}">
        <p14:creationId xmlns:p14="http://schemas.microsoft.com/office/powerpoint/2010/main" val="10844526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64344" y="1604328"/>
            <a:ext cx="3236177" cy="345500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908" y="5424806"/>
            <a:ext cx="3340608" cy="331012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8421" y="1601207"/>
            <a:ext cx="3294116" cy="384697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4670" y="3153382"/>
            <a:ext cx="3310509" cy="4071926"/>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58421" y="5454259"/>
            <a:ext cx="3468624" cy="3590544"/>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15585" y="6500848"/>
            <a:ext cx="1646353" cy="1158044"/>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3767" y="215296"/>
            <a:ext cx="13342406" cy="1261253"/>
          </a:xfrm>
          <a:prstGeom prst="rect">
            <a:avLst/>
          </a:prstGeom>
        </p:spPr>
      </p:pic>
    </p:spTree>
    <p:extLst>
      <p:ext uri="{BB962C8B-B14F-4D97-AF65-F5344CB8AC3E}">
        <p14:creationId xmlns:p14="http://schemas.microsoft.com/office/powerpoint/2010/main" val="8842060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808" y="2013227"/>
            <a:ext cx="3898386" cy="2815076"/>
          </a:xfrm>
          <a:prstGeom prst="rect">
            <a:avLst/>
          </a:prstGeom>
        </p:spPr>
      </p:pic>
      <p:pic>
        <p:nvPicPr>
          <p:cNvPr id="5" name="Content Placeholder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6207" y="2013229"/>
            <a:ext cx="3898384" cy="2815074"/>
          </a:xfrm>
          <a:prstGeom prst="rect">
            <a:avLst/>
          </a:prstGeom>
        </p:spPr>
      </p:pic>
      <p:pic>
        <p:nvPicPr>
          <p:cNvPr id="8" name="Content Placeholder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810" y="5292973"/>
            <a:ext cx="3898384" cy="2815074"/>
          </a:xfrm>
          <a:prstGeom prst="rect">
            <a:avLst/>
          </a:prstGeom>
        </p:spPr>
      </p:pic>
      <p:pic>
        <p:nvPicPr>
          <p:cNvPr id="9" name="Content Placeholder 2"/>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4694681" y="2013227"/>
            <a:ext cx="3898386" cy="2815076"/>
          </a:xfrm>
        </p:spPr>
      </p:pic>
      <p:pic>
        <p:nvPicPr>
          <p:cNvPr id="10" name="Content Placeholder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93067" y="5292855"/>
            <a:ext cx="3898384" cy="2815192"/>
          </a:xfrm>
          <a:prstGeom prst="rect">
            <a:avLst/>
          </a:prstGeom>
        </p:spPr>
      </p:pic>
      <p:pic>
        <p:nvPicPr>
          <p:cNvPr id="11" name="Content Placeholder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94683" y="5292855"/>
            <a:ext cx="3898384" cy="2815192"/>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257" y="252413"/>
            <a:ext cx="13038908" cy="1368152"/>
          </a:xfrm>
          <a:prstGeom prst="rect">
            <a:avLst/>
          </a:prstGeom>
        </p:spPr>
      </p:pic>
    </p:spTree>
    <p:extLst>
      <p:ext uri="{BB962C8B-B14F-4D97-AF65-F5344CB8AC3E}">
        <p14:creationId xmlns:p14="http://schemas.microsoft.com/office/powerpoint/2010/main" val="14944317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A6C2DDF6-B0EC-4A24-BA34-C2A4F1DC8882}" type="slidenum">
              <a:rPr lang="de-DE" smtClean="0"/>
              <a:pPr/>
              <a:t>4</a:t>
            </a:fld>
            <a:endParaRPr lang="de-DE"/>
          </a:p>
        </p:txBody>
      </p:sp>
      <p:sp>
        <p:nvSpPr>
          <p:cNvPr id="11" name="Inhaltsplatzhalter 10"/>
          <p:cNvSpPr>
            <a:spLocks noGrp="1"/>
          </p:cNvSpPr>
          <p:nvPr>
            <p:ph idx="1"/>
          </p:nvPr>
        </p:nvSpPr>
        <p:spPr>
          <a:xfrm>
            <a:off x="180368" y="1653298"/>
            <a:ext cx="8401020" cy="7865102"/>
          </a:xfrm>
        </p:spPr>
        <p:txBody>
          <a:bodyPr>
            <a:noAutofit/>
          </a:bodyPr>
          <a:lstStyle/>
          <a:p>
            <a:pPr marL="571500" indent="-571500">
              <a:lnSpc>
                <a:spcPct val="100000"/>
              </a:lnSpc>
              <a:buFont typeface="Arial" panose="020B0604020202020204" pitchFamily="34" charset="0"/>
              <a:buChar char="•"/>
            </a:pPr>
            <a:r>
              <a:rPr lang="en-GB" sz="3600" dirty="0" smtClean="0">
                <a:solidFill>
                  <a:schemeClr val="tx1">
                    <a:lumMod val="85000"/>
                    <a:lumOff val="15000"/>
                  </a:schemeClr>
                </a:solidFill>
                <a:latin typeface="+mn-lt"/>
              </a:rPr>
              <a:t>Unique independent certification mark</a:t>
            </a:r>
            <a:endParaRPr lang="en-GB" sz="3600" dirty="0">
              <a:solidFill>
                <a:schemeClr val="tx1">
                  <a:lumMod val="85000"/>
                  <a:lumOff val="15000"/>
                </a:schemeClr>
              </a:solidFill>
              <a:latin typeface="+mn-lt"/>
            </a:endParaRPr>
          </a:p>
          <a:p>
            <a:pPr marL="571500" indent="-571500">
              <a:lnSpc>
                <a:spcPct val="100000"/>
              </a:lnSpc>
              <a:buFont typeface="Arial" panose="020B0604020202020204" pitchFamily="34" charset="0"/>
              <a:buChar char="•"/>
            </a:pPr>
            <a:r>
              <a:rPr lang="en-GB" sz="3600" dirty="0" smtClean="0">
                <a:solidFill>
                  <a:schemeClr val="tx1">
                    <a:lumMod val="85000"/>
                    <a:lumOff val="15000"/>
                  </a:schemeClr>
                </a:solidFill>
                <a:latin typeface="+mn-lt"/>
              </a:rPr>
              <a:t>Fairtrade </a:t>
            </a:r>
            <a:r>
              <a:rPr lang="en-GB" sz="3600" dirty="0">
                <a:solidFill>
                  <a:schemeClr val="tx1">
                    <a:lumMod val="85000"/>
                    <a:lumOff val="15000"/>
                  </a:schemeClr>
                </a:solidFill>
                <a:latin typeface="+mn-lt"/>
              </a:rPr>
              <a:t>Minimum </a:t>
            </a:r>
            <a:r>
              <a:rPr lang="en-GB" sz="3600" dirty="0" smtClean="0">
                <a:solidFill>
                  <a:schemeClr val="tx1">
                    <a:lumMod val="85000"/>
                    <a:lumOff val="15000"/>
                  </a:schemeClr>
                </a:solidFill>
                <a:latin typeface="+mn-lt"/>
              </a:rPr>
              <a:t>Price</a:t>
            </a:r>
          </a:p>
          <a:p>
            <a:pPr marL="571500" indent="-571500">
              <a:lnSpc>
                <a:spcPct val="100000"/>
              </a:lnSpc>
              <a:buFont typeface="Arial" panose="020B0604020202020204" pitchFamily="34" charset="0"/>
              <a:buChar char="•"/>
            </a:pPr>
            <a:r>
              <a:rPr lang="en-GB" sz="3600" dirty="0" smtClean="0">
                <a:solidFill>
                  <a:schemeClr val="tx1">
                    <a:lumMod val="85000"/>
                    <a:lumOff val="15000"/>
                  </a:schemeClr>
                </a:solidFill>
                <a:latin typeface="+mn-lt"/>
              </a:rPr>
              <a:t>Additional </a:t>
            </a:r>
            <a:r>
              <a:rPr lang="en-GB" sz="3600" dirty="0">
                <a:solidFill>
                  <a:schemeClr val="tx1">
                    <a:lumMod val="85000"/>
                    <a:lumOff val="15000"/>
                  </a:schemeClr>
                </a:solidFill>
                <a:latin typeface="+mn-lt"/>
              </a:rPr>
              <a:t>Fairtrade Premium </a:t>
            </a:r>
          </a:p>
          <a:p>
            <a:pPr marL="571500" indent="-571500">
              <a:lnSpc>
                <a:spcPct val="100000"/>
              </a:lnSpc>
              <a:buFont typeface="Arial" panose="020B0604020202020204" pitchFamily="34" charset="0"/>
              <a:buChar char="•"/>
            </a:pPr>
            <a:r>
              <a:rPr lang="en-GB" sz="3600" dirty="0">
                <a:solidFill>
                  <a:schemeClr val="tx1">
                    <a:lumMod val="85000"/>
                    <a:lumOff val="15000"/>
                  </a:schemeClr>
                </a:solidFill>
                <a:latin typeface="+mn-lt"/>
              </a:rPr>
              <a:t>D</a:t>
            </a:r>
            <a:r>
              <a:rPr lang="en-GB" sz="3600" dirty="0" smtClean="0">
                <a:solidFill>
                  <a:schemeClr val="tx1">
                    <a:lumMod val="85000"/>
                    <a:lumOff val="15000"/>
                  </a:schemeClr>
                </a:solidFill>
                <a:latin typeface="+mn-lt"/>
              </a:rPr>
              <a:t>ecent </a:t>
            </a:r>
            <a:r>
              <a:rPr lang="en-GB" sz="3600" dirty="0" smtClean="0">
                <a:solidFill>
                  <a:schemeClr val="tx1">
                    <a:lumMod val="85000"/>
                    <a:lumOff val="15000"/>
                  </a:schemeClr>
                </a:solidFill>
                <a:latin typeface="+mn-lt"/>
              </a:rPr>
              <a:t>working conditions and fair terms of trade</a:t>
            </a:r>
            <a:endParaRPr lang="en-GB" sz="3600" dirty="0">
              <a:solidFill>
                <a:schemeClr val="tx1">
                  <a:lumMod val="85000"/>
                  <a:lumOff val="15000"/>
                </a:schemeClr>
              </a:solidFill>
              <a:latin typeface="+mn-lt"/>
            </a:endParaRPr>
          </a:p>
          <a:p>
            <a:pPr marL="571500" indent="-571500">
              <a:lnSpc>
                <a:spcPct val="100000"/>
              </a:lnSpc>
              <a:buFont typeface="Arial" panose="020B0604020202020204" pitchFamily="34" charset="0"/>
              <a:buChar char="•"/>
            </a:pPr>
            <a:r>
              <a:rPr lang="en-GB" sz="3600" dirty="0" smtClean="0">
                <a:solidFill>
                  <a:schemeClr val="tx1">
                    <a:lumMod val="85000"/>
                    <a:lumOff val="15000"/>
                  </a:schemeClr>
                </a:solidFill>
                <a:latin typeface="+mn-lt"/>
              </a:rPr>
              <a:t>Supporting the development of thriving farming and worker communities </a:t>
            </a:r>
          </a:p>
          <a:p>
            <a:pPr marL="571500" indent="-571500">
              <a:lnSpc>
                <a:spcPct val="100000"/>
              </a:lnSpc>
              <a:buFont typeface="Arial" panose="020B0604020202020204" pitchFamily="34" charset="0"/>
              <a:buChar char="•"/>
            </a:pPr>
            <a:r>
              <a:rPr lang="en-GB" sz="3600" dirty="0" smtClean="0">
                <a:solidFill>
                  <a:schemeClr val="tx1">
                    <a:lumMod val="85000"/>
                    <a:lumOff val="15000"/>
                  </a:schemeClr>
                </a:solidFill>
                <a:latin typeface="+mn-lt"/>
              </a:rPr>
              <a:t>Empowering farmers through trade rather than aid</a:t>
            </a:r>
            <a:endParaRPr lang="de-DE" sz="2400" dirty="0">
              <a:latin typeface="+mn-lt"/>
            </a:endParaRPr>
          </a:p>
        </p:txBody>
      </p:sp>
      <p:pic>
        <p:nvPicPr>
          <p:cNvPr id="1028" name="Picture 4" descr="Albeiro Alfonso 'Foncho' Cantillo Rui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1388" y="6765899"/>
            <a:ext cx="4185334" cy="279022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0"/>
            <a:ext cx="12961938" cy="1439999"/>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1568" y="5031574"/>
            <a:ext cx="1544278" cy="1575687"/>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4373" t="5893" r="3698"/>
          <a:stretch/>
        </p:blipFill>
        <p:spPr>
          <a:xfrm>
            <a:off x="8662265" y="1653297"/>
            <a:ext cx="4104456" cy="3151214"/>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57" y="125714"/>
            <a:ext cx="7039729" cy="1566859"/>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p:cNvSpPr>
            <a:spLocks noGrp="1"/>
          </p:cNvSpPr>
          <p:nvPr>
            <p:ph idx="1"/>
          </p:nvPr>
        </p:nvSpPr>
        <p:spPr>
          <a:xfrm>
            <a:off x="504305" y="2119278"/>
            <a:ext cx="6264696" cy="6414055"/>
          </a:xfrm>
        </p:spPr>
        <p:txBody>
          <a:bodyPr>
            <a:noAutofit/>
          </a:bodyPr>
          <a:lstStyle/>
          <a:p>
            <a:pPr marL="457200" indent="-457200">
              <a:lnSpc>
                <a:spcPct val="100000"/>
              </a:lnSpc>
              <a:buFont typeface="Arial" panose="020B0604020202020204" pitchFamily="34" charset="0"/>
              <a:buChar char="•"/>
            </a:pPr>
            <a:r>
              <a:rPr lang="en-US" sz="4400" dirty="0" smtClean="0">
                <a:solidFill>
                  <a:schemeClr val="tx1">
                    <a:lumMod val="75000"/>
                    <a:lumOff val="25000"/>
                  </a:schemeClr>
                </a:solidFill>
                <a:latin typeface="+mn-lt"/>
              </a:rPr>
              <a:t>Grassroots movement</a:t>
            </a:r>
          </a:p>
          <a:p>
            <a:pPr marL="457200" indent="-457200">
              <a:lnSpc>
                <a:spcPct val="100000"/>
              </a:lnSpc>
              <a:buFont typeface="Arial" panose="020B0604020202020204" pitchFamily="34" charset="0"/>
              <a:buChar char="•"/>
            </a:pPr>
            <a:r>
              <a:rPr lang="en-US" sz="4400" dirty="0" smtClean="0">
                <a:solidFill>
                  <a:schemeClr val="tx1">
                    <a:lumMod val="75000"/>
                    <a:lumOff val="25000"/>
                  </a:schemeClr>
                </a:solidFill>
                <a:latin typeface="+mn-lt"/>
              </a:rPr>
              <a:t>Trust and </a:t>
            </a:r>
            <a:r>
              <a:rPr lang="en-US" sz="4400" dirty="0" smtClean="0">
                <a:solidFill>
                  <a:schemeClr val="tx1">
                    <a:lumMod val="75000"/>
                    <a:lumOff val="25000"/>
                  </a:schemeClr>
                </a:solidFill>
                <a:latin typeface="+mn-lt"/>
              </a:rPr>
              <a:t>awareness</a:t>
            </a:r>
            <a:endParaRPr lang="en-US" sz="4400" dirty="0" smtClean="0">
              <a:solidFill>
                <a:schemeClr val="tx1">
                  <a:lumMod val="75000"/>
                  <a:lumOff val="25000"/>
                </a:schemeClr>
              </a:solidFill>
              <a:latin typeface="+mn-lt"/>
            </a:endParaRPr>
          </a:p>
          <a:p>
            <a:pPr marL="457200" indent="-457200">
              <a:lnSpc>
                <a:spcPct val="100000"/>
              </a:lnSpc>
              <a:buFont typeface="Arial" panose="020B0604020202020204" pitchFamily="34" charset="0"/>
              <a:buChar char="•"/>
            </a:pPr>
            <a:r>
              <a:rPr lang="en-US" sz="4400" dirty="0" smtClean="0">
                <a:solidFill>
                  <a:schemeClr val="tx1">
                    <a:lumMod val="75000"/>
                    <a:lumOff val="25000"/>
                  </a:schemeClr>
                </a:solidFill>
                <a:latin typeface="+mn-lt"/>
              </a:rPr>
              <a:t>50% </a:t>
            </a:r>
            <a:r>
              <a:rPr lang="en-US" sz="4400" dirty="0" smtClean="0">
                <a:solidFill>
                  <a:schemeClr val="tx1">
                    <a:lumMod val="75000"/>
                    <a:lumOff val="25000"/>
                  </a:schemeClr>
                </a:solidFill>
                <a:latin typeface="+mn-lt"/>
              </a:rPr>
              <a:t>producer owned</a:t>
            </a:r>
            <a:endParaRPr lang="en-US" sz="4400" dirty="0" smtClean="0">
              <a:solidFill>
                <a:schemeClr val="tx1">
                  <a:lumMod val="75000"/>
                  <a:lumOff val="25000"/>
                </a:schemeClr>
              </a:solidFill>
              <a:latin typeface="+mn-lt"/>
            </a:endParaRPr>
          </a:p>
          <a:p>
            <a:pPr marL="457200" indent="-457200">
              <a:lnSpc>
                <a:spcPct val="100000"/>
              </a:lnSpc>
              <a:buFont typeface="Arial" panose="020B0604020202020204" pitchFamily="34" charset="0"/>
              <a:buChar char="•"/>
            </a:pPr>
            <a:r>
              <a:rPr lang="en-US" sz="4400" dirty="0" smtClean="0">
                <a:solidFill>
                  <a:schemeClr val="tx1">
                    <a:lumMod val="75000"/>
                    <a:lumOff val="25000"/>
                  </a:schemeClr>
                </a:solidFill>
                <a:latin typeface="+mn-lt"/>
              </a:rPr>
              <a:t>Assistance to </a:t>
            </a:r>
            <a:r>
              <a:rPr lang="en-US" sz="4400" dirty="0" smtClean="0">
                <a:solidFill>
                  <a:schemeClr val="tx1">
                    <a:lumMod val="75000"/>
                    <a:lumOff val="25000"/>
                  </a:schemeClr>
                </a:solidFill>
                <a:latin typeface="+mn-lt"/>
              </a:rPr>
              <a:t>farmers</a:t>
            </a:r>
            <a:endParaRPr lang="en-US" sz="4400" dirty="0" smtClean="0">
              <a:solidFill>
                <a:schemeClr val="tx1">
                  <a:lumMod val="75000"/>
                  <a:lumOff val="25000"/>
                </a:schemeClr>
              </a:solidFill>
              <a:latin typeface="+mn-lt"/>
            </a:endParaRPr>
          </a:p>
          <a:p>
            <a:pPr marL="457200" indent="-457200">
              <a:lnSpc>
                <a:spcPct val="100000"/>
              </a:lnSpc>
              <a:buFont typeface="Arial" panose="020B0604020202020204" pitchFamily="34" charset="0"/>
              <a:buChar char="•"/>
            </a:pPr>
            <a:r>
              <a:rPr lang="en-US" sz="4400" dirty="0" smtClean="0">
                <a:solidFill>
                  <a:schemeClr val="tx1">
                    <a:lumMod val="75000"/>
                    <a:lumOff val="25000"/>
                  </a:schemeClr>
                </a:solidFill>
                <a:latin typeface="+mn-lt"/>
              </a:rPr>
              <a:t>Availability</a:t>
            </a:r>
            <a:endParaRPr lang="en-GB" sz="2400" dirty="0" smtClean="0">
              <a:solidFill>
                <a:schemeClr val="tx1">
                  <a:lumMod val="75000"/>
                  <a:lumOff val="25000"/>
                </a:schemeClr>
              </a:solidFill>
              <a:latin typeface="+mn-lt"/>
            </a:endParaRPr>
          </a:p>
        </p:txBody>
      </p:sp>
      <p:pic>
        <p:nvPicPr>
          <p:cNvPr id="2052" name="Picture 4" descr="Basic services"/>
          <p:cNvPicPr>
            <a:picLocks noChangeAspect="1" noChangeArrowheads="1"/>
          </p:cNvPicPr>
          <p:nvPr/>
        </p:nvPicPr>
        <p:blipFill rotWithShape="1">
          <a:blip r:embed="rId3">
            <a:extLst>
              <a:ext uri="{28A0092B-C50C-407E-A947-70E740481C1C}">
                <a14:useLocalDpi xmlns:a14="http://schemas.microsoft.com/office/drawing/2010/main" val="0"/>
              </a:ext>
            </a:extLst>
          </a:blip>
          <a:srcRect t="5305" b="6272"/>
          <a:stretch/>
        </p:blipFill>
        <p:spPr bwMode="auto">
          <a:xfrm>
            <a:off x="7201268" y="5220965"/>
            <a:ext cx="5532821" cy="36004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5445"/>
          <a:stretch/>
        </p:blipFill>
        <p:spPr>
          <a:xfrm>
            <a:off x="7201268" y="1593159"/>
            <a:ext cx="5541361" cy="348379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59" y="72008"/>
            <a:ext cx="14523655" cy="1620565"/>
          </a:xfrm>
          <a:prstGeom prst="rect">
            <a:avLst/>
          </a:prstGeom>
        </p:spPr>
      </p:pic>
    </p:spTree>
    <p:extLst>
      <p:ext uri="{BB962C8B-B14F-4D97-AF65-F5344CB8AC3E}">
        <p14:creationId xmlns:p14="http://schemas.microsoft.com/office/powerpoint/2010/main" val="42415744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p:cNvSpPr>
            <a:spLocks noGrp="1"/>
          </p:cNvSpPr>
          <p:nvPr>
            <p:ph idx="1"/>
          </p:nvPr>
        </p:nvSpPr>
        <p:spPr>
          <a:xfrm>
            <a:off x="144265" y="2255493"/>
            <a:ext cx="8496944" cy="6493863"/>
          </a:xfrm>
        </p:spPr>
        <p:txBody>
          <a:bodyPr>
            <a:noAutofit/>
          </a:bodyPr>
          <a:lstStyle/>
          <a:p>
            <a:pPr marL="457200" indent="-457200">
              <a:lnSpc>
                <a:spcPct val="150000"/>
              </a:lnSpc>
              <a:spcAft>
                <a:spcPts val="1200"/>
              </a:spcAft>
              <a:buFont typeface="Arial" panose="020B0604020202020204" pitchFamily="34" charset="0"/>
              <a:buChar char="•"/>
            </a:pPr>
            <a:r>
              <a:rPr lang="en-US" sz="4400" dirty="0" smtClean="0">
                <a:solidFill>
                  <a:schemeClr val="tx1">
                    <a:lumMod val="75000"/>
                    <a:lumOff val="25000"/>
                  </a:schemeClr>
                </a:solidFill>
                <a:latin typeface="+mn-lt"/>
              </a:rPr>
              <a:t>Improving standards of living</a:t>
            </a:r>
          </a:p>
          <a:p>
            <a:pPr marL="457200" indent="-457200">
              <a:lnSpc>
                <a:spcPct val="150000"/>
              </a:lnSpc>
              <a:spcAft>
                <a:spcPts val="1200"/>
              </a:spcAft>
              <a:buFont typeface="Arial" panose="020B0604020202020204" pitchFamily="34" charset="0"/>
              <a:buChar char="•"/>
            </a:pPr>
            <a:r>
              <a:rPr lang="en-GB" sz="4400" dirty="0">
                <a:solidFill>
                  <a:schemeClr val="tx1">
                    <a:lumMod val="75000"/>
                    <a:lumOff val="25000"/>
                  </a:schemeClr>
                </a:solidFill>
                <a:latin typeface="+mn-lt"/>
              </a:rPr>
              <a:t>Protecting the environment</a:t>
            </a:r>
          </a:p>
          <a:p>
            <a:pPr marL="457200" indent="-457200">
              <a:lnSpc>
                <a:spcPct val="150000"/>
              </a:lnSpc>
              <a:spcAft>
                <a:spcPts val="1200"/>
              </a:spcAft>
              <a:buFont typeface="Arial" panose="020B0604020202020204" pitchFamily="34" charset="0"/>
              <a:buChar char="•"/>
            </a:pPr>
            <a:r>
              <a:rPr lang="en-US" sz="4400" dirty="0">
                <a:solidFill>
                  <a:schemeClr val="tx1">
                    <a:lumMod val="75000"/>
                    <a:lumOff val="25000"/>
                  </a:schemeClr>
                </a:solidFill>
                <a:latin typeface="+mn-lt"/>
              </a:rPr>
              <a:t>Building stronger organisations</a:t>
            </a:r>
            <a:endParaRPr lang="en-GB" sz="4400" dirty="0">
              <a:solidFill>
                <a:schemeClr val="tx1">
                  <a:lumMod val="75000"/>
                  <a:lumOff val="25000"/>
                </a:schemeClr>
              </a:solidFill>
              <a:latin typeface="+mn-lt"/>
            </a:endParaRPr>
          </a:p>
          <a:p>
            <a:pPr marL="457200" indent="-457200">
              <a:lnSpc>
                <a:spcPct val="150000"/>
              </a:lnSpc>
              <a:spcAft>
                <a:spcPts val="1200"/>
              </a:spcAft>
              <a:buFont typeface="Arial" panose="020B0604020202020204" pitchFamily="34" charset="0"/>
              <a:buChar char="•"/>
            </a:pPr>
            <a:r>
              <a:rPr lang="en-US" sz="4400" dirty="0" smtClean="0">
                <a:solidFill>
                  <a:schemeClr val="tx1">
                    <a:lumMod val="75000"/>
                    <a:lumOff val="25000"/>
                  </a:schemeClr>
                </a:solidFill>
                <a:latin typeface="+mn-lt"/>
              </a:rPr>
              <a:t>Improving </a:t>
            </a:r>
            <a:r>
              <a:rPr lang="en-US" sz="4400" dirty="0" smtClean="0">
                <a:solidFill>
                  <a:schemeClr val="tx1">
                    <a:lumMod val="75000"/>
                    <a:lumOff val="25000"/>
                  </a:schemeClr>
                </a:solidFill>
                <a:latin typeface="+mn-lt"/>
              </a:rPr>
              <a:t>productivity and </a:t>
            </a:r>
            <a:r>
              <a:rPr lang="en-US" sz="4400" dirty="0" smtClean="0">
                <a:solidFill>
                  <a:schemeClr val="tx1">
                    <a:lumMod val="75000"/>
                    <a:lumOff val="25000"/>
                  </a:schemeClr>
                </a:solidFill>
                <a:latin typeface="+mn-lt"/>
              </a:rPr>
              <a:t>quality</a:t>
            </a:r>
          </a:p>
          <a:p>
            <a:pPr marL="457200" indent="-457200">
              <a:lnSpc>
                <a:spcPct val="100000"/>
              </a:lnSpc>
              <a:buFont typeface="Arial" panose="020B0604020202020204" pitchFamily="34" charset="0"/>
              <a:buChar char="•"/>
            </a:pPr>
            <a:endParaRPr lang="en-US" sz="2800" dirty="0" smtClean="0">
              <a:solidFill>
                <a:schemeClr val="tx1">
                  <a:lumMod val="75000"/>
                  <a:lumOff val="25000"/>
                </a:schemeClr>
              </a:solidFill>
              <a:latin typeface="VeneerLowRes Two" panose="02000806000000000000" pitchFamily="2" charset="0"/>
            </a:endParaRPr>
          </a:p>
        </p:txBody>
      </p:sp>
      <p:pic>
        <p:nvPicPr>
          <p:cNvPr id="5" name="Picture 4"/>
          <p:cNvPicPr>
            <a:picLocks noChangeAspect="1"/>
          </p:cNvPicPr>
          <p:nvPr/>
        </p:nvPicPr>
        <p:blipFill rotWithShape="1">
          <a:blip r:embed="rId3"/>
          <a:srcRect l="3765" r="-1"/>
          <a:stretch/>
        </p:blipFill>
        <p:spPr>
          <a:xfrm>
            <a:off x="8198033" y="1669937"/>
            <a:ext cx="4591543" cy="3190988"/>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5039" r="26391" b="29165"/>
          <a:stretch/>
        </p:blipFill>
        <p:spPr>
          <a:xfrm>
            <a:off x="7770227" y="5508997"/>
            <a:ext cx="5019348" cy="345638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59" y="0"/>
            <a:ext cx="14405868" cy="1607422"/>
          </a:xfrm>
          <a:prstGeom prst="rect">
            <a:avLst/>
          </a:prstGeom>
        </p:spPr>
      </p:pic>
    </p:spTree>
    <p:extLst>
      <p:ext uri="{BB962C8B-B14F-4D97-AF65-F5344CB8AC3E}">
        <p14:creationId xmlns:p14="http://schemas.microsoft.com/office/powerpoint/2010/main" val="14997490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2em5C5pJtw"/>
          <p:cNvPicPr>
            <a:picLocks noRot="1" noChangeAspect="1"/>
          </p:cNvPicPr>
          <p:nvPr>
            <a:videoFile r:link="rId1"/>
          </p:nvPr>
        </p:nvPicPr>
        <p:blipFill>
          <a:blip r:embed="rId4"/>
          <a:stretch>
            <a:fillRect/>
          </a:stretch>
        </p:blipFill>
        <p:spPr>
          <a:xfrm>
            <a:off x="886390" y="1908597"/>
            <a:ext cx="11355219" cy="638731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59" y="0"/>
            <a:ext cx="14405868" cy="1607422"/>
          </a:xfrm>
          <a:prstGeom prst="rect">
            <a:avLst/>
          </a:prstGeom>
        </p:spPr>
      </p:pic>
    </p:spTree>
    <p:extLst>
      <p:ext uri="{BB962C8B-B14F-4D97-AF65-F5344CB8AC3E}">
        <p14:creationId xmlns:p14="http://schemas.microsoft.com/office/powerpoint/2010/main" val="14056453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6273" y="1764581"/>
            <a:ext cx="7083991" cy="7171194"/>
          </a:xfrm>
          <a:prstGeom prst="rect">
            <a:avLst/>
          </a:prstGeom>
          <a:noFill/>
        </p:spPr>
        <p:txBody>
          <a:bodyPr wrap="none" rtlCol="0">
            <a:spAutoFit/>
          </a:bodyPr>
          <a:lstStyle/>
          <a:p>
            <a:r>
              <a:rPr lang="en-GB" sz="3600" dirty="0" smtClean="0"/>
              <a:t>Asprocafé, coffee </a:t>
            </a:r>
            <a:r>
              <a:rPr lang="en-GB" sz="3600" dirty="0" smtClean="0"/>
              <a:t>cooperative</a:t>
            </a:r>
            <a:br>
              <a:rPr lang="en-GB" sz="3600" dirty="0" smtClean="0"/>
            </a:br>
            <a:r>
              <a:rPr lang="en-GB" sz="3600" dirty="0" smtClean="0"/>
              <a:t>Colombia</a:t>
            </a:r>
            <a:endParaRPr lang="en-GB" sz="3600" dirty="0" smtClean="0"/>
          </a:p>
          <a:p>
            <a:endParaRPr lang="en-GB" sz="3600" dirty="0" smtClean="0"/>
          </a:p>
          <a:p>
            <a:r>
              <a:rPr lang="en-GB" sz="3600" dirty="0" smtClean="0"/>
              <a:t>The Fairtrade </a:t>
            </a:r>
            <a:r>
              <a:rPr lang="en-GB" sz="3600" dirty="0" smtClean="0"/>
              <a:t>Premium </a:t>
            </a:r>
            <a:r>
              <a:rPr lang="en-GB" sz="3600" dirty="0" smtClean="0"/>
              <a:t>has been </a:t>
            </a:r>
          </a:p>
          <a:p>
            <a:r>
              <a:rPr lang="en-GB" sz="3600" dirty="0" smtClean="0"/>
              <a:t>invested in:</a:t>
            </a:r>
          </a:p>
          <a:p>
            <a:endParaRPr lang="en-GB" sz="1200" dirty="0"/>
          </a:p>
          <a:p>
            <a:pPr marL="457200" indent="-457200">
              <a:spcAft>
                <a:spcPts val="600"/>
              </a:spcAft>
              <a:buFont typeface="Arial" panose="020B0604020202020204" pitchFamily="34" charset="0"/>
              <a:buChar char="•"/>
            </a:pPr>
            <a:r>
              <a:rPr lang="en-GB" sz="3400" dirty="0" smtClean="0"/>
              <a:t>Water</a:t>
            </a:r>
          </a:p>
          <a:p>
            <a:pPr marL="457200" indent="-457200">
              <a:spcAft>
                <a:spcPts val="600"/>
              </a:spcAft>
              <a:buFont typeface="Arial" panose="020B0604020202020204" pitchFamily="34" charset="0"/>
              <a:buChar char="•"/>
            </a:pPr>
            <a:r>
              <a:rPr lang="en-GB" sz="3400" dirty="0" smtClean="0"/>
              <a:t>Women’s empowerment</a:t>
            </a:r>
          </a:p>
          <a:p>
            <a:pPr marL="457200" indent="-457200">
              <a:spcAft>
                <a:spcPts val="600"/>
              </a:spcAft>
              <a:buFont typeface="Arial" panose="020B0604020202020204" pitchFamily="34" charset="0"/>
              <a:buChar char="•"/>
            </a:pPr>
            <a:r>
              <a:rPr lang="en-GB" sz="3400" dirty="0" smtClean="0"/>
              <a:t>Coffee infrastructure</a:t>
            </a:r>
          </a:p>
          <a:p>
            <a:pPr marL="457200" indent="-457200">
              <a:spcAft>
                <a:spcPts val="600"/>
              </a:spcAft>
              <a:buFont typeface="Arial" panose="020B0604020202020204" pitchFamily="34" charset="0"/>
              <a:buChar char="•"/>
            </a:pPr>
            <a:r>
              <a:rPr lang="en-GB" sz="3400" dirty="0" smtClean="0"/>
              <a:t>Local infrastructure</a:t>
            </a:r>
          </a:p>
          <a:p>
            <a:pPr marL="457200" indent="-457200">
              <a:spcAft>
                <a:spcPts val="600"/>
              </a:spcAft>
              <a:buFont typeface="Arial" panose="020B0604020202020204" pitchFamily="34" charset="0"/>
              <a:buChar char="•"/>
            </a:pPr>
            <a:r>
              <a:rPr lang="en-GB" sz="3400" dirty="0" smtClean="0"/>
              <a:t>Health</a:t>
            </a:r>
          </a:p>
          <a:p>
            <a:pPr marL="457200" indent="-457200">
              <a:spcAft>
                <a:spcPts val="600"/>
              </a:spcAft>
              <a:buFont typeface="Arial" panose="020B0604020202020204" pitchFamily="34" charset="0"/>
              <a:buChar char="•"/>
            </a:pPr>
            <a:r>
              <a:rPr lang="en-GB" sz="3400" dirty="0" smtClean="0"/>
              <a:t>Education</a:t>
            </a:r>
          </a:p>
          <a:p>
            <a:pPr marL="457200" indent="-457200">
              <a:spcAft>
                <a:spcPts val="600"/>
              </a:spcAft>
              <a:buFont typeface="Arial" panose="020B0604020202020204" pitchFamily="34" charset="0"/>
              <a:buChar char="•"/>
            </a:pPr>
            <a:r>
              <a:rPr lang="en-GB" sz="3400" dirty="0" smtClean="0"/>
              <a:t>Economic credit</a:t>
            </a:r>
            <a:endParaRPr lang="en-GB" sz="34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9081" y="5316976"/>
            <a:ext cx="5148572" cy="343238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9081" y="1692573"/>
            <a:ext cx="5148572" cy="3432381"/>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r="24079"/>
          <a:stretch/>
        </p:blipFill>
        <p:spPr>
          <a:xfrm>
            <a:off x="72257" y="0"/>
            <a:ext cx="12169352" cy="1620565"/>
          </a:xfrm>
          <a:prstGeom prst="rect">
            <a:avLst/>
          </a:prstGeom>
        </p:spPr>
      </p:pic>
    </p:spTree>
    <p:extLst>
      <p:ext uri="{BB962C8B-B14F-4D97-AF65-F5344CB8AC3E}">
        <p14:creationId xmlns:p14="http://schemas.microsoft.com/office/powerpoint/2010/main" val="31082579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6273" y="1764581"/>
            <a:ext cx="7200800" cy="7355860"/>
          </a:xfrm>
          <a:prstGeom prst="rect">
            <a:avLst/>
          </a:prstGeom>
          <a:noFill/>
        </p:spPr>
        <p:txBody>
          <a:bodyPr wrap="square" rtlCol="0">
            <a:spAutoFit/>
          </a:bodyPr>
          <a:lstStyle/>
          <a:p>
            <a:r>
              <a:rPr lang="en-GB" sz="3600" dirty="0" smtClean="0"/>
              <a:t>Luz </a:t>
            </a:r>
            <a:r>
              <a:rPr lang="en-GB" sz="3600" dirty="0" smtClean="0"/>
              <a:t>Marina, Certification </a:t>
            </a:r>
            <a:r>
              <a:rPr lang="en-GB" sz="3600" dirty="0"/>
              <a:t>M</a:t>
            </a:r>
            <a:r>
              <a:rPr lang="en-GB" sz="3600" dirty="0" smtClean="0"/>
              <a:t>anager</a:t>
            </a:r>
            <a:endParaRPr lang="en-GB" sz="3600" dirty="0" smtClean="0"/>
          </a:p>
          <a:p>
            <a:endParaRPr lang="en-GB" sz="3600" dirty="0"/>
          </a:p>
          <a:p>
            <a:r>
              <a:rPr lang="en-GB" sz="3600" dirty="0" smtClean="0"/>
              <a:t>Asprocafé, coffee </a:t>
            </a:r>
            <a:r>
              <a:rPr lang="en-GB" sz="3600" dirty="0" smtClean="0"/>
              <a:t>cooperative</a:t>
            </a:r>
          </a:p>
          <a:p>
            <a:r>
              <a:rPr lang="en-GB" sz="3600" dirty="0" smtClean="0"/>
              <a:t>Colombia</a:t>
            </a:r>
            <a:endParaRPr lang="en-GB" sz="3600" dirty="0" smtClean="0"/>
          </a:p>
          <a:p>
            <a:endParaRPr lang="en-GB" sz="3600" dirty="0">
              <a:latin typeface="VeneerLowRes Two" panose="02000806000000000000" pitchFamily="2" charset="0"/>
            </a:endParaRPr>
          </a:p>
          <a:p>
            <a:pPr algn="ctr"/>
            <a:r>
              <a:rPr lang="en-GB" sz="3200" dirty="0"/>
              <a:t>‘For me, Fairtrade is an opportunity to make dreams come true and improve living conditions for all the people involved in the production of coffee. Thanks to Fairtrade I was able to study and work for the wellbeing of my family and the small producers from my region</a:t>
            </a:r>
            <a:r>
              <a:rPr lang="en-GB" sz="3200" dirty="0" smtClean="0"/>
              <a:t>.’</a:t>
            </a:r>
            <a:endParaRPr lang="en-GB" sz="3200" dirty="0" smtClean="0">
              <a:latin typeface="VeneerLowRes Two" panose="02000806000000000000" pitchFamily="2" charset="0"/>
            </a:endParaRPr>
          </a:p>
          <a:p>
            <a:endParaRPr lang="en-GB" sz="3600" dirty="0" smtClean="0">
              <a:latin typeface="VeneerLowRes Two" panose="02000806000000000000" pitchFamily="2" charset="0"/>
            </a:endParaRPr>
          </a:p>
        </p:txBody>
      </p:sp>
      <p:pic>
        <p:nvPicPr>
          <p:cNvPr id="1026" name="Picture 2" descr="Luz Marin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5105" y="1764581"/>
            <a:ext cx="4586064" cy="670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24079"/>
          <a:stretch/>
        </p:blipFill>
        <p:spPr>
          <a:xfrm>
            <a:off x="72257" y="0"/>
            <a:ext cx="12169352" cy="1620565"/>
          </a:xfrm>
          <a:prstGeom prst="rect">
            <a:avLst/>
          </a:prstGeom>
        </p:spPr>
      </p:pic>
    </p:spTree>
    <p:extLst>
      <p:ext uri="{BB962C8B-B14F-4D97-AF65-F5344CB8AC3E}">
        <p14:creationId xmlns:p14="http://schemas.microsoft.com/office/powerpoint/2010/main" val="715198574"/>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Fairtrade">
      <a:dk1>
        <a:sysClr val="windowText" lastClr="000000"/>
      </a:dk1>
      <a:lt1>
        <a:sysClr val="window" lastClr="FFFFFF"/>
      </a:lt1>
      <a:dk2>
        <a:srgbClr val="FFFFFF"/>
      </a:dk2>
      <a:lt2>
        <a:srgbClr val="FFFFFF"/>
      </a:lt2>
      <a:accent1>
        <a:srgbClr val="00B9E4"/>
      </a:accent1>
      <a:accent2>
        <a:srgbClr val="BED600"/>
      </a:accent2>
      <a:accent3>
        <a:srgbClr val="5A5B5C"/>
      </a:accent3>
      <a:accent4>
        <a:srgbClr val="FFA02F"/>
      </a:accent4>
      <a:accent5>
        <a:srgbClr val="E0119D"/>
      </a:accent5>
      <a:accent6>
        <a:srgbClr val="E00034"/>
      </a:accent6>
      <a:hlink>
        <a:srgbClr val="000000"/>
      </a:hlink>
      <a:folHlink>
        <a:srgbClr val="00000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175">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923</TotalTime>
  <Words>2346</Words>
  <Application>Microsoft Office PowerPoint</Application>
  <PresentationFormat>Custom</PresentationFormat>
  <Paragraphs>178</Paragraphs>
  <Slides>15</Slides>
  <Notes>15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ＭＳ Ｐゴシック</vt:lpstr>
      <vt:lpstr>Arial</vt:lpstr>
      <vt:lpstr>Calibri</vt:lpstr>
      <vt:lpstr>Veneer</vt:lpstr>
      <vt:lpstr>VeneerLowRes</vt:lpstr>
      <vt:lpstr>VeneerLowRes Two</vt:lpstr>
      <vt:lpstr>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Fairtrade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option 1 Insert main heading here</dc:title>
  <dc:creator>e.vamvakousi</dc:creator>
  <cp:lastModifiedBy>Rachael Sweet</cp:lastModifiedBy>
  <cp:revision>197</cp:revision>
  <cp:lastPrinted>2016-05-06T13:33:50Z</cp:lastPrinted>
  <dcterms:created xsi:type="dcterms:W3CDTF">2015-05-07T18:03:25Z</dcterms:created>
  <dcterms:modified xsi:type="dcterms:W3CDTF">2016-05-23T11:14:16Z</dcterms:modified>
</cp:coreProperties>
</file>