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9.xml" ContentType="application/vnd.openxmlformats-officedocument.theme+xml"/>
  <Override PartName="/ppt/slideLayouts/slideLayout27.xml" ContentType="application/vnd.openxmlformats-officedocument.presentationml.slideLayout+xml"/>
  <Override PartName="/ppt/theme/theme10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1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theme/theme1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5.xml" ContentType="application/vnd.openxmlformats-officedocument.theme+xml"/>
  <Override PartName="/ppt/slideLayouts/slideLayout44.xml" ContentType="application/vnd.openxmlformats-officedocument.presentationml.slideLayout+xml"/>
  <Override PartName="/ppt/theme/theme1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9.xml" ContentType="application/vnd.openxmlformats-officedocument.theme+xml"/>
  <Override PartName="/ppt/slideLayouts/slideLayout5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1"/>
    <p:sldMasterId id="2147483692" r:id="rId2"/>
    <p:sldMasterId id="2147483694" r:id="rId3"/>
    <p:sldMasterId id="2147483696" r:id="rId4"/>
    <p:sldMasterId id="2147483698" r:id="rId5"/>
    <p:sldMasterId id="2147483700" r:id="rId6"/>
    <p:sldMasterId id="2147483702" r:id="rId7"/>
    <p:sldMasterId id="2147483704" r:id="rId8"/>
    <p:sldMasterId id="2147483706" r:id="rId9"/>
    <p:sldMasterId id="2147483708" r:id="rId10"/>
    <p:sldMasterId id="2147483710" r:id="rId11"/>
    <p:sldMasterId id="2147483712" r:id="rId12"/>
    <p:sldMasterId id="2147483714" r:id="rId13"/>
    <p:sldMasterId id="2147483716" r:id="rId14"/>
    <p:sldMasterId id="2147483718" r:id="rId15"/>
    <p:sldMasterId id="2147483720" r:id="rId16"/>
    <p:sldMasterId id="2147483722" r:id="rId17"/>
    <p:sldMasterId id="2147483724" r:id="rId18"/>
    <p:sldMasterId id="2147483769" r:id="rId19"/>
    <p:sldMasterId id="2147483772" r:id="rId20"/>
  </p:sldMasterIdLst>
  <p:notesMasterIdLst>
    <p:notesMasterId r:id="rId32"/>
  </p:notesMasterIdLst>
  <p:sldIdLst>
    <p:sldId id="533" r:id="rId21"/>
    <p:sldId id="534" r:id="rId22"/>
    <p:sldId id="523" r:id="rId23"/>
    <p:sldId id="532" r:id="rId24"/>
    <p:sldId id="506" r:id="rId25"/>
    <p:sldId id="510" r:id="rId26"/>
    <p:sldId id="526" r:id="rId27"/>
    <p:sldId id="531" r:id="rId28"/>
    <p:sldId id="529" r:id="rId29"/>
    <p:sldId id="528" r:id="rId30"/>
    <p:sldId id="530" r:id="rId31"/>
  </p:sldIdLst>
  <p:sldSz cx="17283113" cy="9721850"/>
  <p:notesSz cx="6797675" cy="9926638"/>
  <p:embeddedFontLst>
    <p:embeddedFont>
      <p:font typeface="Helvetica" panose="020B0500000000000000" pitchFamily="34" charset="0"/>
      <p:regular r:id="rId33"/>
      <p:bold r:id="rId34"/>
      <p:italic r:id="rId35"/>
      <p:boldItalic r:id="rId36"/>
    </p:embeddedFont>
    <p:embeddedFont>
      <p:font typeface="VeneerLowRes" panose="02000806000000000000" pitchFamily="2" charset="0"/>
      <p:regular r:id="rId37"/>
      <p: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de-DE"/>
    </a:defPPr>
    <a:lvl1pPr marL="0" algn="l" defTabSz="12959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47958" algn="l" defTabSz="12959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295915" algn="l" defTabSz="12959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43872" algn="l" defTabSz="12959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591828" algn="l" defTabSz="12959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39787" algn="l" defTabSz="12959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887743" algn="l" defTabSz="12959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35699" algn="l" defTabSz="12959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183659" algn="l" defTabSz="12959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58" userDrawn="1">
          <p15:clr>
            <a:srgbClr val="A4A3A4"/>
          </p15:clr>
        </p15:guide>
        <p15:guide id="2" orient="horz" pos="1362" userDrawn="1">
          <p15:clr>
            <a:srgbClr val="A4A3A4"/>
          </p15:clr>
        </p15:guide>
        <p15:guide id="3" pos="10135" userDrawn="1">
          <p15:clr>
            <a:srgbClr val="A4A3A4"/>
          </p15:clr>
        </p15:guide>
        <p15:guide id="4" pos="5574" userDrawn="1">
          <p15:clr>
            <a:srgbClr val="A4A3A4"/>
          </p15:clr>
        </p15:guide>
        <p15:guide id="5" pos="757" userDrawn="1">
          <p15:clr>
            <a:srgbClr val="A4A3A4"/>
          </p15:clr>
        </p15:guide>
        <p15:guide id="6" pos="5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BED600"/>
    <a:srgbClr val="99CC00"/>
    <a:srgbClr val="7F7F7F"/>
    <a:srgbClr val="00B0F0"/>
    <a:srgbClr val="33CCFF"/>
    <a:srgbClr val="FFFF66"/>
    <a:srgbClr val="D9D9D9"/>
    <a:srgbClr val="FF0066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5052" autoAdjust="0"/>
  </p:normalViewPr>
  <p:slideViewPr>
    <p:cSldViewPr showGuides="1">
      <p:cViewPr varScale="1">
        <p:scale>
          <a:sx n="49" d="100"/>
          <a:sy n="49" d="100"/>
        </p:scale>
        <p:origin x="534" y="66"/>
      </p:cViewPr>
      <p:guideLst>
        <p:guide orient="horz" pos="5458"/>
        <p:guide orient="horz" pos="1362"/>
        <p:guide pos="10135"/>
        <p:guide pos="5574"/>
        <p:guide pos="757"/>
        <p:guide pos="5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font" Target="fonts/font4.fntdata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neer Two" panose="02000806000000000000" pitchFamily="50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neer Two" panose="02000806000000000000" pitchFamily="50" charset="0"/>
              </a:defRPr>
            </a:lvl1pPr>
          </a:lstStyle>
          <a:p>
            <a:fld id="{BB7EA69E-41E8-43F9-A3E7-C1AC862CBCEE}" type="datetimeFigureOut">
              <a:rPr lang="de-DE" smtClean="0"/>
              <a:pPr/>
              <a:t>25.10.2018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neer Two" panose="02000806000000000000" pitchFamily="50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neer Two" panose="02000806000000000000" pitchFamily="50" charset="0"/>
              </a:defRPr>
            </a:lvl1pPr>
          </a:lstStyle>
          <a:p>
            <a:fld id="{8FB0CC95-C64F-447F-B508-1F23F2F04C6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21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5915" rtl="0" eaLnBrk="1" latinLnBrk="0" hangingPunct="1">
      <a:defRPr sz="1700" kern="1200">
        <a:solidFill>
          <a:schemeClr val="tx1"/>
        </a:solidFill>
        <a:latin typeface="Veneer Two" panose="02000806000000000000" pitchFamily="50" charset="0"/>
        <a:ea typeface="+mn-ea"/>
        <a:cs typeface="+mn-cs"/>
      </a:defRPr>
    </a:lvl1pPr>
    <a:lvl2pPr marL="647958" algn="l" defTabSz="1295915" rtl="0" eaLnBrk="1" latinLnBrk="0" hangingPunct="1">
      <a:defRPr sz="1700" kern="1200">
        <a:solidFill>
          <a:schemeClr val="tx1"/>
        </a:solidFill>
        <a:latin typeface="Veneer Two" panose="02000806000000000000" pitchFamily="50" charset="0"/>
        <a:ea typeface="+mn-ea"/>
        <a:cs typeface="+mn-cs"/>
      </a:defRPr>
    </a:lvl2pPr>
    <a:lvl3pPr marL="1295915" algn="l" defTabSz="1295915" rtl="0" eaLnBrk="1" latinLnBrk="0" hangingPunct="1">
      <a:defRPr sz="1700" kern="1200">
        <a:solidFill>
          <a:schemeClr val="tx1"/>
        </a:solidFill>
        <a:latin typeface="Veneer Two" panose="02000806000000000000" pitchFamily="50" charset="0"/>
        <a:ea typeface="+mn-ea"/>
        <a:cs typeface="+mn-cs"/>
      </a:defRPr>
    </a:lvl3pPr>
    <a:lvl4pPr marL="1943872" algn="l" defTabSz="1295915" rtl="0" eaLnBrk="1" latinLnBrk="0" hangingPunct="1">
      <a:defRPr sz="1700" kern="1200">
        <a:solidFill>
          <a:schemeClr val="tx1"/>
        </a:solidFill>
        <a:latin typeface="Veneer Two" panose="02000806000000000000" pitchFamily="50" charset="0"/>
        <a:ea typeface="+mn-ea"/>
        <a:cs typeface="+mn-cs"/>
      </a:defRPr>
    </a:lvl4pPr>
    <a:lvl5pPr marL="2591828" algn="l" defTabSz="1295915" rtl="0" eaLnBrk="1" latinLnBrk="0" hangingPunct="1">
      <a:defRPr sz="1700" kern="1200">
        <a:solidFill>
          <a:schemeClr val="tx1"/>
        </a:solidFill>
        <a:latin typeface="Veneer Two" panose="02000806000000000000" pitchFamily="50" charset="0"/>
        <a:ea typeface="+mn-ea"/>
        <a:cs typeface="+mn-cs"/>
      </a:defRPr>
    </a:lvl5pPr>
    <a:lvl6pPr marL="3239787" algn="l" defTabSz="12959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87743" algn="l" defTabSz="12959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35699" algn="l" defTabSz="12959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83659" algn="l" defTabSz="129591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0CC95-C64F-447F-B508-1F23F2F04C60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6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0CC95-C64F-447F-B508-1F23F2F04C60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628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0CC95-C64F-447F-B508-1F23F2F04C60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287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0CC95-C64F-447F-B508-1F23F2F04C60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82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95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0CC95-C64F-447F-B508-1F23F2F04C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2959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977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0CC95-C64F-447F-B508-1F23F2F04C60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229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95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0CC95-C64F-447F-B508-1F23F2F04C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2959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904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0CC95-C64F-447F-B508-1F23F2F04C60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81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5933C63-194B-3A4C-AB64-825313513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0704" y="3983513"/>
            <a:ext cx="8654550" cy="18847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6804">
                <a:solidFill>
                  <a:schemeClr val="tx2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2pPr>
            <a:lvl3pPr marL="1296318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3pPr>
            <a:lvl4pPr marL="1944477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4pPr>
            <a:lvl5pPr marL="2592636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F6C92A-3B9C-A847-8065-83C99DA1A7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39060" y="7046092"/>
            <a:ext cx="6150358" cy="15595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Veneer Two" panose="02000806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Partner Logo</a:t>
            </a:r>
          </a:p>
        </p:txBody>
      </p:sp>
    </p:spTree>
    <p:extLst>
      <p:ext uri="{BB962C8B-B14F-4D97-AF65-F5344CB8AC3E}">
        <p14:creationId xmlns:p14="http://schemas.microsoft.com/office/powerpoint/2010/main" val="666511637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388F4-BEAB-A14C-9F27-3E0AB1F0F1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639" y="2378078"/>
            <a:ext cx="15721332" cy="65291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403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66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388F4-BEAB-A14C-9F27-3E0AB1F0F1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66428" y="2378078"/>
            <a:ext cx="7524544" cy="65291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3403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EA6D2D-9FC1-5D4C-9690-B035D1DD68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638" y="2378704"/>
            <a:ext cx="7525356" cy="65284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Veneer Two" panose="02000806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946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57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92893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082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90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5FACF8-48C6-A340-B8E6-0D9D2163AD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9639" y="2378704"/>
            <a:ext cx="15721332" cy="65284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275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82276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745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80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6CB6E24-D133-A44C-A083-67C3C0ADB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1395" y="3125846"/>
            <a:ext cx="13388882" cy="1178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8506">
                <a:solidFill>
                  <a:schemeClr val="accent1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2pPr>
            <a:lvl3pPr marL="1296318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3pPr>
            <a:lvl4pPr marL="1944477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4pPr>
            <a:lvl5pPr marL="2592636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FT9236 Sourcing Circle.png">
            <a:extLst>
              <a:ext uri="{FF2B5EF4-FFF2-40B4-BE49-F238E27FC236}">
                <a16:creationId xmlns:a16="http://schemas.microsoft.com/office/drawing/2014/main" id="{4C99B886-887F-5E44-8E07-17DA0D0F4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170" y="4860926"/>
            <a:ext cx="2167337" cy="21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solidFill>
                  <a:schemeClr val="accent1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418E055-FE12-E94E-BFCF-DF0AF21448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639" y="2378078"/>
            <a:ext cx="15721332" cy="65291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403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739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ing 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solidFill>
                  <a:schemeClr val="accent1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F4A63-D3E2-3049-A26F-9A42A55336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66428" y="2378078"/>
            <a:ext cx="7524544" cy="65291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3403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413DFA2-6CC5-FE42-93E6-345B868F03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638" y="2378704"/>
            <a:ext cx="7525356" cy="65284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Veneer Two" panose="02000806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015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ing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solidFill>
                  <a:schemeClr val="accent1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7179E18-96A4-4246-B0A7-1CF5F2C035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9639" y="2378704"/>
            <a:ext cx="15721332" cy="65284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449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4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36302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784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7E6B5-173E-294B-892A-97ECD07B6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0575" y="3125846"/>
            <a:ext cx="12589700" cy="23561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8506">
                <a:solidFill>
                  <a:schemeClr val="accent2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2pPr>
            <a:lvl3pPr marL="1296318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3pPr>
            <a:lvl4pPr marL="1944477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4pPr>
            <a:lvl5pPr marL="2592636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FT9236 Programs Circle.png">
            <a:extLst>
              <a:ext uri="{FF2B5EF4-FFF2-40B4-BE49-F238E27FC236}">
                <a16:creationId xmlns:a16="http://schemas.microsoft.com/office/drawing/2014/main" id="{96AA6916-A208-3743-815A-75C1434FD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807" y="4860926"/>
            <a:ext cx="2169234" cy="21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32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solidFill>
                  <a:schemeClr val="accent2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7640F29-3887-174A-B343-77A533101E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639" y="2378078"/>
            <a:ext cx="15721332" cy="65291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403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360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79456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8961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2624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s 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solidFill>
                  <a:schemeClr val="accent2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2B00F6-BF7C-3C4E-BDD4-476C48C6C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66428" y="2378078"/>
            <a:ext cx="7524544" cy="65291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3403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E01CC4D-7C41-3043-96B6-FB0E710988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638" y="2378704"/>
            <a:ext cx="7525356" cy="65284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Veneer Two" panose="02000806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421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47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62315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0107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s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solidFill>
                  <a:schemeClr val="accent2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32DC9C3-15F7-3247-8ED9-B3F4D5555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9639" y="2378704"/>
            <a:ext cx="15721332" cy="65284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268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07332-AE3E-2945-B7B4-51D5922171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95908" y="3125846"/>
            <a:ext cx="12794369" cy="1178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8506">
                <a:solidFill>
                  <a:schemeClr val="tx1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2pPr>
            <a:lvl3pPr marL="1296318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3pPr>
            <a:lvl4pPr marL="1944477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4pPr>
            <a:lvl5pPr marL="2592636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FT9236 Expertise Circle.png">
            <a:extLst>
              <a:ext uri="{FF2B5EF4-FFF2-40B4-BE49-F238E27FC236}">
                <a16:creationId xmlns:a16="http://schemas.microsoft.com/office/drawing/2014/main" id="{EC5B3415-ABA0-544D-B01F-BA5B8A3A35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74" y="4860926"/>
            <a:ext cx="2169234" cy="21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24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52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1197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7007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31190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solidFill>
                  <a:schemeClr val="tx1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4D73617-EAB9-CB44-BCD6-EC0F773A8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639" y="2378078"/>
            <a:ext cx="15721332" cy="65291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403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125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37953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23262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solidFill>
                  <a:schemeClr val="tx1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CFE40-E4AA-FE43-8089-35CB5D6E2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66428" y="2378078"/>
            <a:ext cx="7524544" cy="652911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3403"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3784603-49C2-734F-9BB2-B8C9E1B58A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638" y="2378704"/>
            <a:ext cx="7525356" cy="65284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Veneer Two" panose="02000806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597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is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D3A7-1537-A542-87EB-A9AEB416E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9" y="458073"/>
            <a:ext cx="12494250" cy="157888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3970">
                <a:solidFill>
                  <a:schemeClr val="tx1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F9FC5C1-6D7A-954B-82AD-3A7B21FE70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9639" y="2378704"/>
            <a:ext cx="15721332" cy="65284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31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44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63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053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40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9866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050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4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2"/>
            <a:ext cx="17283113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0" y="1440002"/>
            <a:ext cx="17283113" cy="76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9072002"/>
            <a:ext cx="17283113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2"/>
            <a:ext cx="17283113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1440002"/>
            <a:ext cx="17283113" cy="76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32274" y="2160000"/>
            <a:ext cx="7248223" cy="6480000"/>
          </a:xfrm>
          <a:prstGeom prst="rect">
            <a:avLst/>
          </a:prstGeom>
        </p:spPr>
        <p:txBody>
          <a:bodyPr/>
          <a:lstStyle>
            <a:lvl1pPr>
              <a:spcAft>
                <a:spcPts val="4667"/>
              </a:spcAft>
              <a:defRPr>
                <a:solidFill>
                  <a:schemeClr val="bg1"/>
                </a:solidFill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 marL="335953" indent="-335953">
              <a:lnSpc>
                <a:spcPts val="3734"/>
              </a:lnSpc>
              <a:spcAft>
                <a:spcPts val="186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667" cap="none" baseline="0">
                <a:solidFill>
                  <a:schemeClr val="tx1"/>
                </a:solidFill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Fairtrade presentation name  |  Date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3"/>
          </p:nvPr>
        </p:nvSpPr>
        <p:spPr>
          <a:xfrm>
            <a:off x="1200040" y="2160000"/>
            <a:ext cx="7248223" cy="612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9072002"/>
            <a:ext cx="17283113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70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30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67575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53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5933C63-194B-3A4C-AB64-825313513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0703" y="3983513"/>
            <a:ext cx="8654550" cy="9592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6800">
                <a:solidFill>
                  <a:schemeClr val="tx2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081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2pPr>
            <a:lvl3pPr marL="1296162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3pPr>
            <a:lvl4pPr marL="1944243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4pPr>
            <a:lvl5pPr marL="2592324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451843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4" y="3020075"/>
            <a:ext cx="14690646" cy="2083897"/>
          </a:xfrm>
          <a:prstGeom prst="rect">
            <a:avLst/>
          </a:prstGeom>
        </p:spPr>
        <p:txBody>
          <a:bodyPr lIns="129616" tIns="64808" rIns="129616" bIns="64808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7" y="5509048"/>
            <a:ext cx="12098179" cy="2484473"/>
          </a:xfrm>
          <a:prstGeom prst="rect">
            <a:avLst/>
          </a:prstGeom>
        </p:spPr>
        <p:txBody>
          <a:bodyPr lIns="129616" tIns="64808" rIns="129616" bIns="6480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8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2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0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8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6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4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/>
          <a:p>
            <a:pPr defTabSz="1296162"/>
            <a:fld id="{A2BE2A16-9B27-DA4D-AC04-AE9065404BAC}" type="datetimeFigureOut">
              <a:rPr lang="en-US" smtClean="0">
                <a:solidFill>
                  <a:srgbClr val="9A9B9C"/>
                </a:solidFill>
                <a:latin typeface="Calibri"/>
              </a:rPr>
              <a:pPr defTabSz="1296162"/>
              <a:t>10/25/2018</a:t>
            </a:fld>
            <a:endParaRPr lang="en-US">
              <a:solidFill>
                <a:srgbClr val="9A9B9C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5064" y="9010716"/>
            <a:ext cx="5472986" cy="517598"/>
          </a:xfrm>
          <a:prstGeom prst="rect">
            <a:avLst/>
          </a:prstGeom>
        </p:spPr>
        <p:txBody>
          <a:bodyPr lIns="129616" tIns="64808" rIns="129616" bIns="64808"/>
          <a:lstStyle/>
          <a:p>
            <a:pPr defTabSz="1296162"/>
            <a:endParaRPr lang="en-US">
              <a:solidFill>
                <a:srgbClr val="9A9B9C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386231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/>
          <a:p>
            <a:pPr defTabSz="1296162"/>
            <a:fld id="{03845C6D-937E-7B46-98BB-E4632F720DCF}" type="slidenum">
              <a:rPr lang="en-US" smtClean="0">
                <a:solidFill>
                  <a:srgbClr val="9A9B9C"/>
                </a:solidFill>
                <a:latin typeface="Calibri"/>
              </a:rPr>
              <a:pPr defTabSz="1296162"/>
              <a:t>‹#›</a:t>
            </a:fld>
            <a:endParaRPr lang="en-US">
              <a:solidFill>
                <a:srgbClr val="9A9B9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165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87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E6741-CBD3-AC42-A68E-1B1237FFE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7784" y="3125846"/>
            <a:ext cx="12482493" cy="23561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8506">
                <a:solidFill>
                  <a:schemeClr val="tx2"/>
                </a:solidFill>
                <a:latin typeface="Veneer Two" panose="02000806000000000000" pitchFamily="50" charset="0"/>
                <a:cs typeface="Arial" panose="020B0604020202020204" pitchFamily="34" charset="0"/>
              </a:defRPr>
            </a:lvl1pPr>
            <a:lvl2pPr marL="648159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2pPr>
            <a:lvl3pPr marL="1296318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3pPr>
            <a:lvl4pPr marL="1944477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4pPr>
            <a:lvl5pPr marL="2592636" indent="0">
              <a:buNone/>
              <a:defRPr>
                <a:solidFill>
                  <a:schemeClr val="tx2"/>
                </a:solidFill>
                <a:latin typeface="Veneer" panose="02000806000000000000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5860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9037390"/>
            <a:ext cx="17283113" cy="68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166794"/>
            <a:ext cx="2219013" cy="1554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7878269"/>
            <a:ext cx="17283113" cy="187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/>
            <a:endParaRPr lang="de-DE" sz="3467" dirty="0">
              <a:latin typeface="Veneer Two" panose="02000806000000000000" pitchFamily="50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76036" y="8024353"/>
            <a:ext cx="12336378" cy="1517093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7999"/>
              </a:lnSpc>
              <a:defRPr sz="8000"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7283113" cy="787826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861" y="8317309"/>
            <a:ext cx="2219013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7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235" y="3020076"/>
            <a:ext cx="14690646" cy="2083897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68" y="5509049"/>
            <a:ext cx="12098180" cy="24844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neer Two" panose="02000806000000000000" pitchFamily="50" charset="0"/>
              </a:defRPr>
            </a:lvl1pPr>
            <a:lvl2pPr marL="86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2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92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5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2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8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1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s-C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4156" y="9010716"/>
            <a:ext cx="4032726" cy="517598"/>
          </a:xfrm>
          <a:prstGeom prst="rect">
            <a:avLst/>
          </a:prstGeom>
        </p:spPr>
        <p:txBody>
          <a:bodyPr lIns="129616" tIns="64808" rIns="129616" bIns="64808"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B3F80F92-27E1-4FAB-8134-3830CC3AECA0}" type="datetimeFigureOut">
              <a:rPr lang="es-CO" smtClean="0"/>
              <a:pPr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238E032-2BBF-49B5-9265-D6AE4878AE1A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5244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0040" y="612455"/>
            <a:ext cx="14880455" cy="535245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00037" y="2160000"/>
            <a:ext cx="9792300" cy="6480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  <a:lvl2pPr>
              <a:defRPr>
                <a:latin typeface="Veneer Two" panose="02000806000000000000" pitchFamily="50" charset="0"/>
              </a:defRPr>
            </a:lvl2pPr>
            <a:lvl3pPr>
              <a:defRPr>
                <a:latin typeface="Veneer Two" panose="02000806000000000000" pitchFamily="50" charset="0"/>
              </a:defRPr>
            </a:lvl3pPr>
            <a:lvl4pPr>
              <a:defRPr>
                <a:latin typeface="Veneer Two" panose="02000806000000000000" pitchFamily="50" charset="0"/>
              </a:defRPr>
            </a:lvl4pPr>
            <a:lvl5pPr>
              <a:defRPr>
                <a:latin typeface="Veneer Two" panose="02000806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00037" y="9302423"/>
            <a:ext cx="5472986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r>
              <a:rPr lang="de-DE" dirty="0"/>
              <a:t>Carla Veldhuyzen  |  June 2016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5120463" y="9302402"/>
            <a:ext cx="960029" cy="216000"/>
          </a:xfrm>
          <a:prstGeom prst="rect">
            <a:avLst/>
          </a:prstGeom>
        </p:spPr>
        <p:txBody>
          <a:bodyPr/>
          <a:lstStyle>
            <a:lvl1pPr>
              <a:defRPr>
                <a:latin typeface="Veneer Two" panose="02000806000000000000" pitchFamily="50" charset="0"/>
              </a:defRPr>
            </a:lvl1pPr>
          </a:lstStyle>
          <a:p>
            <a:fld id="{A6C2DDF6-B0EC-4A24-BA34-C2A4F1DC88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198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jp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3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jp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3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40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.jp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44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jpg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48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.png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5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FA30CE-473F-EB4C-A80B-31B2BF036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89" y="364257"/>
            <a:ext cx="8945727" cy="8995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95D042-7395-E243-9867-84E35FCF4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5430" y="908336"/>
            <a:ext cx="6357980" cy="20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81" r:id="rId5"/>
  </p:sldLayoutIdLst>
  <p:hf hdr="0" dt="0"/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A3AF7-723E-7749-887B-1E3BFE34E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89" y="364258"/>
            <a:ext cx="7555665" cy="89933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A2E56-45C8-1F45-BE83-E6C96D62E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3879" y="7928428"/>
            <a:ext cx="3234303" cy="10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07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54" r:id="rId2"/>
    <p:sldLayoutId id="2147483755" r:id="rId3"/>
    <p:sldLayoutId id="2147483756" r:id="rId4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43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57" r:id="rId2"/>
    <p:sldLayoutId id="2147483758" r:id="rId3"/>
    <p:sldLayoutId id="2147483759" r:id="rId4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0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E6F024-8B9A-4044-AB3D-24ED3CEB5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89" y="364258"/>
            <a:ext cx="7288207" cy="89933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01C2B-5330-A945-8DB6-445B1B090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3879" y="7928428"/>
            <a:ext cx="3234303" cy="10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66" r:id="rId2"/>
    <p:sldLayoutId id="2147483767" r:id="rId3"/>
    <p:sldLayoutId id="2147483768" r:id="rId4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99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64" r:id="rId2"/>
    <p:sldLayoutId id="2147483765" r:id="rId3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7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16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6" r:id="rId2"/>
    <p:sldLayoutId id="2147483727" r:id="rId3"/>
    <p:sldLayoutId id="2147483728" r:id="rId4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solidFill>
            <a:schemeClr val="tx1"/>
          </a:solidFill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EA8BD-CA5F-B04E-85ED-F8BD28D8F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60" y="864165"/>
            <a:ext cx="3873057" cy="3999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8816" y="6313958"/>
            <a:ext cx="3060551" cy="26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0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60" r:id="rId2"/>
    <p:sldLayoutId id="2147483761" r:id="rId3"/>
    <p:sldLayoutId id="2147483762" r:id="rId4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C7D77C-589A-4879-B833-4EE6725DAF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89" y="364257"/>
            <a:ext cx="8945728" cy="8995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 userDrawn="1"/>
        </p:nvSpPr>
        <p:spPr>
          <a:xfrm>
            <a:off x="371788" y="364257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16" tIns="64808" rIns="129616" bIns="64808" rtlCol="0" anchor="ctr"/>
          <a:lstStyle/>
          <a:p>
            <a:pPr algn="ctr" defTabSz="1296162"/>
            <a:endParaRPr lang="en-GB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3879" y="7928428"/>
            <a:ext cx="3234302" cy="10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7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ransition spd="slow">
    <p:fade/>
  </p:transition>
  <p:txStyles>
    <p:titleStyle>
      <a:lvl1pPr algn="l" defTabSz="1296162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41" indent="-324041" algn="l" defTabSz="1296162" rtl="0" eaLnBrk="1" latinLnBrk="0" hangingPunct="1">
        <a:lnSpc>
          <a:spcPct val="90000"/>
        </a:lnSpc>
        <a:spcBef>
          <a:spcPts val="1418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72122" indent="-324041" algn="l" defTabSz="1296162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20203" indent="-324041" algn="l" defTabSz="1296162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68284" indent="-324041" algn="l" defTabSz="1296162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16365" indent="-324041" algn="l" defTabSz="1296162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564446" indent="-324041" algn="l" defTabSz="1296162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12527" indent="-324041" algn="l" defTabSz="1296162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860608" indent="-324041" algn="l" defTabSz="1296162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508689" indent="-324041" algn="l" defTabSz="1296162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1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81" algn="l" defTabSz="12961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162" algn="l" defTabSz="12961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4243" algn="l" defTabSz="12961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324" algn="l" defTabSz="12961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405" algn="l" defTabSz="12961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8486" algn="l" defTabSz="12961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6567" algn="l" defTabSz="12961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4648" algn="l" defTabSz="12961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3879" y="7928428"/>
            <a:ext cx="3234303" cy="10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1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29" r:id="rId2"/>
    <p:sldLayoutId id="2147483730" r:id="rId3"/>
    <p:sldLayoutId id="2147483731" r:id="rId4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E23CC7-7EE5-49D9-83A1-EB4AAFD94D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91" y="364258"/>
            <a:ext cx="7288207" cy="89933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 userDrawn="1"/>
        </p:nvSpPr>
        <p:spPr>
          <a:xfrm>
            <a:off x="371788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603" tIns="64802" rIns="129603" bIns="64802" rtlCol="0" anchor="ctr"/>
          <a:lstStyle/>
          <a:p>
            <a:pPr algn="ctr" defTabSz="1296039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101C2B-5330-A945-8DB6-445B1B0901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3879" y="7928428"/>
            <a:ext cx="3234302" cy="10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1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defTabSz="648019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6014" indent="-486014" algn="l" defTabSz="648019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3031" indent="-405012" algn="l" defTabSz="648019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0048" indent="-324011" algn="l" defTabSz="648019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8068" indent="-324011" algn="l" defTabSz="6480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6087" indent="-324011" algn="l" defTabSz="648019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64105" indent="-324011" algn="l" defTabSz="64801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2125" indent="-324011" algn="l" defTabSz="64801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0144" indent="-324011" algn="l" defTabSz="64801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8163" indent="-324011" algn="l" defTabSz="64801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801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19" algn="l" defTabSz="64801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039" algn="l" defTabSz="64801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4057" algn="l" defTabSz="64801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076" algn="l" defTabSz="64801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96" algn="l" defTabSz="64801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8115" algn="l" defTabSz="64801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6133" algn="l" defTabSz="64801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4153" algn="l" defTabSz="64801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rgbClr val="9A9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00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rgbClr val="9A9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24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32" r:id="rId2"/>
    <p:sldLayoutId id="2147483733" r:id="rId3"/>
    <p:sldLayoutId id="2147483734" r:id="rId4"/>
    <p:sldLayoutId id="2147483747" r:id="rId5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rgbClr val="9A9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3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48" r:id="rId2"/>
    <p:sldLayoutId id="2147483749" r:id="rId3"/>
    <p:sldLayoutId id="2147483750" r:id="rId4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806C8C-DF45-9743-971D-D2FE0081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89" y="364258"/>
            <a:ext cx="6770009" cy="89933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655125-D20C-0E48-A75F-615964C80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3879" y="7928428"/>
            <a:ext cx="3234303" cy="10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2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46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E9F71-92E6-6949-8750-63694C07527B}"/>
              </a:ext>
            </a:extLst>
          </p:cNvPr>
          <p:cNvSpPr/>
          <p:nvPr/>
        </p:nvSpPr>
        <p:spPr>
          <a:xfrm>
            <a:off x="371789" y="364258"/>
            <a:ext cx="16539537" cy="8993339"/>
          </a:xfrm>
          <a:prstGeom prst="rect">
            <a:avLst/>
          </a:prstGeom>
          <a:noFill/>
          <a:ln w="158750">
            <a:solidFill>
              <a:srgbClr val="9A9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86" dirty="0">
              <a:latin typeface="Veneer Two" panose="02000806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0FB8F-A213-7744-BD15-92B57C65D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3879" y="753853"/>
            <a:ext cx="3234303" cy="10458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73B67A-66F9-4A41-951B-0B8AC1D042A7}"/>
              </a:ext>
            </a:extLst>
          </p:cNvPr>
          <p:cNvCxnSpPr/>
          <p:nvPr/>
        </p:nvCxnSpPr>
        <p:spPr>
          <a:xfrm flipH="1">
            <a:off x="769328" y="2039831"/>
            <a:ext cx="1574445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32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51" r:id="rId2"/>
    <p:sldLayoutId id="2147483752" r:id="rId3"/>
    <p:sldLayoutId id="2147483753" r:id="rId4"/>
  </p:sldLayoutIdLst>
  <p:txStyles>
    <p:titleStyle>
      <a:lvl1pPr algn="l" defTabSz="1296318" rtl="0" eaLnBrk="1" latinLnBrk="0" hangingPunct="1">
        <a:lnSpc>
          <a:spcPct val="90000"/>
        </a:lnSpc>
        <a:spcBef>
          <a:spcPct val="0"/>
        </a:spcBef>
        <a:buNone/>
        <a:defRPr sz="62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80" indent="-324080" algn="l" defTabSz="1296318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1pPr>
      <a:lvl2pPr marL="972239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3" kern="1200">
          <a:solidFill>
            <a:schemeClr val="tx1"/>
          </a:solidFill>
          <a:latin typeface="+mn-lt"/>
          <a:ea typeface="+mn-ea"/>
          <a:cs typeface="+mn-cs"/>
        </a:defRPr>
      </a:lvl2pPr>
      <a:lvl3pPr marL="1620398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557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91671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564876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4213035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861194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509353" indent="-324080" algn="l" defTabSz="1296318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648159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96318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3pPr>
      <a:lvl4pPr marL="1944477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4pPr>
      <a:lvl5pPr marL="2592636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5pPr>
      <a:lvl6pPr marL="3240795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6pPr>
      <a:lvl7pPr marL="388895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7pPr>
      <a:lvl8pPr marL="4537114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8pPr>
      <a:lvl9pPr marL="5185273" algn="l" defTabSz="1296318" rtl="0" eaLnBrk="1" latinLnBrk="0" hangingPunct="1">
        <a:defRPr sz="25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6859E7F-9F02-483D-B8FE-AE01600D8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3706" y="3933278"/>
            <a:ext cx="8654550" cy="634789"/>
          </a:xfrm>
        </p:spPr>
        <p:txBody>
          <a:bodyPr/>
          <a:lstStyle/>
          <a:p>
            <a:pPr algn="ctr"/>
            <a:r>
              <a:rPr lang="en-GB" sz="4500" dirty="0">
                <a:latin typeface="VeneerLowRes" panose="02000806000000000000" pitchFamily="2" charset="0"/>
                <a:cs typeface="Helvetica" panose="020B0604020202020204" pitchFamily="34" charset="0"/>
              </a:rPr>
              <a:t>The Crystal 10 October 2018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05269F-5549-4BC7-A169-01AFD2A89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540" y="1251240"/>
            <a:ext cx="9690889" cy="17343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0E6A3C-E09E-4D32-B462-3FE40DBD6C0A}"/>
              </a:ext>
            </a:extLst>
          </p:cNvPr>
          <p:cNvSpPr txBox="1"/>
          <p:nvPr/>
        </p:nvSpPr>
        <p:spPr>
          <a:xfrm>
            <a:off x="8122216" y="5668392"/>
            <a:ext cx="7057536" cy="916234"/>
          </a:xfrm>
          <a:prstGeom prst="rect">
            <a:avLst/>
          </a:prstGeom>
          <a:noFill/>
        </p:spPr>
        <p:txBody>
          <a:bodyPr wrap="square" lIns="129603" tIns="64802" rIns="129603" bIns="64802" rtlCol="0">
            <a:spAutoFit/>
          </a:bodyPr>
          <a:lstStyle/>
          <a:p>
            <a:pPr algn="ctr" defTabSz="1296039"/>
            <a:r>
              <a:rPr lang="en-US" sz="5100" b="1" dirty="0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panose="020B0604020202020204" pitchFamily="34" charset="0"/>
              </a:rPr>
              <a:t>#</a:t>
            </a:r>
            <a:r>
              <a:rPr lang="en-US" sz="5100" b="1" dirty="0" err="1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panose="020B0604020202020204" pitchFamily="34" charset="0"/>
              </a:rPr>
              <a:t>futureoftrade</a:t>
            </a:r>
            <a:endParaRPr lang="en-US" sz="5100" b="1" dirty="0">
              <a:solidFill>
                <a:srgbClr val="01B1E0"/>
              </a:solidFill>
              <a:latin typeface="VeneerLowRes" panose="02000806000000000000" pitchFamily="2" charset="0"/>
              <a:ea typeface="Helvetica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3562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200039" y="-803873"/>
            <a:ext cx="14880456" cy="7136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95915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500" kern="1200" baseline="0">
                <a:solidFill>
                  <a:schemeClr val="bg1"/>
                </a:solidFill>
                <a:latin typeface="Veneer" pitchFamily="50" charset="0"/>
                <a:ea typeface="+mj-ea"/>
                <a:cs typeface="+mj-cs"/>
              </a:defRPr>
            </a:lvl1pPr>
          </a:lstStyle>
          <a:p>
            <a:pPr defTabSz="1727973">
              <a:lnSpc>
                <a:spcPts val="4667"/>
              </a:lnSpc>
              <a:defRPr/>
            </a:pPr>
            <a:endParaRPr lang="en-US" sz="4800" dirty="0">
              <a:solidFill>
                <a:prstClr val="white"/>
              </a:solidFill>
              <a:latin typeface="VeneerLowRes" panose="02000806000000000000" pitchFamily="2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64155" y="-1101391"/>
            <a:ext cx="15554802" cy="2160477"/>
          </a:xfrm>
          <a:prstGeom prst="rect">
            <a:avLst/>
          </a:prstGeom>
        </p:spPr>
        <p:txBody>
          <a:bodyPr vert="horz" lIns="172827" tIns="86413" rIns="172827" bIns="8641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61">
              <a:defRPr/>
            </a:pPr>
            <a:endParaRPr lang="en-US" sz="5334" dirty="0">
              <a:solidFill>
                <a:prstClr val="white"/>
              </a:solidFill>
              <a:latin typeface="VeneerLowRes" panose="02000806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4155" y="2412653"/>
            <a:ext cx="15554802" cy="4734736"/>
          </a:xfrm>
          <a:prstGeom prst="rect">
            <a:avLst/>
          </a:prstGeom>
        </p:spPr>
        <p:txBody>
          <a:bodyPr wrap="square" lIns="172827" tIns="86413" rIns="172827" bIns="86413">
            <a:spAutoFit/>
          </a:bodyPr>
          <a:lstStyle/>
          <a:p>
            <a:pPr algn="ctr" defTabSz="1727973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9000" dirty="0">
                <a:solidFill>
                  <a:srgbClr val="BED600"/>
                </a:solidFill>
                <a:latin typeface="VeneerLowRes" panose="02000806000000000000" pitchFamily="2" charset="0"/>
              </a:rPr>
              <a:t>What can businesses do </a:t>
            </a:r>
          </a:p>
          <a:p>
            <a:pPr algn="ctr" defTabSz="1727973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9000" dirty="0">
                <a:solidFill>
                  <a:srgbClr val="BED600"/>
                </a:solidFill>
                <a:latin typeface="VeneerLowRes" panose="02000806000000000000" pitchFamily="2" charset="0"/>
              </a:rPr>
              <a:t>to ensure farmers earn a </a:t>
            </a:r>
          </a:p>
          <a:p>
            <a:pPr algn="ctr" defTabSz="1727973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9000" dirty="0">
                <a:solidFill>
                  <a:srgbClr val="BED600"/>
                </a:solidFill>
                <a:latin typeface="VeneerLowRes" panose="02000806000000000000" pitchFamily="2" charset="0"/>
              </a:rPr>
              <a:t>Living Income?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EDE14-4A03-4BF1-8940-64990E377429}"/>
              </a:ext>
            </a:extLst>
          </p:cNvPr>
          <p:cNvSpPr txBox="1"/>
          <p:nvPr/>
        </p:nvSpPr>
        <p:spPr>
          <a:xfrm>
            <a:off x="648668" y="8531086"/>
            <a:ext cx="7057536" cy="654453"/>
          </a:xfrm>
          <a:prstGeom prst="rect">
            <a:avLst/>
          </a:prstGeom>
          <a:noFill/>
        </p:spPr>
        <p:txBody>
          <a:bodyPr wrap="square" lIns="129591" tIns="64795" rIns="129591" bIns="64795" rtlCol="0">
            <a:spAutoFit/>
          </a:bodyPr>
          <a:lstStyle/>
          <a:p>
            <a:r>
              <a:rPr lang="en-US" sz="3400" b="1" dirty="0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#</a:t>
            </a:r>
            <a:r>
              <a:rPr lang="en-US" sz="3400" b="1" dirty="0" err="1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futureoftrade</a:t>
            </a:r>
            <a:endParaRPr lang="en-US" sz="3400" b="1" dirty="0">
              <a:solidFill>
                <a:srgbClr val="01B1E0"/>
              </a:solidFill>
              <a:latin typeface="VeneerLowRes" panose="02000806000000000000" pitchFamily="2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864155" y="-1101391"/>
            <a:ext cx="15554802" cy="2160477"/>
          </a:xfrm>
          <a:prstGeom prst="rect">
            <a:avLst/>
          </a:prstGeom>
        </p:spPr>
        <p:txBody>
          <a:bodyPr vert="horz" lIns="172827" tIns="86413" rIns="172827" bIns="8641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334" dirty="0">
              <a:solidFill>
                <a:schemeClr val="bg1"/>
              </a:solidFill>
              <a:latin typeface="VeneerLowRes" panose="02000806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1208D-A5C9-47AB-97B3-0888A7C500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VeneerLowRes" panose="02000806000000000000" pitchFamily="2" charset="0"/>
              </a:rPr>
              <a:t>My Understanding of a Living Income</a:t>
            </a:r>
            <a:r>
              <a:rPr lang="is-IS" dirty="0">
                <a:latin typeface="VeneerLowRes" panose="02000806000000000000" pitchFamily="2" charset="0"/>
              </a:rPr>
              <a:t>…</a:t>
            </a:r>
            <a:endParaRPr lang="en-US" dirty="0">
              <a:latin typeface="VeneerLowRes" panose="02000806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FF3D4-BE12-4F30-AE25-485DCB412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4988" indent="-534988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AutoNum type="alphaUcParenR"/>
            </a:pPr>
            <a:r>
              <a:rPr lang="en-US" sz="4400" dirty="0">
                <a:solidFill>
                  <a:srgbClr val="CCCC00"/>
                </a:solidFill>
                <a:latin typeface="VeneerLowRes" panose="02000806000000000000" pitchFamily="2" charset="0"/>
              </a:rPr>
              <a:t>Has improved</a:t>
            </a:r>
          </a:p>
          <a:p>
            <a:pPr marL="534988" indent="-534988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AutoNum type="alphaUcParenR"/>
            </a:pPr>
            <a:r>
              <a:rPr lang="en-US" sz="4400" dirty="0">
                <a:solidFill>
                  <a:srgbClr val="CCCC00"/>
                </a:solidFill>
                <a:latin typeface="VeneerLowRes" panose="02000806000000000000" pitchFamily="2" charset="0"/>
              </a:rPr>
              <a:t>Has stayed the same</a:t>
            </a:r>
          </a:p>
          <a:p>
            <a:pPr marL="534988" indent="-534988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AutoNum type="alphaUcParenR"/>
            </a:pPr>
            <a:r>
              <a:rPr lang="en-US" sz="4400" dirty="0">
                <a:solidFill>
                  <a:srgbClr val="CCCC00"/>
                </a:solidFill>
                <a:latin typeface="VeneerLowRes" panose="02000806000000000000" pitchFamily="2" charset="0"/>
              </a:rPr>
              <a:t>I have more questions than before</a:t>
            </a:r>
          </a:p>
          <a:p>
            <a:endParaRPr lang="en-GB" dirty="0">
              <a:latin typeface="VeneerLowRes" panose="02000806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EDE14-4A03-4BF1-8940-64990E377429}"/>
              </a:ext>
            </a:extLst>
          </p:cNvPr>
          <p:cNvSpPr txBox="1"/>
          <p:nvPr/>
        </p:nvSpPr>
        <p:spPr>
          <a:xfrm>
            <a:off x="648668" y="8531086"/>
            <a:ext cx="7057536" cy="654453"/>
          </a:xfrm>
          <a:prstGeom prst="rect">
            <a:avLst/>
          </a:prstGeom>
          <a:noFill/>
        </p:spPr>
        <p:txBody>
          <a:bodyPr wrap="square" lIns="129591" tIns="64795" rIns="129591" bIns="64795" rtlCol="0">
            <a:spAutoFit/>
          </a:bodyPr>
          <a:lstStyle/>
          <a:p>
            <a:r>
              <a:rPr lang="en-US" sz="3400" b="1" dirty="0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#</a:t>
            </a:r>
            <a:r>
              <a:rPr lang="en-US" sz="3400" b="1" dirty="0" err="1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futureoftrade</a:t>
            </a:r>
            <a:endParaRPr lang="en-US" sz="3400" b="1" dirty="0">
              <a:solidFill>
                <a:srgbClr val="01B1E0"/>
              </a:solidFill>
              <a:latin typeface="VeneerLowRes" panose="02000806000000000000" pitchFamily="2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9F49230-225F-924A-8B86-98E34EF9EA57}"/>
              </a:ext>
            </a:extLst>
          </p:cNvPr>
          <p:cNvSpPr txBox="1">
            <a:spLocks/>
          </p:cNvSpPr>
          <p:nvPr/>
        </p:nvSpPr>
        <p:spPr>
          <a:xfrm>
            <a:off x="4307783" y="3125849"/>
            <a:ext cx="12482493" cy="10798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Veneer" panose="02000806000000000000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Veneer" panose="02000806000000000000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Veneer" panose="02000806000000000000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Veneer" panose="02000806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95915">
              <a:defRPr/>
            </a:pPr>
            <a:r>
              <a:rPr lang="en-GB" sz="7700" dirty="0">
                <a:solidFill>
                  <a:srgbClr val="9A9B9C"/>
                </a:solidFill>
                <a:latin typeface="VeneerLowRes" panose="02000806000000000000" pitchFamily="2" charset="0"/>
              </a:rPr>
              <a:t>TOWARDS A LIVING INCOME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3EDE14-4A03-4BF1-8940-64990E377429}"/>
              </a:ext>
            </a:extLst>
          </p:cNvPr>
          <p:cNvSpPr txBox="1"/>
          <p:nvPr/>
        </p:nvSpPr>
        <p:spPr>
          <a:xfrm>
            <a:off x="5827985" y="8531086"/>
            <a:ext cx="7057536" cy="654453"/>
          </a:xfrm>
          <a:prstGeom prst="rect">
            <a:avLst/>
          </a:prstGeom>
          <a:noFill/>
        </p:spPr>
        <p:txBody>
          <a:bodyPr wrap="square" lIns="129591" tIns="64795" rIns="129591" bIns="64795" rtlCol="0">
            <a:spAutoFit/>
          </a:bodyPr>
          <a:lstStyle/>
          <a:p>
            <a:pPr algn="ctr"/>
            <a:r>
              <a:rPr lang="en-US" sz="3400" b="1" dirty="0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#</a:t>
            </a:r>
            <a:r>
              <a:rPr lang="en-US" sz="3400" b="1" dirty="0" err="1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futureoftrade</a:t>
            </a:r>
            <a:endParaRPr lang="en-US" sz="3400" b="1" dirty="0">
              <a:solidFill>
                <a:srgbClr val="01B1E0"/>
              </a:solidFill>
              <a:latin typeface="VeneerLowRes" panose="02000806000000000000" pitchFamily="2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1649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864155" y="-1101391"/>
            <a:ext cx="15554802" cy="2160477"/>
          </a:xfrm>
          <a:prstGeom prst="rect">
            <a:avLst/>
          </a:prstGeom>
        </p:spPr>
        <p:txBody>
          <a:bodyPr vert="horz" lIns="172827" tIns="86413" rIns="172827" bIns="8641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334" dirty="0">
              <a:solidFill>
                <a:schemeClr val="bg1"/>
              </a:solidFill>
              <a:latin typeface="Veneer Two" panose="02000806000000000000" pitchFamily="50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" b="39843"/>
          <a:stretch/>
        </p:blipFill>
        <p:spPr bwMode="auto">
          <a:xfrm>
            <a:off x="849822" y="900484"/>
            <a:ext cx="15640605" cy="669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9447" y="7967811"/>
            <a:ext cx="13694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TOWARDS A LIVING INCOME</a:t>
            </a:r>
          </a:p>
        </p:txBody>
      </p:sp>
    </p:spTree>
    <p:extLst>
      <p:ext uri="{BB962C8B-B14F-4D97-AF65-F5344CB8AC3E}">
        <p14:creationId xmlns:p14="http://schemas.microsoft.com/office/powerpoint/2010/main" val="317529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864155" y="-1101391"/>
            <a:ext cx="15554802" cy="2160477"/>
          </a:xfrm>
          <a:prstGeom prst="rect">
            <a:avLst/>
          </a:prstGeom>
        </p:spPr>
        <p:txBody>
          <a:bodyPr vert="horz" lIns="172827" tIns="86413" rIns="172827" bIns="8641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334" dirty="0">
              <a:solidFill>
                <a:schemeClr val="bg1"/>
              </a:solidFill>
              <a:latin typeface="VeneerLowRes" panose="02000806000000000000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68EDF2-0AD9-460C-BC48-44F622755D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VeneerLowRes" panose="02000806000000000000" pitchFamily="2" charset="0"/>
              </a:rPr>
              <a:t>My Understanding of a Living Income</a:t>
            </a:r>
            <a:r>
              <a:rPr lang="is-IS" dirty="0">
                <a:latin typeface="VeneerLowRes" panose="02000806000000000000" pitchFamily="2" charset="0"/>
              </a:rPr>
              <a:t>…</a:t>
            </a:r>
            <a:endParaRPr lang="en-US" dirty="0">
              <a:latin typeface="VeneerLowRes" panose="02000806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4FDC1C-C40A-4E0F-A897-ED19D7EE49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4988" indent="-534988">
              <a:spcBef>
                <a:spcPts val="1600"/>
              </a:spcBef>
              <a:spcAft>
                <a:spcPts val="1600"/>
              </a:spcAft>
              <a:buAutoNum type="alphaUcParenR"/>
            </a:pPr>
            <a:r>
              <a:rPr lang="en-US" sz="4400" dirty="0">
                <a:solidFill>
                  <a:srgbClr val="CCCC00"/>
                </a:solidFill>
                <a:latin typeface="VeneerLowRes" panose="02000806000000000000" pitchFamily="2" charset="0"/>
              </a:rPr>
              <a:t>I have an in-depth understanding</a:t>
            </a:r>
          </a:p>
          <a:p>
            <a:pPr marL="534988" indent="-534988">
              <a:spcBef>
                <a:spcPts val="1600"/>
              </a:spcBef>
              <a:spcAft>
                <a:spcPts val="1600"/>
              </a:spcAft>
              <a:buAutoNum type="alphaUcParenR"/>
            </a:pPr>
            <a:r>
              <a:rPr lang="en-US" sz="4400" dirty="0">
                <a:solidFill>
                  <a:srgbClr val="CCCC00"/>
                </a:solidFill>
                <a:latin typeface="VeneerLowRes" panose="02000806000000000000" pitchFamily="2" charset="0"/>
              </a:rPr>
              <a:t>I have a reasonable understanding</a:t>
            </a:r>
          </a:p>
          <a:p>
            <a:pPr marL="534988" indent="-534988">
              <a:spcBef>
                <a:spcPts val="1600"/>
              </a:spcBef>
              <a:spcAft>
                <a:spcPts val="1600"/>
              </a:spcAft>
              <a:buAutoNum type="alphaUcParenR"/>
            </a:pPr>
            <a:r>
              <a:rPr lang="en-US" sz="4400" dirty="0">
                <a:solidFill>
                  <a:srgbClr val="CCCC00"/>
                </a:solidFill>
                <a:latin typeface="VeneerLowRes" panose="02000806000000000000" pitchFamily="2" charset="0"/>
              </a:rPr>
              <a:t>This is a new issue for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EDE14-4A03-4BF1-8940-64990E377429}"/>
              </a:ext>
            </a:extLst>
          </p:cNvPr>
          <p:cNvSpPr txBox="1"/>
          <p:nvPr/>
        </p:nvSpPr>
        <p:spPr>
          <a:xfrm>
            <a:off x="648668" y="8531086"/>
            <a:ext cx="7057536" cy="654453"/>
          </a:xfrm>
          <a:prstGeom prst="rect">
            <a:avLst/>
          </a:prstGeom>
          <a:noFill/>
        </p:spPr>
        <p:txBody>
          <a:bodyPr wrap="square" lIns="129591" tIns="64795" rIns="129591" bIns="64795" rtlCol="0">
            <a:spAutoFit/>
          </a:bodyPr>
          <a:lstStyle/>
          <a:p>
            <a:r>
              <a:rPr lang="en-US" sz="3400" b="1" dirty="0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#</a:t>
            </a:r>
            <a:r>
              <a:rPr lang="en-US" sz="3400" b="1" dirty="0" err="1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futureoftrade</a:t>
            </a:r>
            <a:endParaRPr lang="en-US" sz="3400" b="1" dirty="0">
              <a:solidFill>
                <a:srgbClr val="01B1E0"/>
              </a:solidFill>
              <a:latin typeface="VeneerLowRes" panose="02000806000000000000" pitchFamily="2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3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864155" y="-1101391"/>
            <a:ext cx="15554802" cy="2160477"/>
          </a:xfrm>
          <a:prstGeom prst="rect">
            <a:avLst/>
          </a:prstGeom>
        </p:spPr>
        <p:txBody>
          <a:bodyPr vert="horz" lIns="172827" tIns="86413" rIns="172827" bIns="8641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334" dirty="0">
              <a:solidFill>
                <a:schemeClr val="bg1"/>
              </a:solidFill>
              <a:latin typeface="VeneerLowRes" panose="02000806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32C9EA-F348-43C5-9FB6-B30EF0EE5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VeneerLowRes" panose="02000806000000000000" pitchFamily="2" charset="0"/>
              </a:rPr>
              <a:t>Living Income definition</a:t>
            </a:r>
            <a:r>
              <a:rPr lang="is-IS" dirty="0">
                <a:latin typeface="VeneerLowRes" panose="02000806000000000000" pitchFamily="2" charset="0"/>
              </a:rPr>
              <a:t>…</a:t>
            </a:r>
            <a:endParaRPr lang="en-US" dirty="0">
              <a:latin typeface="VeneerLowRes" panose="02000806000000000000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1D3B9C-C5F2-42DD-8062-09F83439A3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>
              <a:spcBef>
                <a:spcPts val="0"/>
              </a:spcBef>
              <a:spcAft>
                <a:spcPts val="3000"/>
              </a:spcAft>
            </a:pPr>
            <a:r>
              <a:rPr lang="en-US" sz="4000" dirty="0">
                <a:solidFill>
                  <a:schemeClr val="accent2"/>
                </a:solidFill>
                <a:latin typeface="VeneerLowRes" panose="02000806000000000000" pitchFamily="2" charset="0"/>
              </a:rPr>
              <a:t>A LIVING INCOME is the net annual income required for a family in a particular place to afford a decent standard of living for all members of that family. </a:t>
            </a:r>
          </a:p>
          <a:p>
            <a:pPr algn="ctr">
              <a:spcBef>
                <a:spcPts val="0"/>
              </a:spcBef>
              <a:spcAft>
                <a:spcPts val="3000"/>
              </a:spcAft>
            </a:pPr>
            <a:r>
              <a:rPr lang="en-US" sz="4000" dirty="0">
                <a:latin typeface="VeneerLowRes" panose="02000806000000000000" pitchFamily="2" charset="0"/>
              </a:rPr>
              <a:t>Elements of a decent standard of living include: food, water, housing, education, healthcare, transport, clothing, and other essential needs, including a provision for unexpected events.</a:t>
            </a:r>
          </a:p>
          <a:p>
            <a:pPr algn="ctr">
              <a:spcBef>
                <a:spcPts val="0"/>
              </a:spcBef>
              <a:spcAft>
                <a:spcPts val="3000"/>
              </a:spcAft>
            </a:pPr>
            <a:r>
              <a:rPr lang="en-US" sz="4000" dirty="0">
                <a:latin typeface="VeneerLowRes" panose="02000806000000000000" pitchFamily="2" charset="0"/>
              </a:rPr>
              <a:t>(ISEAL Living Income Community of Practice)</a:t>
            </a:r>
          </a:p>
          <a:p>
            <a:pPr algn="ctr">
              <a:spcBef>
                <a:spcPts val="0"/>
              </a:spcBef>
              <a:spcAft>
                <a:spcPts val="3000"/>
              </a:spcAft>
            </a:pPr>
            <a:endParaRPr lang="en-GB" sz="4000" dirty="0">
              <a:latin typeface="VeneerLowRes" panose="02000806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EDE14-4A03-4BF1-8940-64990E377429}"/>
              </a:ext>
            </a:extLst>
          </p:cNvPr>
          <p:cNvSpPr txBox="1"/>
          <p:nvPr/>
        </p:nvSpPr>
        <p:spPr>
          <a:xfrm>
            <a:off x="648668" y="8531086"/>
            <a:ext cx="7057536" cy="654453"/>
          </a:xfrm>
          <a:prstGeom prst="rect">
            <a:avLst/>
          </a:prstGeom>
          <a:noFill/>
        </p:spPr>
        <p:txBody>
          <a:bodyPr wrap="square" lIns="129591" tIns="64795" rIns="129591" bIns="64795" rtlCol="0">
            <a:spAutoFit/>
          </a:bodyPr>
          <a:lstStyle/>
          <a:p>
            <a:r>
              <a:rPr lang="en-US" sz="3400" b="1" dirty="0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#</a:t>
            </a:r>
            <a:r>
              <a:rPr lang="en-US" sz="3400" b="1" dirty="0" err="1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futureoftrade</a:t>
            </a:r>
            <a:endParaRPr lang="en-US" sz="3400" b="1" dirty="0">
              <a:solidFill>
                <a:srgbClr val="01B1E0"/>
              </a:solidFill>
              <a:latin typeface="VeneerLowRes" panose="02000806000000000000" pitchFamily="2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80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05499" y="2598313"/>
            <a:ext cx="2599069" cy="17241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9" tIns="86405" rIns="172809" bIns="86405" rtlCol="0" anchor="ctr"/>
          <a:lstStyle/>
          <a:p>
            <a:pPr algn="ctr">
              <a:lnSpc>
                <a:spcPct val="85000"/>
              </a:lnSpc>
            </a:pPr>
            <a:r>
              <a:rPr lang="en-US" sz="3000" dirty="0">
                <a:solidFill>
                  <a:srgbClr val="7F7F7F"/>
                </a:solidFill>
                <a:latin typeface="VeneerLowRes" panose="02000806000000000000" pitchFamily="2" charset="0"/>
              </a:rPr>
              <a:t>cost of nutritious low-cost diet</a:t>
            </a:r>
            <a:endParaRPr lang="en-GB" sz="3000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31946" y="2547087"/>
            <a:ext cx="2599069" cy="17241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9" tIns="86405" rIns="172809" bIns="86405" rtlCol="0" anchor="ctr"/>
          <a:lstStyle/>
          <a:p>
            <a:pPr algn="ctr">
              <a:lnSpc>
                <a:spcPct val="85000"/>
              </a:lnSpc>
            </a:pPr>
            <a:r>
              <a:rPr lang="en-US" sz="3000" dirty="0">
                <a:solidFill>
                  <a:srgbClr val="7F7F7F"/>
                </a:solidFill>
                <a:latin typeface="VeneerLowRes" panose="02000806000000000000" pitchFamily="2" charset="0"/>
              </a:rPr>
              <a:t>cost of basic decent housing</a:t>
            </a:r>
            <a:endParaRPr lang="en-GB" sz="3000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951127" y="2547087"/>
            <a:ext cx="2599069" cy="17241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9" tIns="86405" rIns="172809" bIns="86405" rtlCol="0" anchor="ctr"/>
          <a:lstStyle/>
          <a:p>
            <a:pPr algn="ctr">
              <a:lnSpc>
                <a:spcPct val="85000"/>
              </a:lnSpc>
            </a:pPr>
            <a:r>
              <a:rPr lang="en-US" sz="2200" dirty="0">
                <a:solidFill>
                  <a:srgbClr val="7F7F7F"/>
                </a:solidFill>
                <a:latin typeface="VeneerLowRes" panose="02000806000000000000" pitchFamily="2" charset="0"/>
              </a:rPr>
              <a:t>other essential expenses for education, health-care, clothing, transport, etc.</a:t>
            </a:r>
            <a:endParaRPr lang="en-GB" sz="2200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712619" y="2547087"/>
            <a:ext cx="2599069" cy="17241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9" tIns="86405" rIns="172809" bIns="86405" rtlCol="0" anchor="ctr"/>
          <a:lstStyle/>
          <a:p>
            <a:pPr algn="ctr">
              <a:lnSpc>
                <a:spcPct val="85000"/>
              </a:lnSpc>
            </a:pPr>
            <a:r>
              <a:rPr lang="en-US" sz="3000" dirty="0">
                <a:solidFill>
                  <a:srgbClr val="7F7F7F"/>
                </a:solidFill>
                <a:latin typeface="VeneerLowRes" panose="02000806000000000000" pitchFamily="2" charset="0"/>
              </a:rPr>
              <a:t>provision for unexpected events</a:t>
            </a:r>
            <a:endParaRPr lang="en-GB" sz="3000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38710" y="5076949"/>
            <a:ext cx="7547377" cy="15802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9" tIns="86405" rIns="172809" bIns="86405" rtlCol="0" anchor="ctr"/>
          <a:lstStyle/>
          <a:p>
            <a:pPr algn="ctr">
              <a:lnSpc>
                <a:spcPct val="85000"/>
              </a:lnSpc>
            </a:pPr>
            <a:r>
              <a:rPr lang="en-US" sz="4800" dirty="0">
                <a:solidFill>
                  <a:srgbClr val="7F7F7F"/>
                </a:solidFill>
                <a:latin typeface="VeneerLowRes" panose="02000806000000000000" pitchFamily="2" charset="0"/>
              </a:rPr>
              <a:t>cost of a basic, decent living </a:t>
            </a:r>
            <a:r>
              <a:rPr lang="en-US" sz="4534" dirty="0">
                <a:solidFill>
                  <a:srgbClr val="7F7F7F"/>
                </a:solidFill>
                <a:latin typeface="VeneerLowRes" panose="02000806000000000000" pitchFamily="2" charset="0"/>
              </a:rPr>
              <a:t>for a typical household size</a:t>
            </a:r>
            <a:endParaRPr lang="en-GB" sz="4534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4558480" y="2844701"/>
            <a:ext cx="857892" cy="1344049"/>
          </a:xfrm>
          <a:prstGeom prst="rect">
            <a:avLst/>
          </a:prstGeom>
          <a:noFill/>
        </p:spPr>
        <p:txBody>
          <a:bodyPr wrap="square" lIns="172809" tIns="86405" rIns="172809" bIns="86405" rtlCol="0">
            <a:spAutoFit/>
          </a:bodyPr>
          <a:lstStyle/>
          <a:p>
            <a:r>
              <a:rPr lang="en-US" sz="7600" b="1" dirty="0">
                <a:solidFill>
                  <a:srgbClr val="7F7F7F"/>
                </a:solidFill>
                <a:latin typeface="VeneerLowRes" panose="02000806000000000000" pitchFamily="2" charset="0"/>
              </a:rPr>
              <a:t>+</a:t>
            </a:r>
            <a:endParaRPr lang="en-GB" sz="5334" b="1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8777661" y="2844701"/>
            <a:ext cx="45719" cy="1344049"/>
          </a:xfrm>
          <a:prstGeom prst="rect">
            <a:avLst/>
          </a:prstGeom>
          <a:noFill/>
        </p:spPr>
        <p:txBody>
          <a:bodyPr wrap="square" lIns="172809" tIns="86405" rIns="172809" bIns="86405" rtlCol="0">
            <a:spAutoFit/>
          </a:bodyPr>
          <a:lstStyle/>
          <a:p>
            <a:r>
              <a:rPr lang="en-US" sz="7600" b="1" dirty="0">
                <a:solidFill>
                  <a:srgbClr val="7F7F7F"/>
                </a:solidFill>
                <a:latin typeface="VeneerLowRes" panose="02000806000000000000" pitchFamily="2" charset="0"/>
              </a:rPr>
              <a:t>+</a:t>
            </a:r>
            <a:endParaRPr lang="en-GB" sz="5334" b="1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12996841" y="2844701"/>
            <a:ext cx="69759" cy="1344049"/>
          </a:xfrm>
          <a:prstGeom prst="rect">
            <a:avLst/>
          </a:prstGeom>
          <a:noFill/>
        </p:spPr>
        <p:txBody>
          <a:bodyPr wrap="square" lIns="172809" tIns="86405" rIns="172809" bIns="86405" rtlCol="0">
            <a:spAutoFit/>
          </a:bodyPr>
          <a:lstStyle/>
          <a:p>
            <a:r>
              <a:rPr lang="en-US" sz="7600" b="1" dirty="0">
                <a:solidFill>
                  <a:srgbClr val="7F7F7F"/>
                </a:solidFill>
                <a:latin typeface="VeneerLowRes" panose="02000806000000000000" pitchFamily="2" charset="0"/>
              </a:rPr>
              <a:t>+</a:t>
            </a:r>
            <a:endParaRPr lang="en-GB" sz="5334" b="1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12" name="Left Brace 11"/>
          <p:cNvSpPr/>
          <p:nvPr/>
        </p:nvSpPr>
        <p:spPr>
          <a:xfrm rot="16200000">
            <a:off x="8148164" y="-3662947"/>
            <a:ext cx="918731" cy="16468418"/>
          </a:xfrm>
          <a:prstGeom prst="leftBrace">
            <a:avLst>
              <a:gd name="adj1" fmla="val 4164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72809" tIns="86405" rIns="172809" bIns="86405" rtlCol="0" anchor="ctr"/>
          <a:lstStyle/>
          <a:p>
            <a:pPr algn="ctr"/>
            <a:endParaRPr lang="es-CO" sz="3467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00040" y="7525327"/>
            <a:ext cx="2580572" cy="1584070"/>
          </a:xfrm>
          <a:prstGeom prst="roundRect">
            <a:avLst>
              <a:gd name="adj" fmla="val 21606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9" tIns="86405" rIns="172809" bIns="86405" rtlCol="0" anchor="ctr"/>
          <a:lstStyle/>
          <a:p>
            <a:pPr algn="ctr">
              <a:lnSpc>
                <a:spcPct val="85000"/>
              </a:lnSpc>
            </a:pPr>
            <a:r>
              <a:rPr lang="en-US" sz="3000" dirty="0">
                <a:solidFill>
                  <a:srgbClr val="7F7F7F"/>
                </a:solidFill>
                <a:latin typeface="VeneerLowRes" panose="02000806000000000000" pitchFamily="2" charset="0"/>
              </a:rPr>
              <a:t>net income from primary crop</a:t>
            </a:r>
            <a:endParaRPr lang="en-GB" sz="3000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44749" y="7525327"/>
            <a:ext cx="2955045" cy="1584070"/>
          </a:xfrm>
          <a:prstGeom prst="roundRect">
            <a:avLst/>
          </a:prstGeom>
          <a:solidFill>
            <a:srgbClr val="00B0F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9" tIns="86405" rIns="172809" bIns="86405" rtlCol="0" anchor="ctr"/>
          <a:lstStyle/>
          <a:p>
            <a:pPr algn="ctr">
              <a:lnSpc>
                <a:spcPct val="85000"/>
              </a:lnSpc>
            </a:pPr>
            <a:r>
              <a:rPr lang="en-US" sz="3000" dirty="0">
                <a:solidFill>
                  <a:srgbClr val="7F7F7F"/>
                </a:solidFill>
                <a:latin typeface="VeneerLowRes" panose="02000806000000000000" pitchFamily="2" charset="0"/>
              </a:rPr>
              <a:t>net income other crops &amp; livestock</a:t>
            </a:r>
            <a:endParaRPr lang="en-GB" sz="3000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252721" y="7525327"/>
            <a:ext cx="2955045" cy="1584070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9" tIns="86405" rIns="172809" bIns="86405" rtlCol="0" anchor="ctr"/>
          <a:lstStyle/>
          <a:p>
            <a:pPr algn="ctr">
              <a:lnSpc>
                <a:spcPct val="85000"/>
              </a:lnSpc>
            </a:pPr>
            <a:r>
              <a:rPr lang="en-US" sz="3000" dirty="0">
                <a:solidFill>
                  <a:srgbClr val="7F7F7F"/>
                </a:solidFill>
                <a:latin typeface="VeneerLowRes" panose="02000806000000000000" pitchFamily="2" charset="0"/>
              </a:rPr>
              <a:t>value of self-consumed crops &amp; livestock</a:t>
            </a:r>
            <a:endParaRPr lang="en-GB" sz="3000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488606" y="7525327"/>
            <a:ext cx="2955045" cy="15840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2809" tIns="86405" rIns="172809" bIns="86405" rtlCol="0" anchor="ctr"/>
          <a:lstStyle/>
          <a:p>
            <a:pPr algn="ctr">
              <a:lnSpc>
                <a:spcPct val="85000"/>
              </a:lnSpc>
            </a:pPr>
            <a:r>
              <a:rPr lang="en-US" sz="4534" dirty="0">
                <a:solidFill>
                  <a:srgbClr val="7F7F7F"/>
                </a:solidFill>
                <a:latin typeface="VeneerLowRes" panose="02000806000000000000" pitchFamily="2" charset="0"/>
              </a:rPr>
              <a:t>off-farm income</a:t>
            </a:r>
            <a:endParaRPr lang="en-GB" sz="4534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21" name="Left Brace 20"/>
          <p:cNvSpPr/>
          <p:nvPr/>
        </p:nvSpPr>
        <p:spPr>
          <a:xfrm rot="5400000">
            <a:off x="8148165" y="-969702"/>
            <a:ext cx="918731" cy="16468418"/>
          </a:xfrm>
          <a:prstGeom prst="leftBrace">
            <a:avLst>
              <a:gd name="adj1" fmla="val 4164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72809" tIns="86405" rIns="172809" bIns="86405" rtlCol="0" anchor="ctr"/>
          <a:lstStyle/>
          <a:p>
            <a:pPr algn="ctr"/>
            <a:endParaRPr lang="es-CO" sz="3467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77967" y="7723873"/>
            <a:ext cx="680514" cy="1344049"/>
          </a:xfrm>
          <a:prstGeom prst="rect">
            <a:avLst/>
          </a:prstGeom>
          <a:noFill/>
        </p:spPr>
        <p:txBody>
          <a:bodyPr wrap="square" lIns="172809" tIns="86405" rIns="172809" bIns="86405" rtlCol="0">
            <a:spAutoFit/>
          </a:bodyPr>
          <a:lstStyle/>
          <a:p>
            <a:r>
              <a:rPr lang="en-US" sz="7600" b="1" dirty="0">
                <a:solidFill>
                  <a:srgbClr val="7F7F7F"/>
                </a:solidFill>
                <a:latin typeface="VeneerLowRes" panose="02000806000000000000" pitchFamily="2" charset="0"/>
              </a:rPr>
              <a:t>+</a:t>
            </a:r>
            <a:endParaRPr lang="en-GB" sz="5334" b="1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78115" y="7723873"/>
            <a:ext cx="599546" cy="1344049"/>
          </a:xfrm>
          <a:prstGeom prst="rect">
            <a:avLst/>
          </a:prstGeom>
          <a:noFill/>
        </p:spPr>
        <p:txBody>
          <a:bodyPr wrap="square" lIns="172809" tIns="86405" rIns="172809" bIns="86405" rtlCol="0">
            <a:spAutoFit/>
          </a:bodyPr>
          <a:lstStyle/>
          <a:p>
            <a:r>
              <a:rPr lang="en-US" sz="7600" b="1" dirty="0">
                <a:solidFill>
                  <a:srgbClr val="7F7F7F"/>
                </a:solidFill>
                <a:latin typeface="VeneerLowRes" panose="02000806000000000000" pitchFamily="2" charset="0"/>
              </a:rPr>
              <a:t>+</a:t>
            </a:r>
            <a:endParaRPr lang="en-GB" sz="5334" b="1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10004" y="7723872"/>
            <a:ext cx="680513" cy="1344049"/>
          </a:xfrm>
          <a:prstGeom prst="rect">
            <a:avLst/>
          </a:prstGeom>
          <a:noFill/>
        </p:spPr>
        <p:txBody>
          <a:bodyPr wrap="square" lIns="172809" tIns="86405" rIns="172809" bIns="86405" rtlCol="0">
            <a:spAutoFit/>
          </a:bodyPr>
          <a:lstStyle/>
          <a:p>
            <a:r>
              <a:rPr lang="en-US" sz="7600" b="1" dirty="0">
                <a:solidFill>
                  <a:srgbClr val="7F7F7F"/>
                </a:solidFill>
                <a:latin typeface="VeneerLowRes" panose="02000806000000000000" pitchFamily="2" charset="0"/>
              </a:rPr>
              <a:t>+</a:t>
            </a:r>
            <a:endParaRPr lang="en-GB" sz="5334" b="1" dirty="0">
              <a:solidFill>
                <a:srgbClr val="7F7F7F"/>
              </a:solidFill>
              <a:latin typeface="VeneerLowRes" panose="02000806000000000000" pitchFamily="2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89497E-7FAA-44F5-A5A2-F94BBA2E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VeneerLowRes" panose="02000806000000000000" pitchFamily="2" charset="0"/>
              </a:rPr>
              <a:t>Living Income Benchmark</a:t>
            </a:r>
            <a:endParaRPr lang="en-GB" dirty="0">
              <a:latin typeface="VeneerLowRes" panose="020008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8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796" y="2272493"/>
            <a:ext cx="10153128" cy="6840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0873804" y="8173293"/>
            <a:ext cx="4455774" cy="58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2831" tIns="86416" rIns="172831" bIns="86416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1728302" fontAlgn="base">
              <a:spcBef>
                <a:spcPct val="0"/>
              </a:spcBef>
              <a:spcAft>
                <a:spcPct val="0"/>
              </a:spcAft>
            </a:pPr>
            <a:r>
              <a:rPr lang="en-US" sz="2647" dirty="0">
                <a:latin typeface="VeneerLowRes" panose="02000806000000000000" pitchFamily="2" charset="0"/>
                <a:ea typeface="Times New Roman" pitchFamily="18" charset="0"/>
                <a:cs typeface="Arial" pitchFamily="34" charset="0"/>
              </a:rPr>
              <a:t>Source: Smith, 2018</a:t>
            </a:r>
            <a:endParaRPr lang="en-US" sz="2647" dirty="0">
              <a:latin typeface="VeneerLowRes" panose="02000806000000000000" pitchFamily="2" charset="0"/>
              <a:cs typeface="Arial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BF985-99A9-41FA-A192-4F902128A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VeneerLowRes" panose="02000806000000000000" pitchFamily="2" charset="0"/>
              </a:rPr>
              <a:t>Actual income vs Living Income in Ghana cocoa</a:t>
            </a:r>
            <a:endParaRPr lang="en-GB" dirty="0">
              <a:latin typeface="VeneerLowRes" panose="020008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71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200039" y="-803873"/>
            <a:ext cx="14880456" cy="7136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95915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500" kern="1200" baseline="0">
                <a:solidFill>
                  <a:schemeClr val="bg1"/>
                </a:solidFill>
                <a:latin typeface="Veneer" pitchFamily="50" charset="0"/>
                <a:ea typeface="+mj-ea"/>
                <a:cs typeface="+mj-cs"/>
              </a:defRPr>
            </a:lvl1pPr>
          </a:lstStyle>
          <a:p>
            <a:pPr defTabSz="1727973">
              <a:lnSpc>
                <a:spcPts val="4667"/>
              </a:lnSpc>
              <a:defRPr/>
            </a:pPr>
            <a:endParaRPr lang="en-US" sz="4800" dirty="0">
              <a:solidFill>
                <a:prstClr val="white"/>
              </a:solidFill>
              <a:latin typeface="VeneerLowRes" panose="02000806000000000000" pitchFamily="2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64155" y="-1101391"/>
            <a:ext cx="15554802" cy="2160477"/>
          </a:xfrm>
          <a:prstGeom prst="rect">
            <a:avLst/>
          </a:prstGeom>
        </p:spPr>
        <p:txBody>
          <a:bodyPr vert="horz" lIns="172827" tIns="86413" rIns="172827" bIns="8641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61">
              <a:defRPr/>
            </a:pPr>
            <a:endParaRPr lang="en-US" sz="5334" dirty="0">
              <a:solidFill>
                <a:prstClr val="white"/>
              </a:solidFill>
              <a:latin typeface="VeneerLowRes" panose="02000806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4935" y="2772693"/>
            <a:ext cx="15554802" cy="4651637"/>
          </a:xfrm>
          <a:prstGeom prst="rect">
            <a:avLst/>
          </a:prstGeom>
        </p:spPr>
        <p:txBody>
          <a:bodyPr wrap="square" lIns="172827" tIns="86413" rIns="172827" bIns="86413">
            <a:spAutoFit/>
          </a:bodyPr>
          <a:lstStyle/>
          <a:p>
            <a:pPr algn="ctr" defTabSz="1727973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8800" dirty="0">
                <a:solidFill>
                  <a:srgbClr val="BED600"/>
                </a:solidFill>
                <a:latin typeface="VeneerLowRes" panose="02000806000000000000" pitchFamily="2" charset="0"/>
              </a:rPr>
              <a:t>Why is work on  </a:t>
            </a:r>
          </a:p>
          <a:p>
            <a:pPr algn="ctr" defTabSz="1727973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8800" dirty="0">
                <a:solidFill>
                  <a:srgbClr val="BED600"/>
                </a:solidFill>
                <a:latin typeface="VeneerLowRes" panose="02000806000000000000" pitchFamily="2" charset="0"/>
              </a:rPr>
              <a:t>Living Income</a:t>
            </a:r>
          </a:p>
          <a:p>
            <a:pPr algn="ctr" defTabSz="1727973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8800" dirty="0">
                <a:solidFill>
                  <a:srgbClr val="BED600"/>
                </a:solidFill>
                <a:latin typeface="VeneerLowRes" panose="02000806000000000000" pitchFamily="2" charset="0"/>
              </a:rPr>
              <a:t>NEEDED?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EDE14-4A03-4BF1-8940-64990E377429}"/>
              </a:ext>
            </a:extLst>
          </p:cNvPr>
          <p:cNvSpPr txBox="1"/>
          <p:nvPr/>
        </p:nvSpPr>
        <p:spPr>
          <a:xfrm>
            <a:off x="648668" y="8531086"/>
            <a:ext cx="7057536" cy="654453"/>
          </a:xfrm>
          <a:prstGeom prst="rect">
            <a:avLst/>
          </a:prstGeom>
          <a:noFill/>
        </p:spPr>
        <p:txBody>
          <a:bodyPr wrap="square" lIns="129591" tIns="64795" rIns="129591" bIns="64795" rtlCol="0">
            <a:spAutoFit/>
          </a:bodyPr>
          <a:lstStyle/>
          <a:p>
            <a:r>
              <a:rPr lang="en-US" sz="3400" b="1" dirty="0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#</a:t>
            </a:r>
            <a:r>
              <a:rPr lang="en-US" sz="3400" b="1" dirty="0" err="1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futureoftrade</a:t>
            </a:r>
            <a:endParaRPr lang="en-US" sz="3400" b="1" dirty="0">
              <a:solidFill>
                <a:srgbClr val="01B1E0"/>
              </a:solidFill>
              <a:latin typeface="VeneerLowRes" panose="02000806000000000000" pitchFamily="2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8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864155" y="-1101391"/>
            <a:ext cx="15554802" cy="2160477"/>
          </a:xfrm>
          <a:prstGeom prst="rect">
            <a:avLst/>
          </a:prstGeom>
        </p:spPr>
        <p:txBody>
          <a:bodyPr vert="horz" lIns="172827" tIns="86413" rIns="172827" bIns="8641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334" dirty="0">
              <a:solidFill>
                <a:schemeClr val="bg1"/>
              </a:solidFill>
              <a:latin typeface="VeneerLowRes" panose="02000806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E313BF-B7CC-4D8F-B98A-3B980D61260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34988" indent="-534988" algn="l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AutoNum type="alphaUcParenR"/>
            </a:pPr>
            <a:r>
              <a:rPr lang="en-US" sz="4400" dirty="0">
                <a:solidFill>
                  <a:srgbClr val="CCCC00"/>
                </a:solidFill>
                <a:latin typeface="VeneerLowRes" panose="02000806000000000000" pitchFamily="2" charset="0"/>
              </a:rPr>
              <a:t>Yes, absolutely</a:t>
            </a:r>
          </a:p>
          <a:p>
            <a:pPr marL="534988" indent="-534988" algn="l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AutoNum type="alphaUcParenR"/>
            </a:pPr>
            <a:r>
              <a:rPr lang="en-US" sz="4400" dirty="0">
                <a:solidFill>
                  <a:srgbClr val="CCCC00"/>
                </a:solidFill>
                <a:latin typeface="VeneerLowRes" panose="02000806000000000000" pitchFamily="2" charset="0"/>
              </a:rPr>
              <a:t>No, it’s too difficult</a:t>
            </a:r>
          </a:p>
          <a:p>
            <a:pPr marL="534988" indent="-534988" algn="l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AutoNum type="alphaUcParenR"/>
            </a:pPr>
            <a:r>
              <a:rPr lang="en-US" sz="4400" dirty="0">
                <a:solidFill>
                  <a:srgbClr val="CCCC00"/>
                </a:solidFill>
                <a:latin typeface="VeneerLowRes" panose="02000806000000000000" pitchFamily="2" charset="0"/>
              </a:rPr>
              <a:t>I’m not sure</a:t>
            </a:r>
          </a:p>
          <a:p>
            <a:pPr algn="l"/>
            <a:endParaRPr lang="en-GB" sz="4400" dirty="0">
              <a:solidFill>
                <a:srgbClr val="CCCC00"/>
              </a:solidFill>
              <a:latin typeface="VeneerLowRes" panose="02000806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04909-263E-49BB-BEC6-8225E01B7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638" y="458073"/>
            <a:ext cx="14424645" cy="1578886"/>
          </a:xfrm>
        </p:spPr>
        <p:txBody>
          <a:bodyPr/>
          <a:lstStyle/>
          <a:p>
            <a:r>
              <a:rPr lang="en-GB" dirty="0" smtClean="0">
                <a:latin typeface="VeneerLowRes" panose="02000806000000000000" pitchFamily="2" charset="0"/>
              </a:rPr>
              <a:t>Is living income achievable in your sector within 5 years?</a:t>
            </a:r>
            <a:endParaRPr lang="en-US" dirty="0">
              <a:latin typeface="VeneerLowRes" panose="02000806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EDE14-4A03-4BF1-8940-64990E377429}"/>
              </a:ext>
            </a:extLst>
          </p:cNvPr>
          <p:cNvSpPr txBox="1"/>
          <p:nvPr/>
        </p:nvSpPr>
        <p:spPr>
          <a:xfrm>
            <a:off x="648668" y="8531086"/>
            <a:ext cx="7057536" cy="654453"/>
          </a:xfrm>
          <a:prstGeom prst="rect">
            <a:avLst/>
          </a:prstGeom>
          <a:noFill/>
        </p:spPr>
        <p:txBody>
          <a:bodyPr wrap="square" lIns="129591" tIns="64795" rIns="129591" bIns="64795" rtlCol="0">
            <a:spAutoFit/>
          </a:bodyPr>
          <a:lstStyle/>
          <a:p>
            <a:r>
              <a:rPr lang="en-US" sz="3400" b="1" dirty="0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#</a:t>
            </a:r>
            <a:r>
              <a:rPr lang="en-US" sz="3400" b="1" dirty="0" err="1">
                <a:solidFill>
                  <a:srgbClr val="01B1E0"/>
                </a:solidFill>
                <a:latin typeface="VeneerLowRes" panose="02000806000000000000" pitchFamily="2" charset="0"/>
                <a:ea typeface="Helvetica" charset="0"/>
                <a:cs typeface="Helvetica" charset="0"/>
              </a:rPr>
              <a:t>futureoftrade</a:t>
            </a:r>
            <a:endParaRPr lang="en-US" sz="3400" b="1" dirty="0">
              <a:solidFill>
                <a:srgbClr val="01B1E0"/>
              </a:solidFill>
              <a:latin typeface="VeneerLowRes" panose="02000806000000000000" pitchFamily="2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632164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itle Slide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Programmes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rogrammes Text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rogrammes Picture &amp; Text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Programmes Object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Expertise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Expertise Text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Expertise Picture &amp; Text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Expertise Object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End Slide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Main Title Slide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neric">
  <a:themeElements>
    <a:clrScheme name="Fairtrade Colours 1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BED600"/>
      </a:accent1>
      <a:accent2>
        <a:srgbClr val="80379B"/>
      </a:accent2>
      <a:accent3>
        <a:srgbClr val="FECB00"/>
      </a:accent3>
      <a:accent4>
        <a:srgbClr val="FFA02F"/>
      </a:accent4>
      <a:accent5>
        <a:srgbClr val="E00034"/>
      </a:accent5>
      <a:accent6>
        <a:srgbClr val="E0119D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eneric Text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eneric Picture &amp; Text">
  <a:themeElements>
    <a:clrScheme name="Fairtrade Colours">
      <a:dk1>
        <a:srgbClr val="9A9B9C"/>
      </a:dk1>
      <a:lt1>
        <a:srgbClr val="FFFFFF"/>
      </a:lt1>
      <a:dk2>
        <a:srgbClr val="00B9E3"/>
      </a:dk2>
      <a:lt2>
        <a:srgbClr val="FFFFFF"/>
      </a:lt2>
      <a:accent1>
        <a:srgbClr val="BED600"/>
      </a:accent1>
      <a:accent2>
        <a:srgbClr val="80379B"/>
      </a:accent2>
      <a:accent3>
        <a:srgbClr val="FECB00"/>
      </a:accent3>
      <a:accent4>
        <a:srgbClr val="FFA02F"/>
      </a:accent4>
      <a:accent5>
        <a:srgbClr val="E00034"/>
      </a:accent5>
      <a:accent6>
        <a:srgbClr val="E0119D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neric Object">
  <a:themeElements>
    <a:clrScheme name="Fairtrade Colours">
      <a:dk1>
        <a:srgbClr val="9A9B9C"/>
      </a:dk1>
      <a:lt1>
        <a:srgbClr val="FFFFFF"/>
      </a:lt1>
      <a:dk2>
        <a:srgbClr val="00B9E3"/>
      </a:dk2>
      <a:lt2>
        <a:srgbClr val="FFFFFF"/>
      </a:lt2>
      <a:accent1>
        <a:srgbClr val="BED600"/>
      </a:accent1>
      <a:accent2>
        <a:srgbClr val="80379B"/>
      </a:accent2>
      <a:accent3>
        <a:srgbClr val="FECB00"/>
      </a:accent3>
      <a:accent4>
        <a:srgbClr val="FFA02F"/>
      </a:accent4>
      <a:accent5>
        <a:srgbClr val="E00034"/>
      </a:accent5>
      <a:accent6>
        <a:srgbClr val="E0119D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ourcing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ourcing Text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ourcing Picture &amp; Text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ourcing Object">
  <a:themeElements>
    <a:clrScheme name="Fairtrade">
      <a:dk1>
        <a:srgbClr val="9A9B9C"/>
      </a:dk1>
      <a:lt1>
        <a:srgbClr val="FFFFFF"/>
      </a:lt1>
      <a:dk2>
        <a:srgbClr val="9A9B9C"/>
      </a:dk2>
      <a:lt2>
        <a:srgbClr val="FFFFFF"/>
      </a:lt2>
      <a:accent1>
        <a:srgbClr val="00B9E3"/>
      </a:accent1>
      <a:accent2>
        <a:srgbClr val="BED600"/>
      </a:accent2>
      <a:accent3>
        <a:srgbClr val="9A9B9C"/>
      </a:accent3>
      <a:accent4>
        <a:srgbClr val="80379B"/>
      </a:accent4>
      <a:accent5>
        <a:srgbClr val="FFA02F"/>
      </a:accent5>
      <a:accent6>
        <a:srgbClr val="E00034"/>
      </a:accent6>
      <a:hlink>
        <a:srgbClr val="00B9E3"/>
      </a:hlink>
      <a:folHlink>
        <a:srgbClr val="9A9B9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FT9236 Fairtrade FoundationPPT template</Template>
  <TotalTime>1791</TotalTime>
  <Words>280</Words>
  <Application>Microsoft Office PowerPoint</Application>
  <PresentationFormat>Custom</PresentationFormat>
  <Paragraphs>59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11</vt:i4>
      </vt:variant>
    </vt:vector>
  </HeadingPairs>
  <TitlesOfParts>
    <vt:vector size="39" baseType="lpstr">
      <vt:lpstr>Helvetica</vt:lpstr>
      <vt:lpstr>Times New Roman</vt:lpstr>
      <vt:lpstr>Veneer Two</vt:lpstr>
      <vt:lpstr>Arial</vt:lpstr>
      <vt:lpstr>VeneerLowRes</vt:lpstr>
      <vt:lpstr>Calibri Light</vt:lpstr>
      <vt:lpstr>Calibri</vt:lpstr>
      <vt:lpstr>Veneer</vt:lpstr>
      <vt:lpstr>Main Title Slide</vt:lpstr>
      <vt:lpstr>Generic</vt:lpstr>
      <vt:lpstr>Generic Text</vt:lpstr>
      <vt:lpstr>Generic Picture &amp; Text</vt:lpstr>
      <vt:lpstr>Generic Object</vt:lpstr>
      <vt:lpstr>Sourcing</vt:lpstr>
      <vt:lpstr>Sourcing Text</vt:lpstr>
      <vt:lpstr>Sourcing Picture &amp; Text</vt:lpstr>
      <vt:lpstr>Sourcing Object</vt:lpstr>
      <vt:lpstr>Programmes</vt:lpstr>
      <vt:lpstr>Programmes Text</vt:lpstr>
      <vt:lpstr>Programmes Picture &amp; Text</vt:lpstr>
      <vt:lpstr>Programmes Object</vt:lpstr>
      <vt:lpstr>Expertise</vt:lpstr>
      <vt:lpstr>Expertise Text</vt:lpstr>
      <vt:lpstr>Expertise Picture &amp; Text</vt:lpstr>
      <vt:lpstr>Expertise Object</vt:lpstr>
      <vt:lpstr>End Slide</vt:lpstr>
      <vt:lpstr>1_Main Title Slide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option 1 Insert main heading here</dc:title>
  <dc:creator>Carla Velduyzen</dc:creator>
  <cp:lastModifiedBy>Flora Hackett</cp:lastModifiedBy>
  <cp:revision>606</cp:revision>
  <cp:lastPrinted>2017-05-02T15:40:11Z</cp:lastPrinted>
  <dcterms:created xsi:type="dcterms:W3CDTF">2015-05-06T15:12:07Z</dcterms:created>
  <dcterms:modified xsi:type="dcterms:W3CDTF">2018-10-25T09:36:14Z</dcterms:modified>
</cp:coreProperties>
</file>